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65" r:id="rId2"/>
    <p:sldId id="636" r:id="rId3"/>
    <p:sldId id="644" r:id="rId4"/>
    <p:sldId id="687" r:id="rId5"/>
    <p:sldId id="688" r:id="rId6"/>
    <p:sldId id="689" r:id="rId7"/>
    <p:sldId id="554" r:id="rId8"/>
    <p:sldId id="655" r:id="rId9"/>
    <p:sldId id="607" r:id="rId10"/>
    <p:sldId id="659" r:id="rId11"/>
    <p:sldId id="660" r:id="rId12"/>
    <p:sldId id="661" r:id="rId13"/>
    <p:sldId id="662" r:id="rId14"/>
    <p:sldId id="664" r:id="rId15"/>
    <p:sldId id="694" r:id="rId16"/>
    <p:sldId id="691" r:id="rId17"/>
    <p:sldId id="693" r:id="rId18"/>
    <p:sldId id="665" r:id="rId19"/>
    <p:sldId id="666" r:id="rId20"/>
    <p:sldId id="686" r:id="rId21"/>
    <p:sldId id="668" r:id="rId22"/>
    <p:sldId id="669" r:id="rId23"/>
    <p:sldId id="670" r:id="rId24"/>
    <p:sldId id="671" r:id="rId25"/>
    <p:sldId id="674" r:id="rId26"/>
    <p:sldId id="673" r:id="rId27"/>
    <p:sldId id="675" r:id="rId28"/>
    <p:sldId id="574" r:id="rId29"/>
    <p:sldId id="575" r:id="rId30"/>
    <p:sldId id="676" r:id="rId31"/>
    <p:sldId id="677" r:id="rId32"/>
    <p:sldId id="678" r:id="rId33"/>
    <p:sldId id="679" r:id="rId34"/>
    <p:sldId id="680" r:id="rId35"/>
    <p:sldId id="696" r:id="rId36"/>
    <p:sldId id="681" r:id="rId37"/>
    <p:sldId id="697" r:id="rId38"/>
    <p:sldId id="531" r:id="rId39"/>
    <p:sldId id="534" r:id="rId40"/>
    <p:sldId id="699" r:id="rId41"/>
    <p:sldId id="700" r:id="rId42"/>
    <p:sldId id="701" r:id="rId43"/>
    <p:sldId id="702" r:id="rId44"/>
    <p:sldId id="682" r:id="rId45"/>
    <p:sldId id="683" r:id="rId46"/>
    <p:sldId id="581" r:id="rId47"/>
    <p:sldId id="582" r:id="rId48"/>
    <p:sldId id="685" r:id="rId49"/>
    <p:sldId id="684" r:id="rId50"/>
    <p:sldId id="704" r:id="rId51"/>
    <p:sldId id="585" r:id="rId52"/>
    <p:sldId id="586" r:id="rId53"/>
    <p:sldId id="587" r:id="rId54"/>
    <p:sldId id="706" r:id="rId55"/>
    <p:sldId id="705" r:id="rId56"/>
    <p:sldId id="589" r:id="rId57"/>
    <p:sldId id="590" r:id="rId58"/>
  </p:sldIdLst>
  <p:sldSz cx="12192000" cy="6858000"/>
  <p:notesSz cx="7099300" cy="10234613"/>
  <p:custDataLst>
    <p:tags r:id="rId6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2069">
          <p15:clr>
            <a:srgbClr val="A4A3A4"/>
          </p15:clr>
        </p15:guide>
        <p15:guide id="5" orient="horz" pos="1888">
          <p15:clr>
            <a:srgbClr val="A4A3A4"/>
          </p15:clr>
        </p15:guide>
        <p15:guide id="6" orient="horz" pos="2886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orient="horz" pos="3906">
          <p15:clr>
            <a:srgbClr val="A4A3A4"/>
          </p15:clr>
        </p15:guide>
        <p15:guide id="9" orient="horz" pos="4110">
          <p15:clr>
            <a:srgbClr val="A4A3A4"/>
          </p15:clr>
        </p15:guide>
        <p15:guide id="10" pos="7355">
          <p15:clr>
            <a:srgbClr val="A4A3A4"/>
          </p15:clr>
        </p15:guide>
        <p15:guide id="11" pos="529">
          <p15:clr>
            <a:srgbClr val="A4A3A4"/>
          </p15:clr>
        </p15:guide>
        <p15:guide id="12" pos="2116">
          <p15:clr>
            <a:srgbClr val="A4A3A4"/>
          </p15:clr>
        </p15:guide>
        <p15:guide id="13" pos="2683">
          <p15:clr>
            <a:srgbClr val="A4A3A4"/>
          </p15:clr>
        </p15:guide>
        <p15:guide id="14" pos="2865">
          <p15:clr>
            <a:srgbClr val="A4A3A4"/>
          </p15:clr>
        </p15:guide>
        <p15:guide id="15" pos="2298">
          <p15:clr>
            <a:srgbClr val="A4A3A4"/>
          </p15:clr>
        </p15:guide>
        <p15:guide id="16" pos="3863">
          <p15:clr>
            <a:srgbClr val="A4A3A4"/>
          </p15:clr>
        </p15:guide>
        <p15:guide id="17" pos="4021">
          <p15:clr>
            <a:srgbClr val="A4A3A4"/>
          </p15:clr>
        </p15:guide>
        <p15:guide id="18" pos="5019">
          <p15:clr>
            <a:srgbClr val="A4A3A4"/>
          </p15:clr>
        </p15:guide>
        <p15:guide id="19" pos="5201">
          <p15:clr>
            <a:srgbClr val="A4A3A4"/>
          </p15:clr>
        </p15:guide>
        <p15:guide id="20" pos="5609">
          <p15:clr>
            <a:srgbClr val="A4A3A4"/>
          </p15:clr>
        </p15:guide>
        <p15:guide id="21" pos="5790">
          <p15:clr>
            <a:srgbClr val="A4A3A4"/>
          </p15:clr>
        </p15:guide>
        <p15:guide id="22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zsi Zoltán" initials="G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A8B"/>
    <a:srgbClr val="FFFF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howGuides="1">
      <p:cViewPr varScale="1">
        <p:scale>
          <a:sx n="90" d="100"/>
          <a:sy n="90" d="100"/>
        </p:scale>
        <p:origin x="492" y="84"/>
      </p:cViewPr>
      <p:guideLst>
        <p:guide orient="horz" pos="368"/>
        <p:guide orient="horz" pos="845"/>
        <p:guide orient="horz" pos="1049"/>
        <p:guide orient="horz" pos="2069"/>
        <p:guide orient="horz" pos="1888"/>
        <p:guide orient="horz" pos="2886"/>
        <p:guide orient="horz" pos="3113"/>
        <p:guide orient="horz" pos="3906"/>
        <p:guide orient="horz" pos="4110"/>
        <p:guide pos="7355"/>
        <p:guide pos="529"/>
        <p:guide pos="2116"/>
        <p:guide pos="2683"/>
        <p:guide pos="2865"/>
        <p:guide pos="2298"/>
        <p:guide pos="3863"/>
        <p:guide pos="4021"/>
        <p:guide pos="5019"/>
        <p:guide pos="5201"/>
        <p:guide pos="5609"/>
        <p:guide pos="5790"/>
        <p:guide pos="302"/>
      </p:guideLst>
    </p:cSldViewPr>
  </p:slideViewPr>
  <p:outlineViewPr>
    <p:cViewPr>
      <p:scale>
        <a:sx n="33" d="100"/>
        <a:sy n="33" d="100"/>
      </p:scale>
      <p:origin x="0" y="-455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6" d="100"/>
          <a:sy n="116" d="100"/>
        </p:scale>
        <p:origin x="2112" y="84"/>
      </p:cViewPr>
      <p:guideLst>
        <p:guide orient="horz" pos="3226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25D45-31FB-42A6-ADC2-ED27680F237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D4B4900-A556-4B77-B68A-BA80C01C015B}">
      <dgm:prSet phldrT="[Szöveg]" custT="1"/>
      <dgm:spPr/>
      <dgm:t>
        <a:bodyPr anchor="b" anchorCtr="0"/>
        <a:lstStyle/>
        <a:p>
          <a:r>
            <a: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Motivációs igények, </a:t>
          </a:r>
        </a:p>
        <a:p>
          <a:r>
            <a: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kognitív képességek</a:t>
          </a:r>
          <a:endParaRPr lang="hu-HU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48C73-EF95-45EA-B7C5-13DAB8631C02}" type="parTrans" cxnId="{F5216E6B-B7DA-4C09-B890-FCAEFFE2193E}">
      <dgm:prSet/>
      <dgm:spPr/>
      <dgm:t>
        <a:bodyPr/>
        <a:lstStyle/>
        <a:p>
          <a:endParaRPr lang="hu-HU"/>
        </a:p>
      </dgm:t>
    </dgm:pt>
    <dgm:pt modelId="{577E2F53-9B3C-4778-BA0C-8DB542840C77}" type="sibTrans" cxnId="{F5216E6B-B7DA-4C09-B890-FCAEFFE2193E}">
      <dgm:prSet/>
      <dgm:spPr/>
      <dgm:t>
        <a:bodyPr/>
        <a:lstStyle/>
        <a:p>
          <a:endParaRPr lang="hu-HU"/>
        </a:p>
      </dgm:t>
    </dgm:pt>
    <dgm:pt modelId="{97D85783-915E-4F2C-B41C-D706DB6AD70A}">
      <dgm:prSet phldrT="[Szöveg]" custT="1"/>
      <dgm:spPr/>
      <dgm:t>
        <a:bodyPr/>
        <a:lstStyle/>
        <a:p>
          <a:r>
            <a: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Kultúra, értékek</a:t>
          </a:r>
          <a:endParaRPr lang="hu-HU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7C635-28C1-44D0-91F7-B43A8EAC4DCE}" type="parTrans" cxnId="{A53E0BBF-8BF1-4EB3-8F7B-DD6FD026C16A}">
      <dgm:prSet/>
      <dgm:spPr/>
      <dgm:t>
        <a:bodyPr/>
        <a:lstStyle/>
        <a:p>
          <a:endParaRPr lang="hu-HU"/>
        </a:p>
      </dgm:t>
    </dgm:pt>
    <dgm:pt modelId="{8BDAFB69-EBE1-456D-87FA-73346E5A36E2}" type="sibTrans" cxnId="{A53E0BBF-8BF1-4EB3-8F7B-DD6FD026C16A}">
      <dgm:prSet/>
      <dgm:spPr/>
      <dgm:t>
        <a:bodyPr/>
        <a:lstStyle/>
        <a:p>
          <a:endParaRPr lang="hu-HU"/>
        </a:p>
      </dgm:t>
    </dgm:pt>
    <dgm:pt modelId="{82967A87-D104-4137-B31D-4BBBE897A99F}">
      <dgm:prSet phldrT="[Szöveg]" custT="1"/>
      <dgm:spPr/>
      <dgm:t>
        <a:bodyPr/>
        <a:lstStyle/>
        <a:p>
          <a:r>
            <a: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Funkcionális, szakmai kompetenciák</a:t>
          </a:r>
          <a:endParaRPr lang="hu-HU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A59FA-63F2-4007-A99D-567311EF59A4}" type="parTrans" cxnId="{EEDD1FA1-D626-45BC-94E4-B1D2826B1CF3}">
      <dgm:prSet/>
      <dgm:spPr/>
      <dgm:t>
        <a:bodyPr/>
        <a:lstStyle/>
        <a:p>
          <a:endParaRPr lang="hu-HU"/>
        </a:p>
      </dgm:t>
    </dgm:pt>
    <dgm:pt modelId="{F7EC3AD7-987E-4226-811B-4CDFA7A2B9B2}" type="sibTrans" cxnId="{EEDD1FA1-D626-45BC-94E4-B1D2826B1CF3}">
      <dgm:prSet/>
      <dgm:spPr/>
      <dgm:t>
        <a:bodyPr/>
        <a:lstStyle/>
        <a:p>
          <a:endParaRPr lang="hu-HU"/>
        </a:p>
      </dgm:t>
    </dgm:pt>
    <dgm:pt modelId="{C95062D6-51F6-4B2F-B056-543BFB598F0F}" type="pres">
      <dgm:prSet presAssocID="{92D25D45-31FB-42A6-ADC2-ED27680F2376}" presName="Name0" presStyleCnt="0">
        <dgm:presLayoutVars>
          <dgm:dir/>
          <dgm:animLvl val="lvl"/>
          <dgm:resizeHandles val="exact"/>
        </dgm:presLayoutVars>
      </dgm:prSet>
      <dgm:spPr/>
    </dgm:pt>
    <dgm:pt modelId="{F9AB233E-54FC-4A1C-9E0C-375B46B47EA2}" type="pres">
      <dgm:prSet presAssocID="{ED4B4900-A556-4B77-B68A-BA80C01C015B}" presName="Name8" presStyleCnt="0"/>
      <dgm:spPr/>
    </dgm:pt>
    <dgm:pt modelId="{E3EF3737-5459-4D49-BD35-3D31E305DB94}" type="pres">
      <dgm:prSet presAssocID="{ED4B4900-A556-4B77-B68A-BA80C01C015B}" presName="level" presStyleLbl="node1" presStyleIdx="0" presStyleCnt="3" custScaleX="99011" custScaleY="351292" custLinFactNeighborX="-2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ADBD6D-9849-4A6D-897A-D1B333211972}" type="pres">
      <dgm:prSet presAssocID="{ED4B4900-A556-4B77-B68A-BA80C01C01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6C0BCC-D1A5-4789-85B5-B7280DF69532}" type="pres">
      <dgm:prSet presAssocID="{97D85783-915E-4F2C-B41C-D706DB6AD70A}" presName="Name8" presStyleCnt="0"/>
      <dgm:spPr/>
    </dgm:pt>
    <dgm:pt modelId="{5DF34D9C-62F8-46CD-9884-C4DC9B1E3A05}" type="pres">
      <dgm:prSet presAssocID="{97D85783-915E-4F2C-B41C-D706DB6AD70A}" presName="level" presStyleLbl="node1" presStyleIdx="1" presStyleCnt="3" custScaleX="99197" custLinFactNeighborX="-7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7637A9-B49F-444D-AC55-61027CA2A34C}" type="pres">
      <dgm:prSet presAssocID="{97D85783-915E-4F2C-B41C-D706DB6AD7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04FE43-CA53-4989-AFD3-EDF88EA14690}" type="pres">
      <dgm:prSet presAssocID="{82967A87-D104-4137-B31D-4BBBE897A99F}" presName="Name8" presStyleCnt="0"/>
      <dgm:spPr/>
    </dgm:pt>
    <dgm:pt modelId="{8D365F56-0DF7-4867-BADB-2A01581923FA}" type="pres">
      <dgm:prSet presAssocID="{82967A87-D104-4137-B31D-4BBBE897A99F}" presName="level" presStyleLbl="node1" presStyleIdx="2" presStyleCnt="3" custLinFactNeighborX="-45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BCD931-2056-4270-9DBF-97BBF9B70991}" type="pres">
      <dgm:prSet presAssocID="{82967A87-D104-4137-B31D-4BBBE897A9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11CFCE-FB94-4531-BA3E-345E239A1817}" type="presOf" srcId="{ED4B4900-A556-4B77-B68A-BA80C01C015B}" destId="{5BADBD6D-9849-4A6D-897A-D1B333211972}" srcOrd="1" destOrd="0" presId="urn:microsoft.com/office/officeart/2005/8/layout/pyramid1"/>
    <dgm:cxn modelId="{A53E0BBF-8BF1-4EB3-8F7B-DD6FD026C16A}" srcId="{92D25D45-31FB-42A6-ADC2-ED27680F2376}" destId="{97D85783-915E-4F2C-B41C-D706DB6AD70A}" srcOrd="1" destOrd="0" parTransId="{4797C635-28C1-44D0-91F7-B43A8EAC4DCE}" sibTransId="{8BDAFB69-EBE1-456D-87FA-73346E5A36E2}"/>
    <dgm:cxn modelId="{88DF0F92-CB85-4135-A1F3-A79053B0B204}" type="presOf" srcId="{ED4B4900-A556-4B77-B68A-BA80C01C015B}" destId="{E3EF3737-5459-4D49-BD35-3D31E305DB94}" srcOrd="0" destOrd="0" presId="urn:microsoft.com/office/officeart/2005/8/layout/pyramid1"/>
    <dgm:cxn modelId="{81753246-D8E3-46D4-BE38-6117524FDB9D}" type="presOf" srcId="{92D25D45-31FB-42A6-ADC2-ED27680F2376}" destId="{C95062D6-51F6-4B2F-B056-543BFB598F0F}" srcOrd="0" destOrd="0" presId="urn:microsoft.com/office/officeart/2005/8/layout/pyramid1"/>
    <dgm:cxn modelId="{B4378FE5-A445-4EA4-9661-2B22486AC775}" type="presOf" srcId="{97D85783-915E-4F2C-B41C-D706DB6AD70A}" destId="{5D7637A9-B49F-444D-AC55-61027CA2A34C}" srcOrd="1" destOrd="0" presId="urn:microsoft.com/office/officeart/2005/8/layout/pyramid1"/>
    <dgm:cxn modelId="{EEDD1FA1-D626-45BC-94E4-B1D2826B1CF3}" srcId="{92D25D45-31FB-42A6-ADC2-ED27680F2376}" destId="{82967A87-D104-4137-B31D-4BBBE897A99F}" srcOrd="2" destOrd="0" parTransId="{BECA59FA-63F2-4007-A99D-567311EF59A4}" sibTransId="{F7EC3AD7-987E-4226-811B-4CDFA7A2B9B2}"/>
    <dgm:cxn modelId="{2D0C0F6F-0CAC-4B13-B614-18487D801421}" type="presOf" srcId="{82967A87-D104-4137-B31D-4BBBE897A99F}" destId="{8D365F56-0DF7-4867-BADB-2A01581923FA}" srcOrd="0" destOrd="0" presId="urn:microsoft.com/office/officeart/2005/8/layout/pyramid1"/>
    <dgm:cxn modelId="{FFEA6AB9-ED07-4475-9F79-744EC8BBCE9B}" type="presOf" srcId="{97D85783-915E-4F2C-B41C-D706DB6AD70A}" destId="{5DF34D9C-62F8-46CD-9884-C4DC9B1E3A05}" srcOrd="0" destOrd="0" presId="urn:microsoft.com/office/officeart/2005/8/layout/pyramid1"/>
    <dgm:cxn modelId="{B91AFF1B-455A-4BA1-BA10-B3EAD03C34EF}" type="presOf" srcId="{82967A87-D104-4137-B31D-4BBBE897A99F}" destId="{6CBCD931-2056-4270-9DBF-97BBF9B70991}" srcOrd="1" destOrd="0" presId="urn:microsoft.com/office/officeart/2005/8/layout/pyramid1"/>
    <dgm:cxn modelId="{F5216E6B-B7DA-4C09-B890-FCAEFFE2193E}" srcId="{92D25D45-31FB-42A6-ADC2-ED27680F2376}" destId="{ED4B4900-A556-4B77-B68A-BA80C01C015B}" srcOrd="0" destOrd="0" parTransId="{BF848C73-EF95-45EA-B7C5-13DAB8631C02}" sibTransId="{577E2F53-9B3C-4778-BA0C-8DB542840C77}"/>
    <dgm:cxn modelId="{ECDDC786-A675-4B27-8D48-AE6B1FAC9E89}" type="presParOf" srcId="{C95062D6-51F6-4B2F-B056-543BFB598F0F}" destId="{F9AB233E-54FC-4A1C-9E0C-375B46B47EA2}" srcOrd="0" destOrd="0" presId="urn:microsoft.com/office/officeart/2005/8/layout/pyramid1"/>
    <dgm:cxn modelId="{CF4D1474-FBE0-4676-B5CE-07E6418E9D76}" type="presParOf" srcId="{F9AB233E-54FC-4A1C-9E0C-375B46B47EA2}" destId="{E3EF3737-5459-4D49-BD35-3D31E305DB94}" srcOrd="0" destOrd="0" presId="urn:microsoft.com/office/officeart/2005/8/layout/pyramid1"/>
    <dgm:cxn modelId="{73E5B27B-3F55-4E5B-9D7A-AA0E232998E3}" type="presParOf" srcId="{F9AB233E-54FC-4A1C-9E0C-375B46B47EA2}" destId="{5BADBD6D-9849-4A6D-897A-D1B333211972}" srcOrd="1" destOrd="0" presId="urn:microsoft.com/office/officeart/2005/8/layout/pyramid1"/>
    <dgm:cxn modelId="{C7B5680D-4857-4B01-9F67-0882EF1063A8}" type="presParOf" srcId="{C95062D6-51F6-4B2F-B056-543BFB598F0F}" destId="{356C0BCC-D1A5-4789-85B5-B7280DF69532}" srcOrd="1" destOrd="0" presId="urn:microsoft.com/office/officeart/2005/8/layout/pyramid1"/>
    <dgm:cxn modelId="{E7415F71-8253-4E1D-9BD1-EA228256B2A4}" type="presParOf" srcId="{356C0BCC-D1A5-4789-85B5-B7280DF69532}" destId="{5DF34D9C-62F8-46CD-9884-C4DC9B1E3A05}" srcOrd="0" destOrd="0" presId="urn:microsoft.com/office/officeart/2005/8/layout/pyramid1"/>
    <dgm:cxn modelId="{8E45B2FE-371A-4366-A0F7-2BD95A3F87B0}" type="presParOf" srcId="{356C0BCC-D1A5-4789-85B5-B7280DF69532}" destId="{5D7637A9-B49F-444D-AC55-61027CA2A34C}" srcOrd="1" destOrd="0" presId="urn:microsoft.com/office/officeart/2005/8/layout/pyramid1"/>
    <dgm:cxn modelId="{491E3097-EFC3-4A55-B298-CA7719526EB5}" type="presParOf" srcId="{C95062D6-51F6-4B2F-B056-543BFB598F0F}" destId="{8804FE43-CA53-4989-AFD3-EDF88EA14690}" srcOrd="2" destOrd="0" presId="urn:microsoft.com/office/officeart/2005/8/layout/pyramid1"/>
    <dgm:cxn modelId="{AC6EAF71-14FC-481E-9A43-2E8D7FF54F91}" type="presParOf" srcId="{8804FE43-CA53-4989-AFD3-EDF88EA14690}" destId="{8D365F56-0DF7-4867-BADB-2A01581923FA}" srcOrd="0" destOrd="0" presId="urn:microsoft.com/office/officeart/2005/8/layout/pyramid1"/>
    <dgm:cxn modelId="{E183F3F3-998A-4556-BB88-CA22D75883E4}" type="presParOf" srcId="{8804FE43-CA53-4989-AFD3-EDF88EA14690}" destId="{6CBCD931-2056-4270-9DBF-97BBF9B7099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A9B4B-7D13-483D-B2FE-E2F584B7E25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ED7AF20-7C43-4802-8DCD-C0F3F009E2C9}">
      <dgm:prSet phldrT="[Szöveg]" custT="1"/>
      <dgm:spPr/>
      <dgm:t>
        <a:bodyPr/>
        <a:lstStyle/>
        <a:p>
          <a:r>
            <a:rPr lang="hu-HU" sz="4400" dirty="0" smtClean="0">
              <a:latin typeface="Arial" panose="020B0604020202020204" pitchFamily="34" charset="0"/>
              <a:cs typeface="Arial" panose="020B0604020202020204" pitchFamily="34" charset="0"/>
            </a:rPr>
            <a:t>Változtatás</a:t>
          </a:r>
          <a:endParaRPr lang="hu-H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5C3BF-C600-42AE-8F1A-599B989D6846}" type="parTrans" cxnId="{A0222E9E-B686-4E7D-8328-1F8F5ECEF722}">
      <dgm:prSet/>
      <dgm:spPr/>
      <dgm:t>
        <a:bodyPr/>
        <a:lstStyle/>
        <a:p>
          <a:endParaRPr lang="hu-HU"/>
        </a:p>
      </dgm:t>
    </dgm:pt>
    <dgm:pt modelId="{1D9B858A-9816-4830-8FFE-B63A91576D67}" type="sibTrans" cxnId="{A0222E9E-B686-4E7D-8328-1F8F5ECEF722}">
      <dgm:prSet/>
      <dgm:spPr/>
      <dgm:t>
        <a:bodyPr/>
        <a:lstStyle/>
        <a:p>
          <a:endParaRPr lang="hu-HU"/>
        </a:p>
      </dgm:t>
    </dgm:pt>
    <dgm:pt modelId="{8D1809E7-9ED5-4A18-AABF-20B10C6BD9EB}">
      <dgm:prSet phldrT="[Szöveg]" custT="1"/>
      <dgm:spPr/>
      <dgm:t>
        <a:bodyPr/>
        <a:lstStyle/>
        <a:p>
          <a:r>
            <a:rPr lang="hu-H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Alig változtatható</a:t>
          </a:r>
          <a:endParaRPr lang="hu-H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3F57F-1001-492D-8F8B-5B579CDC276A}" type="parTrans" cxnId="{4FC34CE9-2A39-45DC-8FB2-2D8D223398CB}">
      <dgm:prSet/>
      <dgm:spPr/>
      <dgm:t>
        <a:bodyPr/>
        <a:lstStyle/>
        <a:p>
          <a:endParaRPr lang="hu-HU"/>
        </a:p>
      </dgm:t>
    </dgm:pt>
    <dgm:pt modelId="{DAC28F48-DDAB-4F7D-93C9-DB9719F10BF9}" type="sibTrans" cxnId="{4FC34CE9-2A39-45DC-8FB2-2D8D223398CB}">
      <dgm:prSet/>
      <dgm:spPr/>
      <dgm:t>
        <a:bodyPr/>
        <a:lstStyle/>
        <a:p>
          <a:endParaRPr lang="hu-HU"/>
        </a:p>
      </dgm:t>
    </dgm:pt>
    <dgm:pt modelId="{D642C893-DEB4-4318-913B-CFDB36CE3434}">
      <dgm:prSet phldrT="[Szöveg]" custT="1"/>
      <dgm:spPr/>
      <dgm:t>
        <a:bodyPr/>
        <a:lstStyle/>
        <a:p>
          <a:r>
            <a:rPr lang="hu-H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Nehéz</a:t>
          </a:r>
          <a:endParaRPr lang="hu-H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AE8D6-83C6-443E-ACA4-ADCC27DB7E8A}" type="parTrans" cxnId="{BD2F45FF-4889-449A-A85A-ECF651B6CF5C}">
      <dgm:prSet/>
      <dgm:spPr/>
      <dgm:t>
        <a:bodyPr/>
        <a:lstStyle/>
        <a:p>
          <a:endParaRPr lang="hu-HU"/>
        </a:p>
      </dgm:t>
    </dgm:pt>
    <dgm:pt modelId="{A9384DC5-DADF-43C9-B18D-6E2ECDB839AD}" type="sibTrans" cxnId="{BD2F45FF-4889-449A-A85A-ECF651B6CF5C}">
      <dgm:prSet/>
      <dgm:spPr/>
      <dgm:t>
        <a:bodyPr/>
        <a:lstStyle/>
        <a:p>
          <a:endParaRPr lang="hu-HU"/>
        </a:p>
      </dgm:t>
    </dgm:pt>
    <dgm:pt modelId="{E6F5FE52-CF1B-434B-8A54-93FDE2FDDFB7}">
      <dgm:prSet phldrT="[Szöveg]" custT="1"/>
      <dgm:spPr/>
      <dgm:t>
        <a:bodyPr/>
        <a:lstStyle/>
        <a:p>
          <a:r>
            <a:rPr lang="hu-H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Könnyű</a:t>
          </a:r>
          <a:endParaRPr lang="hu-H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9944A-5543-40BF-9CA2-61E99067E6EF}" type="parTrans" cxnId="{0347DA6C-31A2-4C32-AFD8-3580CB8D5981}">
      <dgm:prSet/>
      <dgm:spPr/>
      <dgm:t>
        <a:bodyPr/>
        <a:lstStyle/>
        <a:p>
          <a:endParaRPr lang="hu-HU"/>
        </a:p>
      </dgm:t>
    </dgm:pt>
    <dgm:pt modelId="{74CC7B67-F9C0-4B0A-BDA0-B20D92B98AFE}" type="sibTrans" cxnId="{0347DA6C-31A2-4C32-AFD8-3580CB8D5981}">
      <dgm:prSet/>
      <dgm:spPr/>
      <dgm:t>
        <a:bodyPr/>
        <a:lstStyle/>
        <a:p>
          <a:endParaRPr lang="hu-HU"/>
        </a:p>
      </dgm:t>
    </dgm:pt>
    <dgm:pt modelId="{57872954-69DD-444D-A7F6-3E8D54862E5A}" type="pres">
      <dgm:prSet presAssocID="{5DAA9B4B-7D13-483D-B2FE-E2F584B7E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FE600C2B-C391-4E44-A220-0702C4645BD8}" type="pres">
      <dgm:prSet presAssocID="{FED7AF20-7C43-4802-8DCD-C0F3F009E2C9}" presName="root" presStyleCnt="0">
        <dgm:presLayoutVars>
          <dgm:chMax/>
          <dgm:chPref val="4"/>
        </dgm:presLayoutVars>
      </dgm:prSet>
      <dgm:spPr/>
    </dgm:pt>
    <dgm:pt modelId="{EBB0C459-7E7F-43FD-9C9D-EC7541A038CB}" type="pres">
      <dgm:prSet presAssocID="{FED7AF20-7C43-4802-8DCD-C0F3F009E2C9}" presName="rootComposite" presStyleCnt="0">
        <dgm:presLayoutVars/>
      </dgm:prSet>
      <dgm:spPr/>
    </dgm:pt>
    <dgm:pt modelId="{11D9F247-2553-4121-9B07-68AC08FFE25B}" type="pres">
      <dgm:prSet presAssocID="{FED7AF20-7C43-4802-8DCD-C0F3F009E2C9}" presName="rootText" presStyleLbl="node0" presStyleIdx="0" presStyleCnt="1" custScaleX="100189" custLinFactNeighborX="3118">
        <dgm:presLayoutVars>
          <dgm:chMax/>
          <dgm:chPref val="4"/>
        </dgm:presLayoutVars>
      </dgm:prSet>
      <dgm:spPr/>
      <dgm:t>
        <a:bodyPr/>
        <a:lstStyle/>
        <a:p>
          <a:endParaRPr lang="hu-HU"/>
        </a:p>
      </dgm:t>
    </dgm:pt>
    <dgm:pt modelId="{EC40D8BA-0AA4-4CA9-9A25-EFA069B0F64D}" type="pres">
      <dgm:prSet presAssocID="{FED7AF20-7C43-4802-8DCD-C0F3F009E2C9}" presName="childShape" presStyleCnt="0">
        <dgm:presLayoutVars>
          <dgm:chMax val="0"/>
          <dgm:chPref val="0"/>
        </dgm:presLayoutVars>
      </dgm:prSet>
      <dgm:spPr/>
    </dgm:pt>
    <dgm:pt modelId="{99B98217-3F31-4CD1-BB13-69D04358CA8B}" type="pres">
      <dgm:prSet presAssocID="{8D1809E7-9ED5-4A18-AABF-20B10C6BD9EB}" presName="childComposite" presStyleCnt="0">
        <dgm:presLayoutVars>
          <dgm:chMax val="0"/>
          <dgm:chPref val="0"/>
        </dgm:presLayoutVars>
      </dgm:prSet>
      <dgm:spPr/>
    </dgm:pt>
    <dgm:pt modelId="{C1975500-D265-4580-846B-C304400A2960}" type="pres">
      <dgm:prSet presAssocID="{8D1809E7-9ED5-4A18-AABF-20B10C6BD9EB}" presName="Image" presStyleLbl="node1" presStyleIdx="0" presStyleCnt="3" custLinFactNeighborX="61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1F1C1D-6202-428C-81D6-E2EED8F9896B}" type="pres">
      <dgm:prSet presAssocID="{8D1809E7-9ED5-4A18-AABF-20B10C6BD9EB}" presName="childText" presStyleLbl="lnNode1" presStyleIdx="0" presStyleCnt="3" custLinFactNeighborX="6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EBF257-7009-4008-A62A-EDA41D28EBA5}" type="pres">
      <dgm:prSet presAssocID="{D642C893-DEB4-4318-913B-CFDB36CE3434}" presName="childComposite" presStyleCnt="0">
        <dgm:presLayoutVars>
          <dgm:chMax val="0"/>
          <dgm:chPref val="0"/>
        </dgm:presLayoutVars>
      </dgm:prSet>
      <dgm:spPr/>
    </dgm:pt>
    <dgm:pt modelId="{9369D706-30A6-4319-9FFD-BEB52844C446}" type="pres">
      <dgm:prSet presAssocID="{D642C893-DEB4-4318-913B-CFDB36CE3434}" presName="Image" presStyleLbl="node1" presStyleIdx="1" presStyleCnt="3" custLinFactNeighborX="61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1EC7E2-11BA-4E01-809F-EA574089C8EA}" type="pres">
      <dgm:prSet presAssocID="{D642C893-DEB4-4318-913B-CFDB36CE3434}" presName="childText" presStyleLbl="lnNode1" presStyleIdx="1" presStyleCnt="3" custLinFactNeighborX="6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25432B-3CE0-44FB-A9B6-DE74AEF1D087}" type="pres">
      <dgm:prSet presAssocID="{E6F5FE52-CF1B-434B-8A54-93FDE2FDDFB7}" presName="childComposite" presStyleCnt="0">
        <dgm:presLayoutVars>
          <dgm:chMax val="0"/>
          <dgm:chPref val="0"/>
        </dgm:presLayoutVars>
      </dgm:prSet>
      <dgm:spPr/>
    </dgm:pt>
    <dgm:pt modelId="{66972454-FA2C-4950-8B4A-BE47015D7B03}" type="pres">
      <dgm:prSet presAssocID="{E6F5FE52-CF1B-434B-8A54-93FDE2FDDFB7}" presName="Image" presStyleLbl="node1" presStyleIdx="2" presStyleCnt="3" custLinFactNeighborX="618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6071E6-C34D-443E-BC4E-6441D892799B}" type="pres">
      <dgm:prSet presAssocID="{E6F5FE52-CF1B-434B-8A54-93FDE2FDDFB7}" presName="childText" presStyleLbl="lnNode1" presStyleIdx="2" presStyleCnt="3" custLinFactNeighborX="7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1A8240A-636F-498C-9CC1-547224AEAEB2}" type="presOf" srcId="{D642C893-DEB4-4318-913B-CFDB36CE3434}" destId="{E71EC7E2-11BA-4E01-809F-EA574089C8EA}" srcOrd="0" destOrd="0" presId="urn:microsoft.com/office/officeart/2008/layout/PictureAccentList"/>
    <dgm:cxn modelId="{C8261D8C-0FDB-45DE-9359-4FC0C8FC44E8}" type="presOf" srcId="{5DAA9B4B-7D13-483D-B2FE-E2F584B7E255}" destId="{57872954-69DD-444D-A7F6-3E8D54862E5A}" srcOrd="0" destOrd="0" presId="urn:microsoft.com/office/officeart/2008/layout/PictureAccentList"/>
    <dgm:cxn modelId="{4FC34CE9-2A39-45DC-8FB2-2D8D223398CB}" srcId="{FED7AF20-7C43-4802-8DCD-C0F3F009E2C9}" destId="{8D1809E7-9ED5-4A18-AABF-20B10C6BD9EB}" srcOrd="0" destOrd="0" parTransId="{4F73F57F-1001-492D-8F8B-5B579CDC276A}" sibTransId="{DAC28F48-DDAB-4F7D-93C9-DB9719F10BF9}"/>
    <dgm:cxn modelId="{0347DA6C-31A2-4C32-AFD8-3580CB8D5981}" srcId="{FED7AF20-7C43-4802-8DCD-C0F3F009E2C9}" destId="{E6F5FE52-CF1B-434B-8A54-93FDE2FDDFB7}" srcOrd="2" destOrd="0" parTransId="{C699944A-5543-40BF-9CA2-61E99067E6EF}" sibTransId="{74CC7B67-F9C0-4B0A-BDA0-B20D92B98AFE}"/>
    <dgm:cxn modelId="{BF3C449B-7250-4A34-A3DD-BCF9D972CFEE}" type="presOf" srcId="{FED7AF20-7C43-4802-8DCD-C0F3F009E2C9}" destId="{11D9F247-2553-4121-9B07-68AC08FFE25B}" srcOrd="0" destOrd="0" presId="urn:microsoft.com/office/officeart/2008/layout/PictureAccentList"/>
    <dgm:cxn modelId="{5C4D2CCE-295E-4BEF-903D-7F58B52B0C01}" type="presOf" srcId="{E6F5FE52-CF1B-434B-8A54-93FDE2FDDFB7}" destId="{D96071E6-C34D-443E-BC4E-6441D892799B}" srcOrd="0" destOrd="0" presId="urn:microsoft.com/office/officeart/2008/layout/PictureAccentList"/>
    <dgm:cxn modelId="{C5A25CF6-EB98-48D2-ABEF-DE028694BEF7}" type="presOf" srcId="{8D1809E7-9ED5-4A18-AABF-20B10C6BD9EB}" destId="{E91F1C1D-6202-428C-81D6-E2EED8F9896B}" srcOrd="0" destOrd="0" presId="urn:microsoft.com/office/officeart/2008/layout/PictureAccentList"/>
    <dgm:cxn modelId="{A0222E9E-B686-4E7D-8328-1F8F5ECEF722}" srcId="{5DAA9B4B-7D13-483D-B2FE-E2F584B7E255}" destId="{FED7AF20-7C43-4802-8DCD-C0F3F009E2C9}" srcOrd="0" destOrd="0" parTransId="{8F65C3BF-C600-42AE-8F1A-599B989D6846}" sibTransId="{1D9B858A-9816-4830-8FFE-B63A91576D67}"/>
    <dgm:cxn modelId="{BD2F45FF-4889-449A-A85A-ECF651B6CF5C}" srcId="{FED7AF20-7C43-4802-8DCD-C0F3F009E2C9}" destId="{D642C893-DEB4-4318-913B-CFDB36CE3434}" srcOrd="1" destOrd="0" parTransId="{5CFAE8D6-83C6-443E-ACA4-ADCC27DB7E8A}" sibTransId="{A9384DC5-DADF-43C9-B18D-6E2ECDB839AD}"/>
    <dgm:cxn modelId="{B5063B9D-A526-41FF-893C-0CC4C99D4317}" type="presParOf" srcId="{57872954-69DD-444D-A7F6-3E8D54862E5A}" destId="{FE600C2B-C391-4E44-A220-0702C4645BD8}" srcOrd="0" destOrd="0" presId="urn:microsoft.com/office/officeart/2008/layout/PictureAccentList"/>
    <dgm:cxn modelId="{2C84A936-44EB-4D49-BFEF-C9DF51216176}" type="presParOf" srcId="{FE600C2B-C391-4E44-A220-0702C4645BD8}" destId="{EBB0C459-7E7F-43FD-9C9D-EC7541A038CB}" srcOrd="0" destOrd="0" presId="urn:microsoft.com/office/officeart/2008/layout/PictureAccentList"/>
    <dgm:cxn modelId="{8CBD67D8-A006-4C28-8D86-A1BF2098E4A4}" type="presParOf" srcId="{EBB0C459-7E7F-43FD-9C9D-EC7541A038CB}" destId="{11D9F247-2553-4121-9B07-68AC08FFE25B}" srcOrd="0" destOrd="0" presId="urn:microsoft.com/office/officeart/2008/layout/PictureAccentList"/>
    <dgm:cxn modelId="{67969AFD-8B96-46AA-8904-5815606E0DC3}" type="presParOf" srcId="{FE600C2B-C391-4E44-A220-0702C4645BD8}" destId="{EC40D8BA-0AA4-4CA9-9A25-EFA069B0F64D}" srcOrd="1" destOrd="0" presId="urn:microsoft.com/office/officeart/2008/layout/PictureAccentList"/>
    <dgm:cxn modelId="{D55C55CC-A46C-4351-AC43-45F4CEF08FA6}" type="presParOf" srcId="{EC40D8BA-0AA4-4CA9-9A25-EFA069B0F64D}" destId="{99B98217-3F31-4CD1-BB13-69D04358CA8B}" srcOrd="0" destOrd="0" presId="urn:microsoft.com/office/officeart/2008/layout/PictureAccentList"/>
    <dgm:cxn modelId="{69B58287-FD27-442E-A551-EB1A86F01DD9}" type="presParOf" srcId="{99B98217-3F31-4CD1-BB13-69D04358CA8B}" destId="{C1975500-D265-4580-846B-C304400A2960}" srcOrd="0" destOrd="0" presId="urn:microsoft.com/office/officeart/2008/layout/PictureAccentList"/>
    <dgm:cxn modelId="{1D4437B8-8FE0-427D-A254-BFD31F153D72}" type="presParOf" srcId="{99B98217-3F31-4CD1-BB13-69D04358CA8B}" destId="{E91F1C1D-6202-428C-81D6-E2EED8F9896B}" srcOrd="1" destOrd="0" presId="urn:microsoft.com/office/officeart/2008/layout/PictureAccentList"/>
    <dgm:cxn modelId="{4F6FE8D4-4F2E-4871-89B6-5FA517AD8AC7}" type="presParOf" srcId="{EC40D8BA-0AA4-4CA9-9A25-EFA069B0F64D}" destId="{02EBF257-7009-4008-A62A-EDA41D28EBA5}" srcOrd="1" destOrd="0" presId="urn:microsoft.com/office/officeart/2008/layout/PictureAccentList"/>
    <dgm:cxn modelId="{3E9C4E64-FC59-41F2-AFBB-DEAEBF361DB2}" type="presParOf" srcId="{02EBF257-7009-4008-A62A-EDA41D28EBA5}" destId="{9369D706-30A6-4319-9FFD-BEB52844C446}" srcOrd="0" destOrd="0" presId="urn:microsoft.com/office/officeart/2008/layout/PictureAccentList"/>
    <dgm:cxn modelId="{114444C8-F01F-4E3C-8045-6655FBFD4AD7}" type="presParOf" srcId="{02EBF257-7009-4008-A62A-EDA41D28EBA5}" destId="{E71EC7E2-11BA-4E01-809F-EA574089C8EA}" srcOrd="1" destOrd="0" presId="urn:microsoft.com/office/officeart/2008/layout/PictureAccentList"/>
    <dgm:cxn modelId="{BBD5BC9B-899B-451B-832E-45591A863D49}" type="presParOf" srcId="{EC40D8BA-0AA4-4CA9-9A25-EFA069B0F64D}" destId="{6C25432B-3CE0-44FB-A9B6-DE74AEF1D087}" srcOrd="2" destOrd="0" presId="urn:microsoft.com/office/officeart/2008/layout/PictureAccentList"/>
    <dgm:cxn modelId="{E5C72761-E11F-4D1C-8F33-6F99C7BC2F62}" type="presParOf" srcId="{6C25432B-3CE0-44FB-A9B6-DE74AEF1D087}" destId="{66972454-FA2C-4950-8B4A-BE47015D7B03}" srcOrd="0" destOrd="0" presId="urn:microsoft.com/office/officeart/2008/layout/PictureAccentList"/>
    <dgm:cxn modelId="{30A93824-2223-44D4-BEDD-9809DFF95BB1}" type="presParOf" srcId="{6C25432B-3CE0-44FB-A9B6-DE74AEF1D087}" destId="{D96071E6-C34D-443E-BC4E-6441D892799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502776" y="497789"/>
            <a:ext cx="2897029" cy="51264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100"/>
            </a:lvl1pPr>
          </a:lstStyle>
          <a:p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2775" y="9670762"/>
            <a:ext cx="549436" cy="512646"/>
          </a:xfrm>
          <a:prstGeom prst="rect">
            <a:avLst/>
          </a:prstGeom>
        </p:spPr>
        <p:txBody>
          <a:bodyPr vert="horz" lIns="0" tIns="35993" rIns="0" bIns="0" rtlCol="0" anchor="t"/>
          <a:lstStyle>
            <a:lvl1pPr algn="r">
              <a:defRPr sz="1100"/>
            </a:lvl1pPr>
          </a:lstStyle>
          <a:p>
            <a:pPr algn="l"/>
            <a:fld id="{38216429-C89E-4B01-8057-BBDA6B57CE60}" type="datetimeFigureOut">
              <a:rPr lang="de-DE" sz="900"/>
              <a:pPr algn="l"/>
              <a:t>18.11.2015</a:t>
            </a:fld>
            <a:endParaRPr lang="de-DE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1052214" y="9670762"/>
            <a:ext cx="5481762" cy="512646"/>
          </a:xfrm>
          <a:prstGeom prst="rect">
            <a:avLst/>
          </a:prstGeom>
        </p:spPr>
        <p:txBody>
          <a:bodyPr vert="horz" lIns="0" tIns="35993" rIns="0" bIns="0" rtlCol="0" anchor="t"/>
          <a:lstStyle>
            <a:lvl1pPr algn="l">
              <a:defRPr sz="1100"/>
            </a:lvl1pPr>
          </a:lstStyle>
          <a:p>
            <a:endParaRPr lang="de-DE" sz="900" dirty="0"/>
          </a:p>
        </p:txBody>
      </p:sp>
      <p:sp>
        <p:nvSpPr>
          <p:cNvPr id="9" name="Rechteck 8"/>
          <p:cNvSpPr/>
          <p:nvPr/>
        </p:nvSpPr>
        <p:spPr>
          <a:xfrm>
            <a:off x="6533974" y="9670762"/>
            <a:ext cx="218825" cy="5638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8" tIns="107978" rIns="107978" bIns="10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99"/>
              </a:spcBef>
              <a:spcAft>
                <a:spcPts val="299"/>
              </a:spcAft>
            </a:pPr>
            <a:endParaRPr lang="de-DE" sz="1100" dirty="0" err="1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533974" y="9670762"/>
            <a:ext cx="218825" cy="512646"/>
          </a:xfrm>
          <a:prstGeom prst="rect">
            <a:avLst/>
          </a:prstGeom>
        </p:spPr>
        <p:txBody>
          <a:bodyPr vert="horz" lIns="0" tIns="35993" rIns="0" bIns="0" rtlCol="0" anchor="t" anchorCtr="0"/>
          <a:lstStyle>
            <a:lvl1pPr algn="r">
              <a:defRPr sz="1100"/>
            </a:lvl1pPr>
          </a:lstStyle>
          <a:p>
            <a:pPr algn="ctr"/>
            <a:fld id="{80A8F3D0-1B0A-4735-B9AF-8E26F3D69573}" type="slidenum">
              <a:rPr lang="de-DE" sz="900" b="1">
                <a:solidFill>
                  <a:schemeClr val="bg1"/>
                </a:solidFill>
              </a:rPr>
              <a:pPr algn="ctr"/>
              <a:t>‹#›</a:t>
            </a:fld>
            <a:endParaRPr lang="de-DE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7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gray">
          <a:xfrm>
            <a:off x="228057" y="1172550"/>
            <a:ext cx="4220672" cy="503475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2" rIns="91420" bIns="45712" spcCol="0" rtlCol="0" anchor="ctr"/>
          <a:lstStyle/>
          <a:p>
            <a:pPr algn="ctr"/>
            <a:endParaRPr lang="de-DE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228057" y="6363019"/>
            <a:ext cx="4220672" cy="42495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228058" y="9742369"/>
            <a:ext cx="524462" cy="2539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/>
            </a:lvl1pPr>
          </a:lstStyle>
          <a:p>
            <a:fld id="{B12469C6-6CAB-4891-96BD-AAF39098242D}" type="datetimeFigureOut">
              <a:rPr lang="de-DE" smtClean="0"/>
              <a:pPr/>
              <a:t>18.11.2015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598575" y="1172551"/>
            <a:ext cx="2197746" cy="778273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752520" y="9742369"/>
            <a:ext cx="3696209" cy="2539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1939925" y="1284288"/>
            <a:ext cx="8551863" cy="4810125"/>
          </a:xfrm>
          <a:prstGeom prst="rect">
            <a:avLst/>
          </a:prstGeom>
          <a:noFill/>
          <a:ln w="12700">
            <a:noFill/>
          </a:ln>
        </p:spPr>
        <p:txBody>
          <a:bodyPr vert="horz" lIns="91420" tIns="45712" rIns="91420" bIns="45712" rtlCol="0" anchor="ctr"/>
          <a:lstStyle/>
          <a:p>
            <a:endParaRPr lang="de-DE" dirty="0"/>
          </a:p>
        </p:txBody>
      </p:sp>
      <p:grpSp>
        <p:nvGrpSpPr>
          <p:cNvPr id="19" name="Gruppieren 18"/>
          <p:cNvGrpSpPr/>
          <p:nvPr/>
        </p:nvGrpSpPr>
        <p:grpSpPr bwMode="gray">
          <a:xfrm>
            <a:off x="228057" y="7193498"/>
            <a:ext cx="4220672" cy="1761791"/>
            <a:chOff x="400782" y="4989810"/>
            <a:chExt cx="5934015" cy="1222077"/>
          </a:xfrm>
        </p:grpSpPr>
        <p:cxnSp>
          <p:nvCxnSpPr>
            <p:cNvPr id="12" name="Gerader Verbinder 11"/>
            <p:cNvCxnSpPr/>
            <p:nvPr/>
          </p:nvCxnSpPr>
          <p:spPr bwMode="gray">
            <a:xfrm>
              <a:off x="400782" y="4989810"/>
              <a:ext cx="5934015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gray">
            <a:xfrm>
              <a:off x="400782" y="5397169"/>
              <a:ext cx="5934015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gray">
            <a:xfrm>
              <a:off x="400782" y="5804528"/>
              <a:ext cx="5934015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gray">
            <a:xfrm>
              <a:off x="400782" y="6211887"/>
              <a:ext cx="5934015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 19"/>
          <p:cNvSpPr/>
          <p:nvPr/>
        </p:nvSpPr>
        <p:spPr bwMode="gray">
          <a:xfrm>
            <a:off x="6546578" y="9721107"/>
            <a:ext cx="249743" cy="5135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2" rIns="91420" bIns="45712" spcCol="0"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546578" y="9742364"/>
            <a:ext cx="249743" cy="513509"/>
          </a:xfrm>
          <a:prstGeom prst="rect">
            <a:avLst/>
          </a:prstGeom>
        </p:spPr>
        <p:txBody>
          <a:bodyPr vert="horz" lIns="0" tIns="35993" rIns="0" bIns="0" rtlCol="0" anchor="t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7F074CAC-64A1-40ED-BC26-29A7FA6B0CA3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7" name="Group 18"/>
          <p:cNvGrpSpPr/>
          <p:nvPr/>
        </p:nvGrpSpPr>
        <p:grpSpPr bwMode="gray">
          <a:xfrm rot="16200000" flipH="1">
            <a:off x="16953" y="571896"/>
            <a:ext cx="867597" cy="445389"/>
            <a:chOff x="760413" y="-544513"/>
            <a:chExt cx="7424738" cy="7921626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15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spcAft>
        <a:spcPts val="2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Bef>
        <a:spcPts val="200"/>
      </a:spcBef>
      <a:spcAft>
        <a:spcPts val="2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77800" indent="-180000" algn="l" defTabSz="914400" rtl="0" eaLnBrk="1" latinLnBrk="0" hangingPunct="1">
      <a:spcBef>
        <a:spcPts val="200"/>
      </a:spcBef>
      <a:spcAft>
        <a:spcPts val="200"/>
      </a:spcAft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spcBef>
        <a:spcPts val="200"/>
      </a:spcBef>
      <a:spcAft>
        <a:spcPts val="200"/>
      </a:spcAft>
      <a:buSzPct val="30000"/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1338" indent="-180000" algn="l" defTabSz="914400" rtl="0" eaLnBrk="1" latinLnBrk="0" hangingPunct="1">
      <a:spcBef>
        <a:spcPts val="200"/>
      </a:spcBef>
      <a:spcAft>
        <a:spcPts val="200"/>
      </a:spcAft>
      <a:buSzPct val="30000"/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spcBef>
        <a:spcPts val="300"/>
      </a:spcBef>
      <a:spcAft>
        <a:spcPts val="300"/>
      </a:spcAft>
      <a:defRPr sz="1600" b="1" kern="1200">
        <a:solidFill>
          <a:schemeClr val="bg2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spcBef>
        <a:spcPts val="200"/>
      </a:spcBef>
      <a:spcAft>
        <a:spcPts val="200"/>
      </a:spcAft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spcBef>
        <a:spcPts val="200"/>
      </a:spcBef>
      <a:spcAft>
        <a:spcPts val="200"/>
      </a:spcAft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spcBef>
        <a:spcPts val="200"/>
      </a:spcBef>
      <a:spcAft>
        <a:spcPts val="200"/>
      </a:spcAft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4CAC-64A1-40ED-BC26-29A7FA6B0CA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34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84206-2793-463C-8983-A53FE691C74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u-HU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b="1" smtClean="0"/>
          </a:p>
        </p:txBody>
      </p:sp>
    </p:spTree>
    <p:extLst>
      <p:ext uri="{BB962C8B-B14F-4D97-AF65-F5344CB8AC3E}">
        <p14:creationId xmlns:p14="http://schemas.microsoft.com/office/powerpoint/2010/main" val="81734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4EBA6-DA39-4521-BAED-B9B338AA5C71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u-HU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b="1" smtClean="0"/>
          </a:p>
        </p:txBody>
      </p:sp>
    </p:spTree>
    <p:extLst>
      <p:ext uri="{BB962C8B-B14F-4D97-AF65-F5344CB8AC3E}">
        <p14:creationId xmlns:p14="http://schemas.microsoft.com/office/powerpoint/2010/main" val="23191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478" y="7405215"/>
            <a:ext cx="6852051" cy="871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de-DE" altLang="hu-HU" sz="1000">
                <a:solidFill>
                  <a:srgbClr val="5F5F5F"/>
                </a:solidFill>
              </a:rPr>
              <a:t>Der Erfolg eines Unternehmens ist weitestgehend davon abhängig, wie gut die Kundenwünsche in </a:t>
            </a:r>
            <a:br>
              <a:rPr lang="de-DE" altLang="hu-HU" sz="1000">
                <a:solidFill>
                  <a:srgbClr val="5F5F5F"/>
                </a:solidFill>
              </a:rPr>
            </a:br>
            <a:r>
              <a:rPr lang="de-DE" altLang="hu-HU" sz="1000">
                <a:solidFill>
                  <a:srgbClr val="5F5F5F"/>
                </a:solidFill>
              </a:rPr>
              <a:t>Qualität, Preis und Liefertreue erfüllt werden können. Hier helfen uns Zahlen, Daten, Fakten, die uns aufzeigen, </a:t>
            </a:r>
            <a:br>
              <a:rPr lang="de-DE" altLang="hu-HU" sz="1000">
                <a:solidFill>
                  <a:srgbClr val="5F5F5F"/>
                </a:solidFill>
              </a:rPr>
            </a:br>
            <a:r>
              <a:rPr lang="de-DE" altLang="hu-HU" sz="1000">
                <a:solidFill>
                  <a:srgbClr val="5F5F5F"/>
                </a:solidFill>
              </a:rPr>
              <a:t>wo Handlungsbedarf besteht. Erfolgreiche Firmen haben ein Kennzahlensystem, mit dem sie den Stand der Entwicklung </a:t>
            </a:r>
            <a:br>
              <a:rPr lang="de-DE" altLang="hu-HU" sz="1000">
                <a:solidFill>
                  <a:srgbClr val="5F5F5F"/>
                </a:solidFill>
              </a:rPr>
            </a:br>
            <a:r>
              <a:rPr lang="de-DE" altLang="hu-HU" sz="1000">
                <a:solidFill>
                  <a:srgbClr val="5F5F5F"/>
                </a:solidFill>
              </a:rPr>
              <a:t>erkennen und steuern können.</a:t>
            </a:r>
            <a:endParaRPr lang="de-DE" altLang="hu-HU" sz="1000"/>
          </a:p>
          <a:p>
            <a:pPr>
              <a:lnSpc>
                <a:spcPct val="80000"/>
              </a:lnSpc>
            </a:pPr>
            <a:endParaRPr lang="de-DE" altLang="hu-HU" sz="100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181350" y="641350"/>
            <a:ext cx="11814175" cy="6645275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5281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8150" y="706438"/>
            <a:ext cx="6286500" cy="3535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69919" indent="-296123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84491" indent="-23689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58287" indent="-23689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132084" indent="-23689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05880" indent="-23689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79676" indent="-23689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53473" indent="-23689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27269" indent="-23689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E00817-D639-4DC3-8F2E-EEDC3B114F25}" type="slidenum">
              <a:rPr lang="hu-HU" altLang="hu-HU" smtClean="0"/>
              <a:pPr/>
              <a:t>6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685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2EB2-6845-496A-BAE7-59E1B08FD004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4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2EB2-6845-496A-BAE7-59E1B08FD004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17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2EB2-6845-496A-BAE7-59E1B08FD00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05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61A949-A5AB-4B68-99C6-5F3948D45A3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u-HU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b="1" smtClean="0"/>
              <a:t>The Intangibles – a megfoghatatlan dolgok világa </a:t>
            </a:r>
            <a:r>
              <a:rPr lang="hu-HU" smtClean="0"/>
              <a:t>… szemben a termék(minőség) és az ár megfogható dimenziójával</a:t>
            </a:r>
            <a:endParaRPr lang="hu-HU" b="1" smtClean="0"/>
          </a:p>
        </p:txBody>
      </p:sp>
    </p:spTree>
    <p:extLst>
      <p:ext uri="{BB962C8B-B14F-4D97-AF65-F5344CB8AC3E}">
        <p14:creationId xmlns:p14="http://schemas.microsoft.com/office/powerpoint/2010/main" val="203163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5B7860-509F-4B06-B5EF-B12FCD04FAC4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u-HU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b="1" smtClean="0"/>
          </a:p>
        </p:txBody>
      </p:sp>
    </p:spTree>
    <p:extLst>
      <p:ext uri="{BB962C8B-B14F-4D97-AF65-F5344CB8AC3E}">
        <p14:creationId xmlns:p14="http://schemas.microsoft.com/office/powerpoint/2010/main" val="83552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376E8-704A-42CF-82C9-6A0C9DA8733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u-H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41755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rgbClr val="4CA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grpSp>
        <p:nvGrpSpPr>
          <p:cNvPr id="9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hteck 11"/>
          <p:cNvSpPr/>
          <p:nvPr userDrawn="1"/>
        </p:nvSpPr>
        <p:spPr bwMode="gray">
          <a:xfrm>
            <a:off x="10524492" y="404664"/>
            <a:ext cx="1224136" cy="82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19117" y="549007"/>
            <a:ext cx="1060791" cy="654359"/>
          </a:xfrm>
          <a:prstGeom prst="rect">
            <a:avLst/>
          </a:prstGeom>
        </p:spPr>
      </p:pic>
      <p:pic>
        <p:nvPicPr>
          <p:cNvPr id="14" name="Picture 2" descr="C:\Users\Christoph Gegenheime\Desktop\ScreenHunter_33 Apr. 25 14.58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52019" y="1341438"/>
            <a:ext cx="4972473" cy="52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4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accent3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accent3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38C021-E7A5-41B7-A260-6F3A1CDEF470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977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7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F1F70B-5E59-4B8F-A31C-C1D84216A89B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134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6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accent6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7270A3-61B0-4522-A460-4D2082EEC686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815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02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accent5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305C73-583F-4847-B549-6DE37D9BCAB1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762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E78-7A87-4765-8E05-44F9AF84EE1A}" type="datetime1">
              <a:rPr lang="de-DE" smtClean="0"/>
              <a:t>18.11.2015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ISOFÓRUM XXI.NMK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058A-D643-4E9A-9F41-48BD754C63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399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05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48C6-5AD4-4CC5-BCD9-2B6C95336991}" type="datetime1">
              <a:rPr lang="de-DE" smtClean="0"/>
              <a:t>18.11.2015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ISOFÓRUM XXI.NMK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058A-D643-4E9A-9F41-48BD754C63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7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/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rgbClr val="4CA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393D52-2456-43B2-BA87-4E8B3AC896E1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993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mon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0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Lemon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FF7FD7-CDBD-482C-A97A-DAFB53146E79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865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accent1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-1" y="0"/>
            <a:ext cx="4794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6DF9B3-1ECF-4FA1-870C-361E9E5B1DA7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360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11353800" y="6537040"/>
            <a:ext cx="322263" cy="32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9788" y="1665288"/>
            <a:ext cx="10836275" cy="4535487"/>
          </a:xfrm>
        </p:spPr>
        <p:txBody>
          <a:bodyPr/>
          <a:lstStyle>
            <a:lvl3pPr marL="266700" indent="-266700">
              <a:buFontTx/>
              <a:buBlip>
                <a:blip r:embed="rId2"/>
              </a:buBlip>
              <a:defRPr/>
            </a:lvl3pPr>
            <a:lvl4pPr marL="542925" indent="-276225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809625" indent="-2667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  <a:lvl6pPr>
              <a:defRPr>
                <a:solidFill>
                  <a:schemeClr val="accent2"/>
                </a:solidFill>
              </a:defRPr>
            </a:lvl6pPr>
          </a:lstStyle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14" name="Rectangle 17"/>
          <p:cNvSpPr/>
          <p:nvPr userDrawn="1"/>
        </p:nvSpPr>
        <p:spPr bwMode="gray">
          <a:xfrm>
            <a:off x="0" y="0"/>
            <a:ext cx="47942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1"/>
          <p:cNvGrpSpPr/>
          <p:nvPr userDrawn="1"/>
        </p:nvGrpSpPr>
        <p:grpSpPr bwMode="gray">
          <a:xfrm>
            <a:off x="96090" y="6205591"/>
            <a:ext cx="417242" cy="445165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8200" y="0"/>
            <a:ext cx="5294313" cy="584200"/>
          </a:xfrm>
        </p:spPr>
        <p:txBody>
          <a:bodyPr bIns="72000" anchor="b"/>
          <a:lstStyle>
            <a:lvl1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600" b="0" cap="all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 err="1" smtClean="0"/>
              <a:t>chaptername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B8EF3B-60FE-4792-8492-7BD9080AB18C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98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 smtClean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48188" y="0"/>
            <a:ext cx="7643812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tangle 17"/>
          <p:cNvSpPr/>
          <p:nvPr userDrawn="1"/>
        </p:nvSpPr>
        <p:spPr bwMode="gray">
          <a:xfrm>
            <a:off x="-1" y="0"/>
            <a:ext cx="45481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839787" y="584200"/>
            <a:ext cx="3419475" cy="3997325"/>
          </a:xfrm>
        </p:spPr>
        <p:txBody>
          <a:bodyPr anchor="t"/>
          <a:lstStyle>
            <a:lvl1pPr algn="l">
              <a:defRPr sz="3200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grpSp>
        <p:nvGrpSpPr>
          <p:cNvPr id="15" name="Group 18"/>
          <p:cNvGrpSpPr/>
          <p:nvPr userDrawn="1"/>
        </p:nvGrpSpPr>
        <p:grpSpPr bwMode="gray">
          <a:xfrm>
            <a:off x="3611563" y="5616634"/>
            <a:ext cx="940367" cy="1003300"/>
            <a:chOff x="760413" y="-544513"/>
            <a:chExt cx="7424738" cy="7921626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3670300" y="2398712"/>
              <a:ext cx="3432175" cy="4348163"/>
            </a:xfrm>
            <a:custGeom>
              <a:avLst/>
              <a:gdLst>
                <a:gd name="T0" fmla="*/ 121 w 914"/>
                <a:gd name="T1" fmla="*/ 0 h 1158"/>
                <a:gd name="T2" fmla="*/ 29 w 914"/>
                <a:gd name="T3" fmla="*/ 114 h 1158"/>
                <a:gd name="T4" fmla="*/ 177 w 914"/>
                <a:gd name="T5" fmla="*/ 581 h 1158"/>
                <a:gd name="T6" fmla="*/ 853 w 914"/>
                <a:gd name="T7" fmla="*/ 1140 h 1158"/>
                <a:gd name="T8" fmla="*/ 791 w 914"/>
                <a:gd name="T9" fmla="*/ 963 h 1158"/>
                <a:gd name="T10" fmla="*/ 332 w 914"/>
                <a:gd name="T11" fmla="*/ 541 h 1158"/>
                <a:gd name="T12" fmla="*/ 145 w 914"/>
                <a:gd name="T13" fmla="*/ 35 h 1158"/>
                <a:gd name="T14" fmla="*/ 121 w 914"/>
                <a:gd name="T15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4" h="1158">
                  <a:moveTo>
                    <a:pt x="121" y="0"/>
                  </a:moveTo>
                  <a:cubicBezTo>
                    <a:pt x="87" y="1"/>
                    <a:pt x="32" y="90"/>
                    <a:pt x="29" y="114"/>
                  </a:cubicBezTo>
                  <a:cubicBezTo>
                    <a:pt x="22" y="151"/>
                    <a:pt x="0" y="208"/>
                    <a:pt x="177" y="581"/>
                  </a:cubicBezTo>
                  <a:cubicBezTo>
                    <a:pt x="329" y="906"/>
                    <a:pt x="665" y="1090"/>
                    <a:pt x="853" y="1140"/>
                  </a:cubicBezTo>
                  <a:cubicBezTo>
                    <a:pt x="914" y="1158"/>
                    <a:pt x="824" y="974"/>
                    <a:pt x="791" y="963"/>
                  </a:cubicBezTo>
                  <a:cubicBezTo>
                    <a:pt x="603" y="891"/>
                    <a:pt x="448" y="729"/>
                    <a:pt x="332" y="541"/>
                  </a:cubicBezTo>
                  <a:cubicBezTo>
                    <a:pt x="210" y="346"/>
                    <a:pt x="163" y="140"/>
                    <a:pt x="145" y="35"/>
                  </a:cubicBezTo>
                  <a:cubicBezTo>
                    <a:pt x="141" y="10"/>
                    <a:pt x="13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760413" y="-544513"/>
              <a:ext cx="7424738" cy="7921626"/>
            </a:xfrm>
            <a:custGeom>
              <a:avLst/>
              <a:gdLst>
                <a:gd name="T0" fmla="*/ 649 w 1977"/>
                <a:gd name="T1" fmla="*/ 11 h 2110"/>
                <a:gd name="T2" fmla="*/ 444 w 1977"/>
                <a:gd name="T3" fmla="*/ 54 h 2110"/>
                <a:gd name="T4" fmla="*/ 310 w 1977"/>
                <a:gd name="T5" fmla="*/ 527 h 2110"/>
                <a:gd name="T6" fmla="*/ 72 w 1977"/>
                <a:gd name="T7" fmla="*/ 642 h 2110"/>
                <a:gd name="T8" fmla="*/ 314 w 1977"/>
                <a:gd name="T9" fmla="*/ 1079 h 2110"/>
                <a:gd name="T10" fmla="*/ 159 w 1977"/>
                <a:gd name="T11" fmla="*/ 1248 h 2110"/>
                <a:gd name="T12" fmla="*/ 563 w 1977"/>
                <a:gd name="T13" fmla="*/ 1617 h 2110"/>
                <a:gd name="T14" fmla="*/ 480 w 1977"/>
                <a:gd name="T15" fmla="*/ 1750 h 2110"/>
                <a:gd name="T16" fmla="*/ 1079 w 1977"/>
                <a:gd name="T17" fmla="*/ 2053 h 2110"/>
                <a:gd name="T18" fmla="*/ 1216 w 1977"/>
                <a:gd name="T19" fmla="*/ 1923 h 2110"/>
                <a:gd name="T20" fmla="*/ 632 w 1977"/>
                <a:gd name="T21" fmla="*/ 1729 h 2110"/>
                <a:gd name="T22" fmla="*/ 809 w 1977"/>
                <a:gd name="T23" fmla="*/ 1617 h 2110"/>
                <a:gd name="T24" fmla="*/ 790 w 1977"/>
                <a:gd name="T25" fmla="*/ 1563 h 2110"/>
                <a:gd name="T26" fmla="*/ 285 w 1977"/>
                <a:gd name="T27" fmla="*/ 1237 h 2110"/>
                <a:gd name="T28" fmla="*/ 487 w 1977"/>
                <a:gd name="T29" fmla="*/ 1122 h 2110"/>
                <a:gd name="T30" fmla="*/ 513 w 1977"/>
                <a:gd name="T31" fmla="*/ 1061 h 2110"/>
                <a:gd name="T32" fmla="*/ 184 w 1977"/>
                <a:gd name="T33" fmla="*/ 711 h 2110"/>
                <a:gd name="T34" fmla="*/ 364 w 1977"/>
                <a:gd name="T35" fmla="*/ 631 h 2110"/>
                <a:gd name="T36" fmla="*/ 455 w 1977"/>
                <a:gd name="T37" fmla="*/ 599 h 2110"/>
                <a:gd name="T38" fmla="*/ 502 w 1977"/>
                <a:gd name="T39" fmla="*/ 155 h 2110"/>
                <a:gd name="T40" fmla="*/ 863 w 1977"/>
                <a:gd name="T41" fmla="*/ 328 h 2110"/>
                <a:gd name="T42" fmla="*/ 949 w 1977"/>
                <a:gd name="T43" fmla="*/ 350 h 2110"/>
                <a:gd name="T44" fmla="*/ 1065 w 1977"/>
                <a:gd name="T45" fmla="*/ 256 h 2110"/>
                <a:gd name="T46" fmla="*/ 1227 w 1977"/>
                <a:gd name="T47" fmla="*/ 563 h 2110"/>
                <a:gd name="T48" fmla="*/ 1281 w 1977"/>
                <a:gd name="T49" fmla="*/ 646 h 2110"/>
                <a:gd name="T50" fmla="*/ 1458 w 1977"/>
                <a:gd name="T51" fmla="*/ 664 h 2110"/>
                <a:gd name="T52" fmla="*/ 1426 w 1977"/>
                <a:gd name="T53" fmla="*/ 1216 h 2110"/>
                <a:gd name="T54" fmla="*/ 1520 w 1977"/>
                <a:gd name="T55" fmla="*/ 1281 h 2110"/>
                <a:gd name="T56" fmla="*/ 1790 w 1977"/>
                <a:gd name="T57" fmla="*/ 1962 h 2110"/>
                <a:gd name="T58" fmla="*/ 1977 w 1977"/>
                <a:gd name="T59" fmla="*/ 2110 h 2110"/>
                <a:gd name="T60" fmla="*/ 1977 w 1977"/>
                <a:gd name="T61" fmla="*/ 1920 h 2110"/>
                <a:gd name="T62" fmla="*/ 1865 w 1977"/>
                <a:gd name="T63" fmla="*/ 1803 h 2110"/>
                <a:gd name="T64" fmla="*/ 1653 w 1977"/>
                <a:gd name="T65" fmla="*/ 1241 h 2110"/>
                <a:gd name="T66" fmla="*/ 1552 w 1977"/>
                <a:gd name="T67" fmla="*/ 1169 h 2110"/>
                <a:gd name="T68" fmla="*/ 1559 w 1977"/>
                <a:gd name="T69" fmla="*/ 563 h 2110"/>
                <a:gd name="T70" fmla="*/ 1382 w 1977"/>
                <a:gd name="T71" fmla="*/ 451 h 2110"/>
                <a:gd name="T72" fmla="*/ 1029 w 1977"/>
                <a:gd name="T73" fmla="*/ 54 h 2110"/>
                <a:gd name="T74" fmla="*/ 902 w 1977"/>
                <a:gd name="T75" fmla="*/ 173 h 2110"/>
                <a:gd name="T76" fmla="*/ 649 w 1977"/>
                <a:gd name="T77" fmla="*/ 11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7" h="2110">
                  <a:moveTo>
                    <a:pt x="649" y="11"/>
                  </a:moveTo>
                  <a:cubicBezTo>
                    <a:pt x="566" y="0"/>
                    <a:pt x="491" y="25"/>
                    <a:pt x="444" y="54"/>
                  </a:cubicBezTo>
                  <a:cubicBezTo>
                    <a:pt x="350" y="112"/>
                    <a:pt x="256" y="357"/>
                    <a:pt x="310" y="527"/>
                  </a:cubicBezTo>
                  <a:cubicBezTo>
                    <a:pt x="310" y="527"/>
                    <a:pt x="141" y="545"/>
                    <a:pt x="72" y="642"/>
                  </a:cubicBezTo>
                  <a:cubicBezTo>
                    <a:pt x="0" y="736"/>
                    <a:pt x="144" y="945"/>
                    <a:pt x="314" y="1079"/>
                  </a:cubicBezTo>
                  <a:cubicBezTo>
                    <a:pt x="314" y="1079"/>
                    <a:pt x="119" y="1079"/>
                    <a:pt x="159" y="1248"/>
                  </a:cubicBezTo>
                  <a:cubicBezTo>
                    <a:pt x="202" y="1422"/>
                    <a:pt x="379" y="1555"/>
                    <a:pt x="563" y="1617"/>
                  </a:cubicBezTo>
                  <a:cubicBezTo>
                    <a:pt x="513" y="1631"/>
                    <a:pt x="462" y="1703"/>
                    <a:pt x="480" y="1750"/>
                  </a:cubicBezTo>
                  <a:cubicBezTo>
                    <a:pt x="581" y="1996"/>
                    <a:pt x="946" y="2057"/>
                    <a:pt x="1079" y="2053"/>
                  </a:cubicBezTo>
                  <a:cubicBezTo>
                    <a:pt x="1213" y="2050"/>
                    <a:pt x="1267" y="1923"/>
                    <a:pt x="1216" y="1923"/>
                  </a:cubicBezTo>
                  <a:cubicBezTo>
                    <a:pt x="866" y="1920"/>
                    <a:pt x="632" y="1772"/>
                    <a:pt x="632" y="1729"/>
                  </a:cubicBezTo>
                  <a:cubicBezTo>
                    <a:pt x="628" y="1682"/>
                    <a:pt x="773" y="1624"/>
                    <a:pt x="809" y="1617"/>
                  </a:cubicBezTo>
                  <a:cubicBezTo>
                    <a:pt x="848" y="1606"/>
                    <a:pt x="816" y="1573"/>
                    <a:pt x="790" y="1563"/>
                  </a:cubicBezTo>
                  <a:cubicBezTo>
                    <a:pt x="462" y="1436"/>
                    <a:pt x="296" y="1292"/>
                    <a:pt x="285" y="1237"/>
                  </a:cubicBezTo>
                  <a:cubicBezTo>
                    <a:pt x="274" y="1183"/>
                    <a:pt x="437" y="1144"/>
                    <a:pt x="487" y="1122"/>
                  </a:cubicBezTo>
                  <a:cubicBezTo>
                    <a:pt x="538" y="1100"/>
                    <a:pt x="534" y="1075"/>
                    <a:pt x="513" y="1061"/>
                  </a:cubicBezTo>
                  <a:cubicBezTo>
                    <a:pt x="386" y="963"/>
                    <a:pt x="177" y="754"/>
                    <a:pt x="184" y="711"/>
                  </a:cubicBezTo>
                  <a:cubicBezTo>
                    <a:pt x="188" y="678"/>
                    <a:pt x="296" y="621"/>
                    <a:pt x="364" y="631"/>
                  </a:cubicBezTo>
                  <a:cubicBezTo>
                    <a:pt x="440" y="635"/>
                    <a:pt x="469" y="635"/>
                    <a:pt x="455" y="599"/>
                  </a:cubicBezTo>
                  <a:cubicBezTo>
                    <a:pt x="408" y="480"/>
                    <a:pt x="426" y="202"/>
                    <a:pt x="502" y="155"/>
                  </a:cubicBezTo>
                  <a:cubicBezTo>
                    <a:pt x="577" y="101"/>
                    <a:pt x="780" y="238"/>
                    <a:pt x="863" y="328"/>
                  </a:cubicBezTo>
                  <a:cubicBezTo>
                    <a:pt x="938" y="404"/>
                    <a:pt x="949" y="400"/>
                    <a:pt x="949" y="350"/>
                  </a:cubicBezTo>
                  <a:cubicBezTo>
                    <a:pt x="949" y="292"/>
                    <a:pt x="978" y="198"/>
                    <a:pt x="1065" y="256"/>
                  </a:cubicBezTo>
                  <a:cubicBezTo>
                    <a:pt x="1148" y="310"/>
                    <a:pt x="1223" y="472"/>
                    <a:pt x="1227" y="563"/>
                  </a:cubicBezTo>
                  <a:cubicBezTo>
                    <a:pt x="1234" y="657"/>
                    <a:pt x="1249" y="686"/>
                    <a:pt x="1281" y="646"/>
                  </a:cubicBezTo>
                  <a:cubicBezTo>
                    <a:pt x="1317" y="610"/>
                    <a:pt x="1422" y="548"/>
                    <a:pt x="1458" y="664"/>
                  </a:cubicBezTo>
                  <a:cubicBezTo>
                    <a:pt x="1491" y="776"/>
                    <a:pt x="1458" y="1054"/>
                    <a:pt x="1426" y="1216"/>
                  </a:cubicBezTo>
                  <a:cubicBezTo>
                    <a:pt x="1397" y="1382"/>
                    <a:pt x="1462" y="1317"/>
                    <a:pt x="1520" y="1281"/>
                  </a:cubicBezTo>
                  <a:cubicBezTo>
                    <a:pt x="1522" y="1527"/>
                    <a:pt x="1614" y="1778"/>
                    <a:pt x="1790" y="1962"/>
                  </a:cubicBezTo>
                  <a:cubicBezTo>
                    <a:pt x="1977" y="2110"/>
                    <a:pt x="1977" y="2110"/>
                    <a:pt x="1977" y="2110"/>
                  </a:cubicBezTo>
                  <a:cubicBezTo>
                    <a:pt x="1977" y="1920"/>
                    <a:pt x="1977" y="1920"/>
                    <a:pt x="1977" y="1920"/>
                  </a:cubicBezTo>
                  <a:cubicBezTo>
                    <a:pt x="1865" y="1803"/>
                    <a:pt x="1865" y="1803"/>
                    <a:pt x="1865" y="1803"/>
                  </a:cubicBezTo>
                  <a:cubicBezTo>
                    <a:pt x="1656" y="1547"/>
                    <a:pt x="1656" y="1304"/>
                    <a:pt x="1653" y="1241"/>
                  </a:cubicBezTo>
                  <a:cubicBezTo>
                    <a:pt x="1646" y="1155"/>
                    <a:pt x="1592" y="1130"/>
                    <a:pt x="1552" y="1169"/>
                  </a:cubicBezTo>
                  <a:cubicBezTo>
                    <a:pt x="1624" y="931"/>
                    <a:pt x="1610" y="714"/>
                    <a:pt x="1559" y="563"/>
                  </a:cubicBezTo>
                  <a:cubicBezTo>
                    <a:pt x="1512" y="408"/>
                    <a:pt x="1422" y="411"/>
                    <a:pt x="1382" y="451"/>
                  </a:cubicBezTo>
                  <a:cubicBezTo>
                    <a:pt x="1274" y="198"/>
                    <a:pt x="1112" y="79"/>
                    <a:pt x="1029" y="54"/>
                  </a:cubicBezTo>
                  <a:cubicBezTo>
                    <a:pt x="946" y="28"/>
                    <a:pt x="913" y="104"/>
                    <a:pt x="902" y="173"/>
                  </a:cubicBezTo>
                  <a:cubicBezTo>
                    <a:pt x="823" y="65"/>
                    <a:pt x="732" y="20"/>
                    <a:pt x="64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839788" y="4905375"/>
            <a:ext cx="2519362" cy="1296987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88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43172" y="584200"/>
            <a:ext cx="8061116" cy="75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39787" y="1665288"/>
            <a:ext cx="10836275" cy="453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Writing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Highlight</a:t>
            </a:r>
          </a:p>
          <a:p>
            <a:pPr lvl="2"/>
            <a:r>
              <a:rPr lang="de-DE" dirty="0" smtClean="0"/>
              <a:t>Bullet Point 1</a:t>
            </a:r>
          </a:p>
          <a:p>
            <a:pPr lvl="3"/>
            <a:r>
              <a:rPr lang="de-DE" dirty="0" smtClean="0"/>
              <a:t>Bullet Point 2</a:t>
            </a:r>
          </a:p>
          <a:p>
            <a:pPr lvl="4"/>
            <a:r>
              <a:rPr lang="de-DE" dirty="0" smtClean="0"/>
              <a:t>Bullet Point 3</a:t>
            </a:r>
          </a:p>
          <a:p>
            <a:pPr lvl="5"/>
            <a:r>
              <a:rPr lang="de-DE" dirty="0" smtClean="0"/>
              <a:t>Key Messages</a:t>
            </a:r>
          </a:p>
          <a:p>
            <a:pPr lvl="6"/>
            <a:r>
              <a:rPr lang="de-DE" dirty="0" smtClean="0"/>
              <a:t>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838200" y="6530533"/>
            <a:ext cx="577280" cy="327467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15F2AAC-D966-417C-95F7-1B11802FFEB5}" type="datetime1">
              <a:rPr lang="de-DE" smtClean="0"/>
              <a:t>18.11.2015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415480" y="6530533"/>
            <a:ext cx="4717033" cy="327467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ISOFÓRUM XXI.NMK</a:t>
            </a:r>
            <a:endParaRPr lang="de-DE" dirty="0"/>
          </a:p>
        </p:txBody>
      </p:sp>
      <p:pic>
        <p:nvPicPr>
          <p:cNvPr id="12" name="Picture 2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77291" y="549008"/>
            <a:ext cx="802617" cy="4951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353800" y="6530533"/>
            <a:ext cx="306384" cy="327467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7DF9D4C4-5643-44AA-9D60-5C91773921CF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445263" y="6933244"/>
            <a:ext cx="11264961" cy="58900"/>
            <a:chOff x="445263" y="6933244"/>
            <a:chExt cx="11264961" cy="58900"/>
          </a:xfrm>
        </p:grpSpPr>
        <p:sp>
          <p:nvSpPr>
            <p:cNvPr id="43" name="Gleichschenkliges Dreieck 42"/>
            <p:cNvSpPr/>
            <p:nvPr userDrawn="1"/>
          </p:nvSpPr>
          <p:spPr bwMode="gray">
            <a:xfrm>
              <a:off x="801915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Gleichschenkliges Dreieck 43"/>
            <p:cNvSpPr/>
            <p:nvPr userDrawn="1"/>
          </p:nvSpPr>
          <p:spPr bwMode="gray">
            <a:xfrm>
              <a:off x="445263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Gleichschenkliges Dreieck 44"/>
            <p:cNvSpPr/>
            <p:nvPr userDrawn="1"/>
          </p:nvSpPr>
          <p:spPr bwMode="gray">
            <a:xfrm>
              <a:off x="3591505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Gleichschenkliges Dreieck 45"/>
            <p:cNvSpPr/>
            <p:nvPr userDrawn="1"/>
          </p:nvSpPr>
          <p:spPr bwMode="gray">
            <a:xfrm>
              <a:off x="3329107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Gleichschenkliges Dreieck 47"/>
            <p:cNvSpPr/>
            <p:nvPr userDrawn="1"/>
          </p:nvSpPr>
          <p:spPr bwMode="gray">
            <a:xfrm>
              <a:off x="6350409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Gleichschenkliges Dreieck 48"/>
            <p:cNvSpPr/>
            <p:nvPr userDrawn="1"/>
          </p:nvSpPr>
          <p:spPr bwMode="gray">
            <a:xfrm>
              <a:off x="6098351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Gleichschenkliges Dreieck 49"/>
            <p:cNvSpPr/>
            <p:nvPr userDrawn="1"/>
          </p:nvSpPr>
          <p:spPr bwMode="gray">
            <a:xfrm>
              <a:off x="9122538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Gleichschenkliges Dreieck 50"/>
            <p:cNvSpPr/>
            <p:nvPr userDrawn="1"/>
          </p:nvSpPr>
          <p:spPr bwMode="gray">
            <a:xfrm>
              <a:off x="8860140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Gleichschenkliges Dreieck 51"/>
            <p:cNvSpPr/>
            <p:nvPr userDrawn="1"/>
          </p:nvSpPr>
          <p:spPr bwMode="gray">
            <a:xfrm>
              <a:off x="11641900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Gleichschenkliges Dreieck 52"/>
            <p:cNvSpPr/>
            <p:nvPr userDrawn="1"/>
          </p:nvSpPr>
          <p:spPr bwMode="gray">
            <a:xfrm>
              <a:off x="8225089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Gleichschenkliges Dreieck 53"/>
            <p:cNvSpPr/>
            <p:nvPr userDrawn="1"/>
          </p:nvSpPr>
          <p:spPr bwMode="gray">
            <a:xfrm>
              <a:off x="7933501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Gleichschenkliges Dreieck 54"/>
            <p:cNvSpPr/>
            <p:nvPr userDrawn="1"/>
          </p:nvSpPr>
          <p:spPr bwMode="gray">
            <a:xfrm>
              <a:off x="4510942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Gleichschenkliges Dreieck 55"/>
            <p:cNvSpPr/>
            <p:nvPr userDrawn="1"/>
          </p:nvSpPr>
          <p:spPr bwMode="gray">
            <a:xfrm>
              <a:off x="4219354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8" name="Gruppieren 57"/>
          <p:cNvGrpSpPr/>
          <p:nvPr userDrawn="1"/>
        </p:nvGrpSpPr>
        <p:grpSpPr bwMode="gray">
          <a:xfrm flipV="1">
            <a:off x="445263" y="-115256"/>
            <a:ext cx="11264961" cy="58900"/>
            <a:chOff x="445263" y="6933244"/>
            <a:chExt cx="11264961" cy="58900"/>
          </a:xfrm>
        </p:grpSpPr>
        <p:sp>
          <p:nvSpPr>
            <p:cNvPr id="59" name="Gleichschenkliges Dreieck 58"/>
            <p:cNvSpPr/>
            <p:nvPr userDrawn="1"/>
          </p:nvSpPr>
          <p:spPr bwMode="gray">
            <a:xfrm>
              <a:off x="801915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Gleichschenkliges Dreieck 59"/>
            <p:cNvSpPr/>
            <p:nvPr userDrawn="1"/>
          </p:nvSpPr>
          <p:spPr bwMode="gray">
            <a:xfrm>
              <a:off x="445263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Gleichschenkliges Dreieck 60"/>
            <p:cNvSpPr/>
            <p:nvPr userDrawn="1"/>
          </p:nvSpPr>
          <p:spPr bwMode="gray">
            <a:xfrm>
              <a:off x="3591505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Gleichschenkliges Dreieck 61"/>
            <p:cNvSpPr/>
            <p:nvPr userDrawn="1"/>
          </p:nvSpPr>
          <p:spPr bwMode="gray">
            <a:xfrm>
              <a:off x="3329107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Gleichschenkliges Dreieck 62"/>
            <p:cNvSpPr/>
            <p:nvPr userDrawn="1"/>
          </p:nvSpPr>
          <p:spPr bwMode="gray">
            <a:xfrm>
              <a:off x="6350409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Gleichschenkliges Dreieck 63"/>
            <p:cNvSpPr/>
            <p:nvPr userDrawn="1"/>
          </p:nvSpPr>
          <p:spPr bwMode="gray">
            <a:xfrm>
              <a:off x="6098351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Gleichschenkliges Dreieck 64"/>
            <p:cNvSpPr/>
            <p:nvPr userDrawn="1"/>
          </p:nvSpPr>
          <p:spPr bwMode="gray">
            <a:xfrm>
              <a:off x="9122538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Gleichschenkliges Dreieck 65"/>
            <p:cNvSpPr/>
            <p:nvPr userDrawn="1"/>
          </p:nvSpPr>
          <p:spPr bwMode="gray">
            <a:xfrm>
              <a:off x="8860140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Gleichschenkliges Dreieck 66"/>
            <p:cNvSpPr/>
            <p:nvPr userDrawn="1"/>
          </p:nvSpPr>
          <p:spPr bwMode="gray">
            <a:xfrm>
              <a:off x="11641900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Gleichschenkliges Dreieck 67"/>
            <p:cNvSpPr/>
            <p:nvPr userDrawn="1"/>
          </p:nvSpPr>
          <p:spPr bwMode="gray">
            <a:xfrm>
              <a:off x="8225089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Gleichschenkliges Dreieck 68"/>
            <p:cNvSpPr/>
            <p:nvPr userDrawn="1"/>
          </p:nvSpPr>
          <p:spPr bwMode="gray">
            <a:xfrm>
              <a:off x="7933501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Gleichschenkliges Dreieck 69"/>
            <p:cNvSpPr/>
            <p:nvPr userDrawn="1"/>
          </p:nvSpPr>
          <p:spPr bwMode="gray">
            <a:xfrm>
              <a:off x="4510942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Gleichschenkliges Dreieck 70"/>
            <p:cNvSpPr/>
            <p:nvPr userDrawn="1"/>
          </p:nvSpPr>
          <p:spPr bwMode="gray">
            <a:xfrm>
              <a:off x="4219354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en 71"/>
          <p:cNvGrpSpPr/>
          <p:nvPr userDrawn="1"/>
        </p:nvGrpSpPr>
        <p:grpSpPr bwMode="gray">
          <a:xfrm rot="16200000" flipV="1">
            <a:off x="-3073814" y="3531332"/>
            <a:ext cx="5997916" cy="58902"/>
            <a:chOff x="468123" y="6933244"/>
            <a:chExt cx="5997916" cy="58902"/>
          </a:xfrm>
        </p:grpSpPr>
        <p:sp>
          <p:nvSpPr>
            <p:cNvPr id="73" name="Gleichschenkliges Dreieck 72"/>
            <p:cNvSpPr/>
            <p:nvPr userDrawn="1"/>
          </p:nvSpPr>
          <p:spPr bwMode="gray">
            <a:xfrm>
              <a:off x="794295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Gleichschenkliges Dreieck 73"/>
            <p:cNvSpPr/>
            <p:nvPr userDrawn="1"/>
          </p:nvSpPr>
          <p:spPr bwMode="gray">
            <a:xfrm>
              <a:off x="468123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Gleichschenkliges Dreieck 74"/>
            <p:cNvSpPr/>
            <p:nvPr userDrawn="1"/>
          </p:nvSpPr>
          <p:spPr bwMode="gray">
            <a:xfrm>
              <a:off x="2412177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Gleichschenkliges Dreieck 75"/>
            <p:cNvSpPr/>
            <p:nvPr userDrawn="1"/>
          </p:nvSpPr>
          <p:spPr bwMode="gray">
            <a:xfrm>
              <a:off x="2081199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Gleichschenkliges Dreieck 76"/>
            <p:cNvSpPr/>
            <p:nvPr userDrawn="1"/>
          </p:nvSpPr>
          <p:spPr bwMode="gray">
            <a:xfrm>
              <a:off x="6397715" y="6933246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Gleichschenkliges Dreieck 81"/>
            <p:cNvSpPr/>
            <p:nvPr userDrawn="1"/>
          </p:nvSpPr>
          <p:spPr bwMode="gray">
            <a:xfrm>
              <a:off x="5642807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Gleichschenkliges Dreieck 82"/>
            <p:cNvSpPr/>
            <p:nvPr userDrawn="1"/>
          </p:nvSpPr>
          <p:spPr bwMode="gray">
            <a:xfrm>
              <a:off x="5313120" y="6933245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Gleichschenkliges Dreieck 83"/>
            <p:cNvSpPr/>
            <p:nvPr userDrawn="1"/>
          </p:nvSpPr>
          <p:spPr bwMode="gray">
            <a:xfrm>
              <a:off x="4010841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Gleichschenkliges Dreieck 84"/>
            <p:cNvSpPr/>
            <p:nvPr userDrawn="1"/>
          </p:nvSpPr>
          <p:spPr bwMode="gray">
            <a:xfrm>
              <a:off x="3711633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" name="Gruppieren 85"/>
          <p:cNvGrpSpPr/>
          <p:nvPr userDrawn="1"/>
        </p:nvGrpSpPr>
        <p:grpSpPr bwMode="gray">
          <a:xfrm rot="5400000" flipH="1" flipV="1">
            <a:off x="9282991" y="3531332"/>
            <a:ext cx="5997916" cy="58902"/>
            <a:chOff x="468123" y="6933244"/>
            <a:chExt cx="5997916" cy="58902"/>
          </a:xfrm>
        </p:grpSpPr>
        <p:sp>
          <p:nvSpPr>
            <p:cNvPr id="87" name="Gleichschenkliges Dreieck 86"/>
            <p:cNvSpPr/>
            <p:nvPr userDrawn="1"/>
          </p:nvSpPr>
          <p:spPr bwMode="gray">
            <a:xfrm>
              <a:off x="794295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Gleichschenkliges Dreieck 87"/>
            <p:cNvSpPr/>
            <p:nvPr userDrawn="1"/>
          </p:nvSpPr>
          <p:spPr bwMode="gray">
            <a:xfrm>
              <a:off x="468123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Gleichschenkliges Dreieck 88"/>
            <p:cNvSpPr/>
            <p:nvPr userDrawn="1"/>
          </p:nvSpPr>
          <p:spPr bwMode="gray">
            <a:xfrm>
              <a:off x="2412177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Gleichschenkliges Dreieck 89"/>
            <p:cNvSpPr/>
            <p:nvPr userDrawn="1"/>
          </p:nvSpPr>
          <p:spPr bwMode="gray">
            <a:xfrm>
              <a:off x="2081199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Gleichschenkliges Dreieck 90"/>
            <p:cNvSpPr/>
            <p:nvPr userDrawn="1"/>
          </p:nvSpPr>
          <p:spPr bwMode="gray">
            <a:xfrm>
              <a:off x="6397715" y="6933246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Gleichschenkliges Dreieck 91"/>
            <p:cNvSpPr/>
            <p:nvPr userDrawn="1"/>
          </p:nvSpPr>
          <p:spPr bwMode="gray">
            <a:xfrm>
              <a:off x="5642807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Gleichschenkliges Dreieck 92"/>
            <p:cNvSpPr/>
            <p:nvPr userDrawn="1"/>
          </p:nvSpPr>
          <p:spPr bwMode="gray">
            <a:xfrm>
              <a:off x="5313120" y="6933245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Gleichschenkliges Dreieck 93"/>
            <p:cNvSpPr/>
            <p:nvPr userDrawn="1"/>
          </p:nvSpPr>
          <p:spPr bwMode="gray">
            <a:xfrm>
              <a:off x="4010841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Gleichschenkliges Dreieck 94"/>
            <p:cNvSpPr/>
            <p:nvPr userDrawn="1"/>
          </p:nvSpPr>
          <p:spPr bwMode="gray">
            <a:xfrm>
              <a:off x="3711633" y="6933244"/>
              <a:ext cx="68324" cy="589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0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6" r:id="rId1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Segoe UI Semibold" panose="020B0702040204020203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000000"/>
          </p15:clr>
        </p15:guide>
        <p15:guide id="2" pos="302" userDrawn="1">
          <p15:clr>
            <a:srgbClr val="000000"/>
          </p15:clr>
        </p15:guide>
        <p15:guide id="3" pos="7355" userDrawn="1">
          <p15:clr>
            <a:srgbClr val="000000"/>
          </p15:clr>
        </p15:guide>
        <p15:guide id="4" pos="529" userDrawn="1">
          <p15:clr>
            <a:srgbClr val="000000"/>
          </p15:clr>
        </p15:guide>
        <p15:guide id="5" pos="2116" userDrawn="1">
          <p15:clr>
            <a:srgbClr val="000000"/>
          </p15:clr>
        </p15:guide>
        <p15:guide id="6" pos="2275" userDrawn="1">
          <p15:clr>
            <a:srgbClr val="000000"/>
          </p15:clr>
        </p15:guide>
        <p15:guide id="7" pos="3863" userDrawn="1">
          <p15:clr>
            <a:srgbClr val="000000"/>
          </p15:clr>
        </p15:guide>
        <p15:guide id="8" pos="4021" userDrawn="1">
          <p15:clr>
            <a:srgbClr val="000000"/>
          </p15:clr>
        </p15:guide>
        <p15:guide id="9" pos="5609" userDrawn="1">
          <p15:clr>
            <a:srgbClr val="000000"/>
          </p15:clr>
        </p15:guide>
        <p15:guide id="10" pos="5768" userDrawn="1">
          <p15:clr>
            <a:srgbClr val="000000"/>
          </p15:clr>
        </p15:guide>
        <p15:guide id="11" orient="horz" pos="368" userDrawn="1">
          <p15:clr>
            <a:srgbClr val="000000"/>
          </p15:clr>
        </p15:guide>
        <p15:guide id="12" orient="horz" pos="1049" userDrawn="1">
          <p15:clr>
            <a:srgbClr val="000000"/>
          </p15:clr>
        </p15:guide>
        <p15:guide id="13" orient="horz" pos="1865" userDrawn="1">
          <p15:clr>
            <a:srgbClr val="000000"/>
          </p15:clr>
        </p15:guide>
        <p15:guide id="14" orient="horz" pos="2069" userDrawn="1">
          <p15:clr>
            <a:srgbClr val="000000"/>
          </p15:clr>
        </p15:guide>
        <p15:guide id="15" orient="horz" pos="2886" userDrawn="1">
          <p15:clr>
            <a:srgbClr val="000000"/>
          </p15:clr>
        </p15:guide>
        <p15:guide id="16" orient="horz" pos="3090" userDrawn="1">
          <p15:clr>
            <a:srgbClr val="000000"/>
          </p15:clr>
        </p15:guide>
        <p15:guide id="17" orient="horz" pos="3906" userDrawn="1">
          <p15:clr>
            <a:srgbClr val="000000"/>
          </p15:clr>
        </p15:guide>
        <p15:guide id="18" orient="horz" pos="4110" userDrawn="1">
          <p15:clr>
            <a:srgbClr val="000000"/>
          </p15:clr>
        </p15:guide>
        <p15:guide id="19" pos="2683" userDrawn="1">
          <p15:clr>
            <a:srgbClr val="9FCC3B"/>
          </p15:clr>
        </p15:guide>
        <p15:guide id="20" pos="5019" userDrawn="1">
          <p15:clr>
            <a:srgbClr val="9FCC3B"/>
          </p15:clr>
        </p15:guide>
        <p15:guide id="21" pos="2865" userDrawn="1">
          <p15:clr>
            <a:srgbClr val="9FCC3B"/>
          </p15:clr>
        </p15:guide>
        <p15:guide id="22" pos="5201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eretlekmagyarorszag.hu/wp-content/uploads/2014/09/liu9_ego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jpeg"/><Relationship Id="rId4" Type="http://schemas.openxmlformats.org/officeDocument/2006/relationships/hyperlink" Target="http://www.szeretlekmagyarorszag.hu/wp-content/uploads/2014/09/liu4fonok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jpeg"/><Relationship Id="rId4" Type="http://schemas.openxmlformats.org/officeDocument/2006/relationships/hyperlink" Target="http://www.szeretlekmagyarorszag.hu/wp-content/uploads/2014/09/liu6emberi_kapcsolatok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eretlekmagyarorszag.hu/wp-content/uploads/2014/09/liu17ujdonsagok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.xml"/><Relationship Id="rId5" Type="http://schemas.openxmlformats.org/officeDocument/2006/relationships/hyperlink" Target="Differenz%20zwischen%2030%20und%2050%20km%20-%20Kopie.wmv" TargetMode="External"/><Relationship Id="rId4" Type="http://schemas.openxmlformats.org/officeDocument/2006/relationships/image" Target="../media/image6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KRAFT%20SHREDDIES%2030%20secMpeg1.m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rch%207%20Combo%20Viral%20REV.m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r7IvegYtyDw" TargetMode="Externa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gray">
          <a:xfrm>
            <a:off x="227348" y="296652"/>
            <a:ext cx="3959906" cy="399732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6000" i="1" cap="none" dirty="0" err="1" smtClean="0"/>
              <a:t>eisberg</a:t>
            </a:r>
            <a:r>
              <a:rPr lang="de-DE" dirty="0"/>
              <a:t/>
            </a:r>
            <a:br>
              <a:rPr lang="de-DE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hu-HU" dirty="0" smtClean="0"/>
              <a:t>  </a:t>
            </a:r>
            <a:br>
              <a:rPr lang="hu-HU" dirty="0" smtClean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 bwMode="gray">
          <a:xfrm>
            <a:off x="227348" y="4725144"/>
            <a:ext cx="3959906" cy="1080517"/>
          </a:xfrm>
        </p:spPr>
        <p:txBody>
          <a:bodyPr/>
          <a:lstStyle/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FOLYAMATFEJLESZTÉS EMBERI OLDALA</a:t>
            </a:r>
          </a:p>
          <a:p>
            <a:endParaRPr 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Gazsi Zoltán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GENEZIS 2.0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19.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55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59396" y="152636"/>
            <a:ext cx="9581772" cy="10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komplexitás biztosítása a testre szabott feladatokon és felelősségeken keresztül</a:t>
            </a:r>
            <a:endParaRPr lang="en-GB" alt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0" y="6320535"/>
            <a:ext cx="1547988" cy="31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397809" y="3496678"/>
            <a:ext cx="673100" cy="2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hu-HU" sz="120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46" y="2223141"/>
            <a:ext cx="4443295" cy="28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695554" y="1779171"/>
            <a:ext cx="176224" cy="3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699786" y="2401806"/>
            <a:ext cx="176224" cy="3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6698376" y="3024440"/>
            <a:ext cx="176224" cy="3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9853521" y="2385800"/>
            <a:ext cx="2109381" cy="4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Felsővezetők</a:t>
            </a:r>
            <a:endParaRPr lang="en-GB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9843057" y="3340530"/>
            <a:ext cx="2229607" cy="4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Középvezetők</a:t>
            </a:r>
            <a:endParaRPr lang="en-GB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9853521" y="4221088"/>
            <a:ext cx="1559552" cy="65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Dolgozók</a:t>
            </a:r>
            <a:endParaRPr lang="en-GB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2135560" y="2431816"/>
            <a:ext cx="2426840" cy="5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érték beépítése</a:t>
            </a:r>
          </a:p>
          <a:p>
            <a:pPr algn="r"/>
            <a:endParaRPr lang="en-GB" altLang="hu-H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407368" y="3265425"/>
            <a:ext cx="4140460" cy="7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veszteség kiküszöbölése</a:t>
            </a:r>
          </a:p>
          <a:p>
            <a:pPr algn="r"/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folyamatok fejlesztésével</a:t>
            </a:r>
            <a:endParaRPr lang="en-GB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utoShape 14"/>
          <p:cNvSpPr>
            <a:spLocks noChangeArrowheads="1"/>
          </p:cNvSpPr>
          <p:nvPr/>
        </p:nvSpPr>
        <p:spPr bwMode="auto">
          <a:xfrm>
            <a:off x="4706345" y="2489282"/>
            <a:ext cx="191911" cy="30229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utoShape 15"/>
          <p:cNvSpPr>
            <a:spLocks noChangeArrowheads="1"/>
          </p:cNvSpPr>
          <p:nvPr/>
        </p:nvSpPr>
        <p:spPr bwMode="auto">
          <a:xfrm>
            <a:off x="4668945" y="3413603"/>
            <a:ext cx="191911" cy="30379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4693058" y="4344534"/>
            <a:ext cx="191911" cy="30229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utoShape 17"/>
          <p:cNvSpPr>
            <a:spLocks noChangeArrowheads="1"/>
          </p:cNvSpPr>
          <p:nvPr/>
        </p:nvSpPr>
        <p:spPr bwMode="auto">
          <a:xfrm rot="10800000">
            <a:off x="9616162" y="2494139"/>
            <a:ext cx="191911" cy="30229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 rot="10800000">
            <a:off x="9602901" y="3427193"/>
            <a:ext cx="191911" cy="30379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auto">
          <a:xfrm rot="10800000">
            <a:off x="9601493" y="4306368"/>
            <a:ext cx="191911" cy="30229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2106071" y="5121188"/>
            <a:ext cx="8454425" cy="51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motiváljuk a dolgozót ? Rossz a kérdés: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5031874" y="2431526"/>
            <a:ext cx="1920227" cy="4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INNOVÁCIÓ</a:t>
            </a:r>
            <a:endParaRPr lang="en-GB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5088315" y="3402085"/>
            <a:ext cx="2123809" cy="4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FEJLESZTÉS</a:t>
            </a:r>
            <a:endParaRPr lang="en-GB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6232863" y="4363093"/>
            <a:ext cx="3115682" cy="4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MUNKA</a:t>
            </a:r>
            <a:endParaRPr lang="en-GB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466894" y="4221895"/>
            <a:ext cx="4092295" cy="7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8" tIns="43615" rIns="87228" bIns="43615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veszteség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kiküszöbölése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folyamatok standardizálásával</a:t>
            </a:r>
            <a:endParaRPr lang="en-GB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ím 1"/>
          <p:cNvSpPr txBox="1">
            <a:spLocks/>
          </p:cNvSpPr>
          <p:nvPr/>
        </p:nvSpPr>
        <p:spPr>
          <a:xfrm>
            <a:off x="1480594" y="5733256"/>
            <a:ext cx="9583958" cy="7971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veszteségek csökkentése harmóniát eredményez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harmonikus munka önmagában motiváló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75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29" y="1016732"/>
            <a:ext cx="6156155" cy="5196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20" y="1268617"/>
            <a:ext cx="2133344" cy="2844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04" y="4323352"/>
            <a:ext cx="2279576" cy="1740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30" name="Picture 25" descr="IMG_3585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1148008"/>
            <a:ext cx="2220446" cy="2960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IMG_46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9" y="4239287"/>
            <a:ext cx="2542984" cy="190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731404" y="260648"/>
            <a:ext cx="10837204" cy="3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4" tIns="45712" rIns="91424" bIns="45712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Gép – ember, </a:t>
            </a:r>
            <a:r>
              <a:rPr lang="hu-HU" altLang="hu-H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</a:t>
            </a:r>
            <a:r>
              <a:rPr lang="hu-HU" alt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KÖRNYEZETE közötti harmónia</a:t>
            </a:r>
            <a:endParaRPr lang="de-DE" alt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8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31371" y="87015"/>
            <a:ext cx="8252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MÓDSZEREK ÉS EMBEREK EGYÜTTES FEJLESZTÉSE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erékszögű háromszög 10"/>
          <p:cNvSpPr/>
          <p:nvPr/>
        </p:nvSpPr>
        <p:spPr>
          <a:xfrm rot="5400000">
            <a:off x="3115132" y="-1453653"/>
            <a:ext cx="5743274" cy="982909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>
            <a:stCxn id="11" idx="4"/>
          </p:cNvCxnSpPr>
          <p:nvPr/>
        </p:nvCxnSpPr>
        <p:spPr>
          <a:xfrm flipV="1">
            <a:off x="1072223" y="589257"/>
            <a:ext cx="9829093" cy="5743273"/>
          </a:xfrm>
          <a:prstGeom prst="straightConnector1">
            <a:avLst/>
          </a:prstGeom>
          <a:ln>
            <a:solidFill>
              <a:srgbClr val="C00000">
                <a:alpha val="37000"/>
              </a:srgbClr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 rot="16200000">
            <a:off x="-42201" y="130599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9480376" y="632616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Módszer</a:t>
            </a:r>
          </a:p>
        </p:txBody>
      </p:sp>
      <p:sp>
        <p:nvSpPr>
          <p:cNvPr id="15" name="Szövegdoboz 14"/>
          <p:cNvSpPr txBox="1"/>
          <p:nvPr/>
        </p:nvSpPr>
        <p:spPr>
          <a:xfrm rot="19555930">
            <a:off x="8910387" y="756568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QCD</a:t>
            </a:r>
          </a:p>
        </p:txBody>
      </p:sp>
      <p:cxnSp>
        <p:nvCxnSpPr>
          <p:cNvPr id="16" name="Egyenes összekötő nyíllal 15"/>
          <p:cNvCxnSpPr>
            <a:endCxn id="11" idx="2"/>
          </p:cNvCxnSpPr>
          <p:nvPr/>
        </p:nvCxnSpPr>
        <p:spPr>
          <a:xfrm flipV="1">
            <a:off x="1035227" y="589256"/>
            <a:ext cx="36996" cy="57432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1072223" y="6326159"/>
            <a:ext cx="10856773" cy="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52" y="2148574"/>
            <a:ext cx="1584176" cy="305474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23" y="695143"/>
            <a:ext cx="1786139" cy="2980803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837817"/>
            <a:ext cx="4805316" cy="33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1180236" y="6439979"/>
            <a:ext cx="701634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Csak a technikára koncentrálni nem vezet eredményre.../ raklapos példa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4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ím 1"/>
          <p:cNvSpPr>
            <a:spLocks noGrp="1"/>
          </p:cNvSpPr>
          <p:nvPr>
            <p:ph type="title"/>
          </p:nvPr>
        </p:nvSpPr>
        <p:spPr>
          <a:xfrm>
            <a:off x="875420" y="260648"/>
            <a:ext cx="7342720" cy="722276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kaizen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bevezetésének sikerességét meghatározó feltételek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artalom helye 2"/>
          <p:cNvSpPr txBox="1">
            <a:spLocks/>
          </p:cNvSpPr>
          <p:nvPr/>
        </p:nvSpPr>
        <p:spPr>
          <a:xfrm>
            <a:off x="2177656" y="1016732"/>
            <a:ext cx="8229600" cy="472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Segoe UI Semibold" panose="020B0702040204020203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smtClean="0">
              <a:solidFill>
                <a:srgbClr val="36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hu-HU" dirty="0">
              <a:solidFill>
                <a:srgbClr val="57C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artalom helye 2"/>
          <p:cNvSpPr txBox="1">
            <a:spLocks/>
          </p:cNvSpPr>
          <p:nvPr/>
        </p:nvSpPr>
        <p:spPr bwMode="auto">
          <a:xfrm>
            <a:off x="1827960" y="1223359"/>
            <a:ext cx="8655496" cy="46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hu-HU" sz="4800" b="1" kern="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4800" b="1" kern="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8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Európa</a:t>
            </a:r>
            <a:r>
              <a:rPr lang="hu-HU" sz="2400" kern="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hu-HU" sz="4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Ázsia</a:t>
            </a:r>
            <a:endParaRPr lang="hu-HU" sz="4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Vincze Mihály\Desktop\jinjang_white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12177" y="1844824"/>
            <a:ext cx="3520027" cy="35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85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artalom helye 2"/>
          <p:cNvSpPr txBox="1">
            <a:spLocks/>
          </p:cNvSpPr>
          <p:nvPr/>
        </p:nvSpPr>
        <p:spPr>
          <a:xfrm>
            <a:off x="2177656" y="1016732"/>
            <a:ext cx="8229600" cy="472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Segoe UI Semibold" panose="020B0702040204020203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smtClean="0">
              <a:solidFill>
                <a:srgbClr val="36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hu-HU" dirty="0">
              <a:solidFill>
                <a:srgbClr val="57C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artalom helye 9" descr="http://www.szeretlekmagyarorszag.hu/wp-content/uploads/2014/09/asp_620_liu9_ego.jpg">
            <a:hlinkClick r:id="rId3" tooltip="&quot;&quot;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97" y="1340768"/>
            <a:ext cx="8225960" cy="435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ím 1"/>
          <p:cNvSpPr txBox="1">
            <a:spLocks/>
          </p:cNvSpPr>
          <p:nvPr/>
        </p:nvSpPr>
        <p:spPr bwMode="gray">
          <a:xfrm>
            <a:off x="2569704" y="368660"/>
            <a:ext cx="7342720" cy="722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Probléma: Ego</a:t>
            </a:r>
            <a:endParaRPr lang="hu-H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67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420" y="188640"/>
            <a:ext cx="9685076" cy="459904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rgbClr val="364A5E"/>
                </a:solidFill>
                <a:latin typeface="Arial Narrow Bold"/>
                <a:cs typeface="Arial Narrow Bold"/>
              </a:rPr>
              <a:t>probléma II: A </a:t>
            </a:r>
            <a:r>
              <a:rPr lang="hu-HU" sz="2800" dirty="0">
                <a:solidFill>
                  <a:srgbClr val="364A5E"/>
                </a:solidFill>
                <a:latin typeface="Arial Narrow Bold"/>
                <a:cs typeface="Arial Narrow Bold"/>
              </a:rPr>
              <a:t>vezető szerepe a szervezetben</a:t>
            </a:r>
          </a:p>
        </p:txBody>
      </p:sp>
      <p:pic>
        <p:nvPicPr>
          <p:cNvPr id="7" name="Picture 6" descr="SDrgbneghunvsz.jpg"/>
          <p:cNvPicPr>
            <a:picLocks noChangeAspect="1"/>
          </p:cNvPicPr>
          <p:nvPr/>
        </p:nvPicPr>
        <p:blipFill>
          <a:blip r:embed="rId3"/>
          <a:srcRect l="4540" t="12036" r="3027" b="12036"/>
          <a:stretch>
            <a:fillRect/>
          </a:stretch>
        </p:blipFill>
        <p:spPr>
          <a:xfrm>
            <a:off x="10488488" y="6324991"/>
            <a:ext cx="1692188" cy="524389"/>
          </a:xfrm>
          <a:prstGeom prst="rect">
            <a:avLst/>
          </a:prstGeom>
        </p:spPr>
      </p:pic>
      <p:pic>
        <p:nvPicPr>
          <p:cNvPr id="11" name="Tartalom helye 10" descr="http://www.szeretlekmagyarorszag.hu/wp-content/uploads/2014/09/asp_620_liu4fonok.jpg">
            <a:hlinkClick r:id="rId4" tooltip="&quot;&quot;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728700"/>
            <a:ext cx="9829092" cy="5408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132004" y="6331416"/>
            <a:ext cx="33463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b="1" dirty="0" smtClean="0"/>
              <a:t>KÍNA OKTATÓ, KOREAI VEZETŐ PÉLDA.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1167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3452" y="152636"/>
            <a:ext cx="9217024" cy="531912"/>
          </a:xfrm>
        </p:spPr>
        <p:txBody>
          <a:bodyPr/>
          <a:lstStyle/>
          <a:p>
            <a:pPr algn="l"/>
            <a:r>
              <a:rPr lang="hu-HU" sz="3200" dirty="0" smtClean="0">
                <a:solidFill>
                  <a:srgbClr val="364A5E"/>
                </a:solidFill>
                <a:latin typeface="Arial Narrow Bold"/>
                <a:cs typeface="Arial Narrow Bold"/>
              </a:rPr>
              <a:t>probléma </a:t>
            </a:r>
            <a:r>
              <a:rPr lang="hu-HU" sz="3200" dirty="0">
                <a:solidFill>
                  <a:srgbClr val="364A5E"/>
                </a:solidFill>
                <a:latin typeface="Arial Narrow Bold"/>
                <a:cs typeface="Arial Narrow Bold"/>
              </a:rPr>
              <a:t>IV</a:t>
            </a:r>
            <a:r>
              <a:rPr lang="hu-HU" sz="3200" dirty="0" smtClean="0">
                <a:solidFill>
                  <a:srgbClr val="364A5E"/>
                </a:solidFill>
                <a:latin typeface="Arial Narrow Bold"/>
                <a:cs typeface="Arial Narrow Bold"/>
              </a:rPr>
              <a:t>.  Emberi </a:t>
            </a:r>
            <a:r>
              <a:rPr lang="hu-HU" sz="3200" dirty="0">
                <a:solidFill>
                  <a:srgbClr val="364A5E"/>
                </a:solidFill>
                <a:latin typeface="Arial Narrow Bold"/>
                <a:cs typeface="Arial Narrow Bold"/>
              </a:rPr>
              <a:t>kapcsolatok</a:t>
            </a:r>
          </a:p>
        </p:txBody>
      </p:sp>
      <p:pic>
        <p:nvPicPr>
          <p:cNvPr id="7" name="Picture 6" descr="SDrgbneghunvsz.jpg"/>
          <p:cNvPicPr>
            <a:picLocks noChangeAspect="1"/>
          </p:cNvPicPr>
          <p:nvPr/>
        </p:nvPicPr>
        <p:blipFill>
          <a:blip r:embed="rId3"/>
          <a:srcRect l="4540" t="12036" r="3027" b="12036"/>
          <a:stretch>
            <a:fillRect/>
          </a:stretch>
        </p:blipFill>
        <p:spPr>
          <a:xfrm>
            <a:off x="10273864" y="6224383"/>
            <a:ext cx="1834804" cy="568584"/>
          </a:xfrm>
          <a:prstGeom prst="rect">
            <a:avLst/>
          </a:prstGeom>
        </p:spPr>
      </p:pic>
      <p:sp>
        <p:nvSpPr>
          <p:cNvPr id="8" name="Téglalap 8"/>
          <p:cNvSpPr/>
          <p:nvPr/>
        </p:nvSpPr>
        <p:spPr>
          <a:xfrm>
            <a:off x="1524000" y="61362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Tartalom helye 10" descr="http://www.szeretlekmagyarorszag.hu/wp-content/uploads/2014/09/asp_620_liu6emberi_kapcsolatok.jpg">
            <a:hlinkClick r:id="rId4" tooltip="&quot;&quot;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728700"/>
            <a:ext cx="9900592" cy="53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456040" y="6385564"/>
            <a:ext cx="16069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 smtClean="0"/>
              <a:t>KARAOKE BÁROK..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70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6602" y="188640"/>
            <a:ext cx="8424936" cy="459904"/>
          </a:xfrm>
        </p:spPr>
        <p:txBody>
          <a:bodyPr/>
          <a:lstStyle/>
          <a:p>
            <a:pPr algn="l"/>
            <a:r>
              <a:rPr lang="hu-HU" sz="3200" dirty="0" smtClean="0">
                <a:solidFill>
                  <a:srgbClr val="364A5E"/>
                </a:solidFill>
                <a:latin typeface="Arial Narrow Bold"/>
                <a:cs typeface="Arial Narrow Bold"/>
              </a:rPr>
              <a:t>probléma </a:t>
            </a:r>
            <a:r>
              <a:rPr lang="hu-HU" sz="3200" dirty="0">
                <a:solidFill>
                  <a:srgbClr val="364A5E"/>
                </a:solidFill>
                <a:latin typeface="Arial Narrow Bold"/>
                <a:cs typeface="Arial Narrow Bold"/>
              </a:rPr>
              <a:t>VI</a:t>
            </a:r>
            <a:r>
              <a:rPr lang="hu-HU" sz="3200" dirty="0" smtClean="0">
                <a:solidFill>
                  <a:srgbClr val="364A5E"/>
                </a:solidFill>
                <a:latin typeface="Arial Narrow Bold"/>
                <a:cs typeface="Arial Narrow Bold"/>
              </a:rPr>
              <a:t>.  Csoportműködés</a:t>
            </a:r>
            <a:endParaRPr lang="hu-HU" sz="3200" dirty="0">
              <a:solidFill>
                <a:srgbClr val="364A5E"/>
              </a:solidFill>
              <a:latin typeface="Arial Narrow Bold"/>
              <a:cs typeface="Arial Narrow Bold"/>
            </a:endParaRPr>
          </a:p>
        </p:txBody>
      </p:sp>
      <p:pic>
        <p:nvPicPr>
          <p:cNvPr id="7" name="Picture 6" descr="SDrgbneghunvsz.jpg"/>
          <p:cNvPicPr>
            <a:picLocks noChangeAspect="1"/>
          </p:cNvPicPr>
          <p:nvPr/>
        </p:nvPicPr>
        <p:blipFill>
          <a:blip r:embed="rId3"/>
          <a:srcRect l="4540" t="12036" r="3027" b="12036"/>
          <a:stretch>
            <a:fillRect/>
          </a:stretch>
        </p:blipFill>
        <p:spPr>
          <a:xfrm>
            <a:off x="10380476" y="6322660"/>
            <a:ext cx="1722323" cy="533728"/>
          </a:xfrm>
          <a:prstGeom prst="rect">
            <a:avLst/>
          </a:prstGeom>
        </p:spPr>
      </p:pic>
      <p:sp>
        <p:nvSpPr>
          <p:cNvPr id="8" name="Téglalap 8"/>
          <p:cNvSpPr/>
          <p:nvPr/>
        </p:nvSpPr>
        <p:spPr>
          <a:xfrm>
            <a:off x="1524000" y="61362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C:\Users\Vincze Mihály\Desktop\dg4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6" y="706210"/>
            <a:ext cx="9973108" cy="54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727848" y="6343303"/>
            <a:ext cx="21369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b="1" dirty="0" smtClean="0"/>
              <a:t>KI AZ ÖTLET SZERZŐJE?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4699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artalom helye 2"/>
          <p:cNvSpPr txBox="1">
            <a:spLocks/>
          </p:cNvSpPr>
          <p:nvPr/>
        </p:nvSpPr>
        <p:spPr>
          <a:xfrm>
            <a:off x="2177656" y="1016732"/>
            <a:ext cx="8229600" cy="472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Segoe UI Semibold" panose="020B0702040204020203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smtClean="0">
              <a:solidFill>
                <a:srgbClr val="36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hu-HU" dirty="0">
              <a:solidFill>
                <a:srgbClr val="57C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10" descr="http://www.szeretlekmagyarorszag.hu/wp-content/uploads/2014/09/asp_620_liu17ujdonsagok.jpg">
            <a:hlinkClick r:id="rId3" tooltip="&quot;&quot;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4" y="1340768"/>
            <a:ext cx="8955772" cy="43564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271464" y="332656"/>
            <a:ext cx="9253028" cy="972108"/>
          </a:xfrm>
        </p:spPr>
        <p:txBody>
          <a:bodyPr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Probléma:Változáshoz való viszonyulás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451484" y="5841268"/>
            <a:ext cx="723680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KRÍZIS SZÓ A „VESZÉLY” ÉS A „LEHETŐSÉG”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SZAVAKBÓL ÁLL ÖSSZE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3" y="5740156"/>
            <a:ext cx="1772325" cy="9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6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 rot="18403123">
            <a:off x="-451836" y="2956538"/>
            <a:ext cx="6604029" cy="387896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Változáshoz való viszonyulás 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1981200" y="1412776"/>
            <a:ext cx="8229600" cy="4723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Segoe UI Semibold" panose="020B0702040204020203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smtClean="0">
              <a:solidFill>
                <a:srgbClr val="36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hu-HU" dirty="0">
              <a:solidFill>
                <a:srgbClr val="57C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8"/>
          <p:cNvSpPr/>
          <p:nvPr/>
        </p:nvSpPr>
        <p:spPr>
          <a:xfrm>
            <a:off x="1524000" y="6136200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 bwMode="auto">
          <a:xfrm>
            <a:off x="2057400" y="1534577"/>
            <a:ext cx="8229600" cy="47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hu-H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58469248"/>
              </p:ext>
            </p:extLst>
          </p:nvPr>
        </p:nvGraphicFramePr>
        <p:xfrm>
          <a:off x="1055440" y="648544"/>
          <a:ext cx="7992889" cy="548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05120160"/>
              </p:ext>
            </p:extLst>
          </p:nvPr>
        </p:nvGraphicFramePr>
        <p:xfrm>
          <a:off x="8134146" y="1534577"/>
          <a:ext cx="3830506" cy="463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83286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/>
          <p:nvPr/>
        </p:nvSpPr>
        <p:spPr bwMode="gray">
          <a:xfrm rot="21322415">
            <a:off x="434012" y="5525512"/>
            <a:ext cx="1970866" cy="366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4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1800"/>
              </a:lnSpc>
            </a:pPr>
            <a:r>
              <a:rPr lang="de-DE" sz="1600" i="1" dirty="0" err="1">
                <a:solidFill>
                  <a:schemeClr val="bg1"/>
                </a:solidFill>
                <a:latin typeface="Segoe" panose="020B0502040200020203" pitchFamily="34" charset="0"/>
              </a:rPr>
              <a:t>simply</a:t>
            </a:r>
            <a:r>
              <a:rPr lang="de-DE" sz="1600" i="1" dirty="0">
                <a:solidFill>
                  <a:schemeClr val="bg1"/>
                </a:solidFill>
                <a:latin typeface="Segoe" panose="020B0502040200020203" pitchFamily="34" charset="0"/>
              </a:rPr>
              <a:t> </a:t>
            </a:r>
            <a:r>
              <a:rPr lang="de-DE" sz="1600" i="1" dirty="0" err="1">
                <a:solidFill>
                  <a:schemeClr val="bg1"/>
                </a:solidFill>
                <a:latin typeface="Segoe" panose="020B0502040200020203" pitchFamily="34" charset="0"/>
              </a:rPr>
              <a:t>fresh</a:t>
            </a:r>
            <a:r>
              <a:rPr lang="de-DE" sz="1600" i="1" dirty="0">
                <a:solidFill>
                  <a:schemeClr val="bg1"/>
                </a:solidFill>
                <a:latin typeface="Segoe" panose="020B0502040200020203" pitchFamily="34" charset="0"/>
              </a:rPr>
              <a:t>…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DF9D4C4-5643-44AA-9D60-5C91773921CF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9" name="Group 1150"/>
          <p:cNvGrpSpPr/>
          <p:nvPr/>
        </p:nvGrpSpPr>
        <p:grpSpPr bwMode="gray">
          <a:xfrm>
            <a:off x="3395700" y="5049180"/>
            <a:ext cx="1440160" cy="900000"/>
            <a:chOff x="6697131" y="5494664"/>
            <a:chExt cx="1440160" cy="900000"/>
          </a:xfrm>
        </p:grpSpPr>
        <p:sp>
          <p:nvSpPr>
            <p:cNvPr id="10" name="Rectangle 160"/>
            <p:cNvSpPr/>
            <p:nvPr/>
          </p:nvSpPr>
          <p:spPr bwMode="gray">
            <a:xfrm>
              <a:off x="6697131" y="5494664"/>
              <a:ext cx="180000" cy="90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hu-HU" sz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65"/>
            <p:cNvSpPr txBox="1"/>
            <p:nvPr/>
          </p:nvSpPr>
          <p:spPr bwMode="gray">
            <a:xfrm>
              <a:off x="6978728" y="5674608"/>
              <a:ext cx="1158563" cy="612044"/>
            </a:xfrm>
            <a:prstGeom prst="rect">
              <a:avLst/>
            </a:prstGeom>
            <a:noFill/>
          </p:spPr>
          <p:txBody>
            <a:bodyPr wrap="square" lIns="36000" tIns="0" rIns="0" bIns="0" rtlCol="0" anchor="b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Lengyelország</a:t>
              </a: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b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Szlovákia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Csehország</a:t>
              </a:r>
              <a:b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Németország</a:t>
              </a:r>
              <a:endParaRPr lang="hu-H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 bwMode="gray">
          <a:xfrm>
            <a:off x="5000247" y="-4077462"/>
            <a:ext cx="7360449" cy="8946622"/>
            <a:chOff x="3576254" y="-3322908"/>
            <a:chExt cx="7000409" cy="8586582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5725907" y="2259773"/>
              <a:ext cx="431134" cy="385012"/>
            </a:xfrm>
            <a:custGeom>
              <a:avLst/>
              <a:gdLst>
                <a:gd name="T0" fmla="*/ 144 w 215"/>
                <a:gd name="T1" fmla="*/ 8 h 192"/>
                <a:gd name="T2" fmla="*/ 135 w 215"/>
                <a:gd name="T3" fmla="*/ 0 h 192"/>
                <a:gd name="T4" fmla="*/ 109 w 215"/>
                <a:gd name="T5" fmla="*/ 5 h 192"/>
                <a:gd name="T6" fmla="*/ 74 w 215"/>
                <a:gd name="T7" fmla="*/ 17 h 192"/>
                <a:gd name="T8" fmla="*/ 55 w 215"/>
                <a:gd name="T9" fmla="*/ 10 h 192"/>
                <a:gd name="T10" fmla="*/ 50 w 215"/>
                <a:gd name="T11" fmla="*/ 5 h 192"/>
                <a:gd name="T12" fmla="*/ 29 w 215"/>
                <a:gd name="T13" fmla="*/ 10 h 192"/>
                <a:gd name="T14" fmla="*/ 0 w 215"/>
                <a:gd name="T15" fmla="*/ 26 h 192"/>
                <a:gd name="T16" fmla="*/ 3 w 215"/>
                <a:gd name="T17" fmla="*/ 57 h 192"/>
                <a:gd name="T18" fmla="*/ 26 w 215"/>
                <a:gd name="T19" fmla="*/ 64 h 192"/>
                <a:gd name="T20" fmla="*/ 36 w 215"/>
                <a:gd name="T21" fmla="*/ 88 h 192"/>
                <a:gd name="T22" fmla="*/ 55 w 215"/>
                <a:gd name="T23" fmla="*/ 95 h 192"/>
                <a:gd name="T24" fmla="*/ 64 w 215"/>
                <a:gd name="T25" fmla="*/ 102 h 192"/>
                <a:gd name="T26" fmla="*/ 83 w 215"/>
                <a:gd name="T27" fmla="*/ 116 h 192"/>
                <a:gd name="T28" fmla="*/ 88 w 215"/>
                <a:gd name="T29" fmla="*/ 145 h 192"/>
                <a:gd name="T30" fmla="*/ 111 w 215"/>
                <a:gd name="T31" fmla="*/ 149 h 192"/>
                <a:gd name="T32" fmla="*/ 123 w 215"/>
                <a:gd name="T33" fmla="*/ 133 h 192"/>
                <a:gd name="T34" fmla="*/ 133 w 215"/>
                <a:gd name="T35" fmla="*/ 142 h 192"/>
                <a:gd name="T36" fmla="*/ 130 w 215"/>
                <a:gd name="T37" fmla="*/ 161 h 192"/>
                <a:gd name="T38" fmla="*/ 135 w 215"/>
                <a:gd name="T39" fmla="*/ 166 h 192"/>
                <a:gd name="T40" fmla="*/ 144 w 215"/>
                <a:gd name="T41" fmla="*/ 180 h 192"/>
                <a:gd name="T42" fmla="*/ 168 w 215"/>
                <a:gd name="T43" fmla="*/ 192 h 192"/>
                <a:gd name="T44" fmla="*/ 178 w 215"/>
                <a:gd name="T45" fmla="*/ 173 h 192"/>
                <a:gd name="T46" fmla="*/ 182 w 215"/>
                <a:gd name="T47" fmla="*/ 142 h 192"/>
                <a:gd name="T48" fmla="*/ 201 w 215"/>
                <a:gd name="T49" fmla="*/ 133 h 192"/>
                <a:gd name="T50" fmla="*/ 215 w 215"/>
                <a:gd name="T51" fmla="*/ 107 h 192"/>
                <a:gd name="T52" fmla="*/ 208 w 215"/>
                <a:gd name="T53" fmla="*/ 86 h 192"/>
                <a:gd name="T54" fmla="*/ 201 w 215"/>
                <a:gd name="T55" fmla="*/ 74 h 192"/>
                <a:gd name="T56" fmla="*/ 180 w 215"/>
                <a:gd name="T57" fmla="*/ 67 h 192"/>
                <a:gd name="T58" fmla="*/ 180 w 215"/>
                <a:gd name="T59" fmla="*/ 43 h 192"/>
                <a:gd name="T60" fmla="*/ 170 w 215"/>
                <a:gd name="T61" fmla="*/ 24 h 192"/>
                <a:gd name="T62" fmla="*/ 152 w 215"/>
                <a:gd name="T63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5" h="192">
                  <a:moveTo>
                    <a:pt x="149" y="10"/>
                  </a:moveTo>
                  <a:lnTo>
                    <a:pt x="144" y="8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9" y="5"/>
                  </a:lnTo>
                  <a:lnTo>
                    <a:pt x="90" y="15"/>
                  </a:lnTo>
                  <a:lnTo>
                    <a:pt x="74" y="17"/>
                  </a:lnTo>
                  <a:lnTo>
                    <a:pt x="69" y="19"/>
                  </a:lnTo>
                  <a:lnTo>
                    <a:pt x="55" y="10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41" y="8"/>
                  </a:lnTo>
                  <a:lnTo>
                    <a:pt x="29" y="1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3" y="57"/>
                  </a:lnTo>
                  <a:lnTo>
                    <a:pt x="15" y="64"/>
                  </a:lnTo>
                  <a:lnTo>
                    <a:pt x="26" y="64"/>
                  </a:lnTo>
                  <a:lnTo>
                    <a:pt x="31" y="76"/>
                  </a:lnTo>
                  <a:lnTo>
                    <a:pt x="36" y="88"/>
                  </a:lnTo>
                  <a:lnTo>
                    <a:pt x="48" y="93"/>
                  </a:lnTo>
                  <a:lnTo>
                    <a:pt x="55" y="95"/>
                  </a:lnTo>
                  <a:lnTo>
                    <a:pt x="57" y="97"/>
                  </a:lnTo>
                  <a:lnTo>
                    <a:pt x="64" y="102"/>
                  </a:lnTo>
                  <a:lnTo>
                    <a:pt x="78" y="109"/>
                  </a:lnTo>
                  <a:lnTo>
                    <a:pt x="83" y="116"/>
                  </a:lnTo>
                  <a:lnTo>
                    <a:pt x="85" y="126"/>
                  </a:lnTo>
                  <a:lnTo>
                    <a:pt x="88" y="145"/>
                  </a:lnTo>
                  <a:lnTo>
                    <a:pt x="100" y="149"/>
                  </a:lnTo>
                  <a:lnTo>
                    <a:pt x="111" y="149"/>
                  </a:lnTo>
                  <a:lnTo>
                    <a:pt x="116" y="142"/>
                  </a:lnTo>
                  <a:lnTo>
                    <a:pt x="123" y="133"/>
                  </a:lnTo>
                  <a:lnTo>
                    <a:pt x="130" y="133"/>
                  </a:lnTo>
                  <a:lnTo>
                    <a:pt x="133" y="142"/>
                  </a:lnTo>
                  <a:lnTo>
                    <a:pt x="130" y="154"/>
                  </a:lnTo>
                  <a:lnTo>
                    <a:pt x="130" y="161"/>
                  </a:lnTo>
                  <a:lnTo>
                    <a:pt x="135" y="163"/>
                  </a:lnTo>
                  <a:lnTo>
                    <a:pt x="135" y="166"/>
                  </a:lnTo>
                  <a:lnTo>
                    <a:pt x="133" y="171"/>
                  </a:lnTo>
                  <a:lnTo>
                    <a:pt x="144" y="180"/>
                  </a:lnTo>
                  <a:lnTo>
                    <a:pt x="154" y="189"/>
                  </a:lnTo>
                  <a:lnTo>
                    <a:pt x="168" y="192"/>
                  </a:lnTo>
                  <a:lnTo>
                    <a:pt x="178" y="189"/>
                  </a:lnTo>
                  <a:lnTo>
                    <a:pt x="178" y="173"/>
                  </a:lnTo>
                  <a:lnTo>
                    <a:pt x="173" y="156"/>
                  </a:lnTo>
                  <a:lnTo>
                    <a:pt x="182" y="142"/>
                  </a:lnTo>
                  <a:lnTo>
                    <a:pt x="194" y="135"/>
                  </a:lnTo>
                  <a:lnTo>
                    <a:pt x="201" y="133"/>
                  </a:lnTo>
                  <a:lnTo>
                    <a:pt x="213" y="114"/>
                  </a:lnTo>
                  <a:lnTo>
                    <a:pt x="215" y="107"/>
                  </a:lnTo>
                  <a:lnTo>
                    <a:pt x="208" y="95"/>
                  </a:lnTo>
                  <a:lnTo>
                    <a:pt x="208" y="86"/>
                  </a:lnTo>
                  <a:lnTo>
                    <a:pt x="208" y="83"/>
                  </a:lnTo>
                  <a:lnTo>
                    <a:pt x="201" y="74"/>
                  </a:lnTo>
                  <a:lnTo>
                    <a:pt x="189" y="74"/>
                  </a:lnTo>
                  <a:lnTo>
                    <a:pt x="180" y="67"/>
                  </a:lnTo>
                  <a:lnTo>
                    <a:pt x="178" y="55"/>
                  </a:lnTo>
                  <a:lnTo>
                    <a:pt x="180" y="43"/>
                  </a:lnTo>
                  <a:lnTo>
                    <a:pt x="180" y="31"/>
                  </a:lnTo>
                  <a:lnTo>
                    <a:pt x="170" y="24"/>
                  </a:lnTo>
                  <a:lnTo>
                    <a:pt x="161" y="22"/>
                  </a:lnTo>
                  <a:lnTo>
                    <a:pt x="152" y="17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gray">
            <a:xfrm>
              <a:off x="5370974" y="4008372"/>
              <a:ext cx="52137" cy="42111"/>
            </a:xfrm>
            <a:custGeom>
              <a:avLst/>
              <a:gdLst>
                <a:gd name="T0" fmla="*/ 0 w 26"/>
                <a:gd name="T1" fmla="*/ 0 h 21"/>
                <a:gd name="T2" fmla="*/ 7 w 26"/>
                <a:gd name="T3" fmla="*/ 12 h 21"/>
                <a:gd name="T4" fmla="*/ 10 w 26"/>
                <a:gd name="T5" fmla="*/ 19 h 21"/>
                <a:gd name="T6" fmla="*/ 19 w 26"/>
                <a:gd name="T7" fmla="*/ 21 h 21"/>
                <a:gd name="T8" fmla="*/ 26 w 26"/>
                <a:gd name="T9" fmla="*/ 19 h 21"/>
                <a:gd name="T10" fmla="*/ 24 w 26"/>
                <a:gd name="T11" fmla="*/ 12 h 21"/>
                <a:gd name="T12" fmla="*/ 17 w 26"/>
                <a:gd name="T13" fmla="*/ 5 h 21"/>
                <a:gd name="T14" fmla="*/ 7 w 26"/>
                <a:gd name="T15" fmla="*/ 2 h 21"/>
                <a:gd name="T16" fmla="*/ 0 w 26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lnTo>
                    <a:pt x="7" y="12"/>
                  </a:lnTo>
                  <a:lnTo>
                    <a:pt x="10" y="19"/>
                  </a:lnTo>
                  <a:lnTo>
                    <a:pt x="19" y="21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gray">
            <a:xfrm>
              <a:off x="3576254" y="3861987"/>
              <a:ext cx="633666" cy="998626"/>
            </a:xfrm>
            <a:custGeom>
              <a:avLst/>
              <a:gdLst>
                <a:gd name="T0" fmla="*/ 127 w 316"/>
                <a:gd name="T1" fmla="*/ 33 h 498"/>
                <a:gd name="T2" fmla="*/ 125 w 316"/>
                <a:gd name="T3" fmla="*/ 78 h 498"/>
                <a:gd name="T4" fmla="*/ 116 w 316"/>
                <a:gd name="T5" fmla="*/ 101 h 498"/>
                <a:gd name="T6" fmla="*/ 104 w 316"/>
                <a:gd name="T7" fmla="*/ 130 h 498"/>
                <a:gd name="T8" fmla="*/ 85 w 316"/>
                <a:gd name="T9" fmla="*/ 160 h 498"/>
                <a:gd name="T10" fmla="*/ 71 w 316"/>
                <a:gd name="T11" fmla="*/ 196 h 498"/>
                <a:gd name="T12" fmla="*/ 57 w 316"/>
                <a:gd name="T13" fmla="*/ 217 h 498"/>
                <a:gd name="T14" fmla="*/ 28 w 316"/>
                <a:gd name="T15" fmla="*/ 243 h 498"/>
                <a:gd name="T16" fmla="*/ 14 w 316"/>
                <a:gd name="T17" fmla="*/ 276 h 498"/>
                <a:gd name="T18" fmla="*/ 2 w 316"/>
                <a:gd name="T19" fmla="*/ 300 h 498"/>
                <a:gd name="T20" fmla="*/ 19 w 316"/>
                <a:gd name="T21" fmla="*/ 326 h 498"/>
                <a:gd name="T22" fmla="*/ 31 w 316"/>
                <a:gd name="T23" fmla="*/ 335 h 498"/>
                <a:gd name="T24" fmla="*/ 54 w 316"/>
                <a:gd name="T25" fmla="*/ 338 h 498"/>
                <a:gd name="T26" fmla="*/ 45 w 316"/>
                <a:gd name="T27" fmla="*/ 347 h 498"/>
                <a:gd name="T28" fmla="*/ 40 w 316"/>
                <a:gd name="T29" fmla="*/ 368 h 498"/>
                <a:gd name="T30" fmla="*/ 33 w 316"/>
                <a:gd name="T31" fmla="*/ 397 h 498"/>
                <a:gd name="T32" fmla="*/ 26 w 316"/>
                <a:gd name="T33" fmla="*/ 413 h 498"/>
                <a:gd name="T34" fmla="*/ 19 w 316"/>
                <a:gd name="T35" fmla="*/ 439 h 498"/>
                <a:gd name="T36" fmla="*/ 0 w 316"/>
                <a:gd name="T37" fmla="*/ 472 h 498"/>
                <a:gd name="T38" fmla="*/ 21 w 316"/>
                <a:gd name="T39" fmla="*/ 477 h 498"/>
                <a:gd name="T40" fmla="*/ 57 w 316"/>
                <a:gd name="T41" fmla="*/ 486 h 498"/>
                <a:gd name="T42" fmla="*/ 87 w 316"/>
                <a:gd name="T43" fmla="*/ 498 h 498"/>
                <a:gd name="T44" fmla="*/ 113 w 316"/>
                <a:gd name="T45" fmla="*/ 494 h 498"/>
                <a:gd name="T46" fmla="*/ 127 w 316"/>
                <a:gd name="T47" fmla="*/ 491 h 498"/>
                <a:gd name="T48" fmla="*/ 127 w 316"/>
                <a:gd name="T49" fmla="*/ 465 h 498"/>
                <a:gd name="T50" fmla="*/ 144 w 316"/>
                <a:gd name="T51" fmla="*/ 439 h 498"/>
                <a:gd name="T52" fmla="*/ 182 w 316"/>
                <a:gd name="T53" fmla="*/ 418 h 498"/>
                <a:gd name="T54" fmla="*/ 170 w 316"/>
                <a:gd name="T55" fmla="*/ 382 h 498"/>
                <a:gd name="T56" fmla="*/ 175 w 316"/>
                <a:gd name="T57" fmla="*/ 345 h 498"/>
                <a:gd name="T58" fmla="*/ 198 w 316"/>
                <a:gd name="T59" fmla="*/ 319 h 498"/>
                <a:gd name="T60" fmla="*/ 194 w 316"/>
                <a:gd name="T61" fmla="*/ 309 h 498"/>
                <a:gd name="T62" fmla="*/ 184 w 316"/>
                <a:gd name="T63" fmla="*/ 257 h 498"/>
                <a:gd name="T64" fmla="*/ 215 w 316"/>
                <a:gd name="T65" fmla="*/ 250 h 498"/>
                <a:gd name="T66" fmla="*/ 236 w 316"/>
                <a:gd name="T67" fmla="*/ 224 h 498"/>
                <a:gd name="T68" fmla="*/ 234 w 316"/>
                <a:gd name="T69" fmla="*/ 198 h 498"/>
                <a:gd name="T70" fmla="*/ 255 w 316"/>
                <a:gd name="T71" fmla="*/ 160 h 498"/>
                <a:gd name="T72" fmla="*/ 262 w 316"/>
                <a:gd name="T73" fmla="*/ 130 h 498"/>
                <a:gd name="T74" fmla="*/ 300 w 316"/>
                <a:gd name="T75" fmla="*/ 106 h 498"/>
                <a:gd name="T76" fmla="*/ 316 w 316"/>
                <a:gd name="T77" fmla="*/ 80 h 498"/>
                <a:gd name="T78" fmla="*/ 305 w 316"/>
                <a:gd name="T79" fmla="*/ 49 h 498"/>
                <a:gd name="T80" fmla="*/ 262 w 316"/>
                <a:gd name="T81" fmla="*/ 35 h 498"/>
                <a:gd name="T82" fmla="*/ 220 w 316"/>
                <a:gd name="T83" fmla="*/ 33 h 498"/>
                <a:gd name="T84" fmla="*/ 191 w 316"/>
                <a:gd name="T85" fmla="*/ 28 h 498"/>
                <a:gd name="T86" fmla="*/ 184 w 316"/>
                <a:gd name="T87" fmla="*/ 5 h 498"/>
                <a:gd name="T88" fmla="*/ 165 w 316"/>
                <a:gd name="T89" fmla="*/ 0 h 498"/>
                <a:gd name="T90" fmla="*/ 127 w 316"/>
                <a:gd name="T91" fmla="*/ 1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498">
                  <a:moveTo>
                    <a:pt x="127" y="14"/>
                  </a:moveTo>
                  <a:lnTo>
                    <a:pt x="127" y="33"/>
                  </a:lnTo>
                  <a:lnTo>
                    <a:pt x="125" y="59"/>
                  </a:lnTo>
                  <a:lnTo>
                    <a:pt x="125" y="78"/>
                  </a:lnTo>
                  <a:lnTo>
                    <a:pt x="120" y="90"/>
                  </a:lnTo>
                  <a:lnTo>
                    <a:pt x="116" y="101"/>
                  </a:lnTo>
                  <a:lnTo>
                    <a:pt x="111" y="116"/>
                  </a:lnTo>
                  <a:lnTo>
                    <a:pt x="104" y="130"/>
                  </a:lnTo>
                  <a:lnTo>
                    <a:pt x="94" y="142"/>
                  </a:lnTo>
                  <a:lnTo>
                    <a:pt x="85" y="160"/>
                  </a:lnTo>
                  <a:lnTo>
                    <a:pt x="78" y="182"/>
                  </a:lnTo>
                  <a:lnTo>
                    <a:pt x="71" y="196"/>
                  </a:lnTo>
                  <a:lnTo>
                    <a:pt x="61" y="208"/>
                  </a:lnTo>
                  <a:lnTo>
                    <a:pt x="57" y="217"/>
                  </a:lnTo>
                  <a:lnTo>
                    <a:pt x="42" y="231"/>
                  </a:lnTo>
                  <a:lnTo>
                    <a:pt x="28" y="243"/>
                  </a:lnTo>
                  <a:lnTo>
                    <a:pt x="21" y="253"/>
                  </a:lnTo>
                  <a:lnTo>
                    <a:pt x="14" y="276"/>
                  </a:lnTo>
                  <a:lnTo>
                    <a:pt x="2" y="295"/>
                  </a:lnTo>
                  <a:lnTo>
                    <a:pt x="2" y="300"/>
                  </a:lnTo>
                  <a:lnTo>
                    <a:pt x="12" y="312"/>
                  </a:lnTo>
                  <a:lnTo>
                    <a:pt x="19" y="326"/>
                  </a:lnTo>
                  <a:lnTo>
                    <a:pt x="21" y="335"/>
                  </a:lnTo>
                  <a:lnTo>
                    <a:pt x="31" y="335"/>
                  </a:lnTo>
                  <a:lnTo>
                    <a:pt x="45" y="335"/>
                  </a:lnTo>
                  <a:lnTo>
                    <a:pt x="54" y="338"/>
                  </a:lnTo>
                  <a:lnTo>
                    <a:pt x="49" y="342"/>
                  </a:lnTo>
                  <a:lnTo>
                    <a:pt x="45" y="347"/>
                  </a:lnTo>
                  <a:lnTo>
                    <a:pt x="45" y="354"/>
                  </a:lnTo>
                  <a:lnTo>
                    <a:pt x="40" y="368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28" y="408"/>
                  </a:lnTo>
                  <a:lnTo>
                    <a:pt x="26" y="413"/>
                  </a:lnTo>
                  <a:lnTo>
                    <a:pt x="26" y="427"/>
                  </a:lnTo>
                  <a:lnTo>
                    <a:pt x="19" y="439"/>
                  </a:lnTo>
                  <a:lnTo>
                    <a:pt x="7" y="456"/>
                  </a:lnTo>
                  <a:lnTo>
                    <a:pt x="0" y="472"/>
                  </a:lnTo>
                  <a:lnTo>
                    <a:pt x="5" y="477"/>
                  </a:lnTo>
                  <a:lnTo>
                    <a:pt x="21" y="477"/>
                  </a:lnTo>
                  <a:lnTo>
                    <a:pt x="40" y="482"/>
                  </a:lnTo>
                  <a:lnTo>
                    <a:pt x="57" y="486"/>
                  </a:lnTo>
                  <a:lnTo>
                    <a:pt x="71" y="496"/>
                  </a:lnTo>
                  <a:lnTo>
                    <a:pt x="87" y="498"/>
                  </a:lnTo>
                  <a:lnTo>
                    <a:pt x="101" y="498"/>
                  </a:lnTo>
                  <a:lnTo>
                    <a:pt x="113" y="494"/>
                  </a:lnTo>
                  <a:lnTo>
                    <a:pt x="123" y="494"/>
                  </a:lnTo>
                  <a:lnTo>
                    <a:pt x="127" y="491"/>
                  </a:lnTo>
                  <a:lnTo>
                    <a:pt x="127" y="482"/>
                  </a:lnTo>
                  <a:lnTo>
                    <a:pt x="127" y="465"/>
                  </a:lnTo>
                  <a:lnTo>
                    <a:pt x="130" y="451"/>
                  </a:lnTo>
                  <a:lnTo>
                    <a:pt x="144" y="439"/>
                  </a:lnTo>
                  <a:lnTo>
                    <a:pt x="168" y="427"/>
                  </a:lnTo>
                  <a:lnTo>
                    <a:pt x="182" y="418"/>
                  </a:lnTo>
                  <a:lnTo>
                    <a:pt x="179" y="401"/>
                  </a:lnTo>
                  <a:lnTo>
                    <a:pt x="170" y="382"/>
                  </a:lnTo>
                  <a:lnTo>
                    <a:pt x="170" y="364"/>
                  </a:lnTo>
                  <a:lnTo>
                    <a:pt x="175" y="345"/>
                  </a:lnTo>
                  <a:lnTo>
                    <a:pt x="189" y="328"/>
                  </a:lnTo>
                  <a:lnTo>
                    <a:pt x="198" y="319"/>
                  </a:lnTo>
                  <a:lnTo>
                    <a:pt x="196" y="309"/>
                  </a:lnTo>
                  <a:lnTo>
                    <a:pt x="194" y="309"/>
                  </a:lnTo>
                  <a:lnTo>
                    <a:pt x="184" y="281"/>
                  </a:lnTo>
                  <a:lnTo>
                    <a:pt x="184" y="257"/>
                  </a:lnTo>
                  <a:lnTo>
                    <a:pt x="201" y="250"/>
                  </a:lnTo>
                  <a:lnTo>
                    <a:pt x="215" y="250"/>
                  </a:lnTo>
                  <a:lnTo>
                    <a:pt x="234" y="238"/>
                  </a:lnTo>
                  <a:lnTo>
                    <a:pt x="236" y="224"/>
                  </a:lnTo>
                  <a:lnTo>
                    <a:pt x="231" y="208"/>
                  </a:lnTo>
                  <a:lnTo>
                    <a:pt x="234" y="198"/>
                  </a:lnTo>
                  <a:lnTo>
                    <a:pt x="246" y="179"/>
                  </a:lnTo>
                  <a:lnTo>
                    <a:pt x="255" y="160"/>
                  </a:lnTo>
                  <a:lnTo>
                    <a:pt x="257" y="144"/>
                  </a:lnTo>
                  <a:lnTo>
                    <a:pt x="262" y="130"/>
                  </a:lnTo>
                  <a:lnTo>
                    <a:pt x="281" y="118"/>
                  </a:lnTo>
                  <a:lnTo>
                    <a:pt x="300" y="106"/>
                  </a:lnTo>
                  <a:lnTo>
                    <a:pt x="314" y="90"/>
                  </a:lnTo>
                  <a:lnTo>
                    <a:pt x="316" y="80"/>
                  </a:lnTo>
                  <a:lnTo>
                    <a:pt x="309" y="66"/>
                  </a:lnTo>
                  <a:lnTo>
                    <a:pt x="305" y="49"/>
                  </a:lnTo>
                  <a:lnTo>
                    <a:pt x="283" y="40"/>
                  </a:lnTo>
                  <a:lnTo>
                    <a:pt x="262" y="35"/>
                  </a:lnTo>
                  <a:lnTo>
                    <a:pt x="241" y="40"/>
                  </a:lnTo>
                  <a:lnTo>
                    <a:pt x="220" y="33"/>
                  </a:lnTo>
                  <a:lnTo>
                    <a:pt x="210" y="28"/>
                  </a:lnTo>
                  <a:lnTo>
                    <a:pt x="191" y="28"/>
                  </a:lnTo>
                  <a:lnTo>
                    <a:pt x="182" y="19"/>
                  </a:lnTo>
                  <a:lnTo>
                    <a:pt x="184" y="5"/>
                  </a:lnTo>
                  <a:lnTo>
                    <a:pt x="184" y="2"/>
                  </a:lnTo>
                  <a:lnTo>
                    <a:pt x="165" y="0"/>
                  </a:lnTo>
                  <a:lnTo>
                    <a:pt x="144" y="2"/>
                  </a:lnTo>
                  <a:lnTo>
                    <a:pt x="127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gray">
            <a:xfrm>
              <a:off x="4689181" y="2311910"/>
              <a:ext cx="1696461" cy="1762636"/>
            </a:xfrm>
            <a:custGeom>
              <a:avLst/>
              <a:gdLst>
                <a:gd name="T0" fmla="*/ 543 w 846"/>
                <a:gd name="T1" fmla="*/ 38 h 879"/>
                <a:gd name="T2" fmla="*/ 574 w 846"/>
                <a:gd name="T3" fmla="*/ 71 h 879"/>
                <a:gd name="T4" fmla="*/ 605 w 846"/>
                <a:gd name="T5" fmla="*/ 119 h 879"/>
                <a:gd name="T6" fmla="*/ 647 w 846"/>
                <a:gd name="T7" fmla="*/ 107 h 879"/>
                <a:gd name="T8" fmla="*/ 652 w 846"/>
                <a:gd name="T9" fmla="*/ 140 h 879"/>
                <a:gd name="T10" fmla="*/ 695 w 846"/>
                <a:gd name="T11" fmla="*/ 163 h 879"/>
                <a:gd name="T12" fmla="*/ 744 w 846"/>
                <a:gd name="T13" fmla="*/ 185 h 879"/>
                <a:gd name="T14" fmla="*/ 810 w 846"/>
                <a:gd name="T15" fmla="*/ 218 h 879"/>
                <a:gd name="T16" fmla="*/ 820 w 846"/>
                <a:gd name="T17" fmla="*/ 272 h 879"/>
                <a:gd name="T18" fmla="*/ 808 w 846"/>
                <a:gd name="T19" fmla="*/ 364 h 879"/>
                <a:gd name="T20" fmla="*/ 770 w 846"/>
                <a:gd name="T21" fmla="*/ 376 h 879"/>
                <a:gd name="T22" fmla="*/ 747 w 846"/>
                <a:gd name="T23" fmla="*/ 416 h 879"/>
                <a:gd name="T24" fmla="*/ 711 w 846"/>
                <a:gd name="T25" fmla="*/ 461 h 879"/>
                <a:gd name="T26" fmla="*/ 702 w 846"/>
                <a:gd name="T27" fmla="*/ 513 h 879"/>
                <a:gd name="T28" fmla="*/ 749 w 846"/>
                <a:gd name="T29" fmla="*/ 487 h 879"/>
                <a:gd name="T30" fmla="*/ 754 w 846"/>
                <a:gd name="T31" fmla="*/ 525 h 879"/>
                <a:gd name="T32" fmla="*/ 754 w 846"/>
                <a:gd name="T33" fmla="*/ 544 h 879"/>
                <a:gd name="T34" fmla="*/ 770 w 846"/>
                <a:gd name="T35" fmla="*/ 603 h 879"/>
                <a:gd name="T36" fmla="*/ 749 w 846"/>
                <a:gd name="T37" fmla="*/ 643 h 879"/>
                <a:gd name="T38" fmla="*/ 758 w 846"/>
                <a:gd name="T39" fmla="*/ 685 h 879"/>
                <a:gd name="T40" fmla="*/ 801 w 846"/>
                <a:gd name="T41" fmla="*/ 714 h 879"/>
                <a:gd name="T42" fmla="*/ 801 w 846"/>
                <a:gd name="T43" fmla="*/ 752 h 879"/>
                <a:gd name="T44" fmla="*/ 751 w 846"/>
                <a:gd name="T45" fmla="*/ 789 h 879"/>
                <a:gd name="T46" fmla="*/ 713 w 846"/>
                <a:gd name="T47" fmla="*/ 818 h 879"/>
                <a:gd name="T48" fmla="*/ 678 w 846"/>
                <a:gd name="T49" fmla="*/ 820 h 879"/>
                <a:gd name="T50" fmla="*/ 652 w 846"/>
                <a:gd name="T51" fmla="*/ 806 h 879"/>
                <a:gd name="T52" fmla="*/ 621 w 846"/>
                <a:gd name="T53" fmla="*/ 789 h 879"/>
                <a:gd name="T54" fmla="*/ 586 w 846"/>
                <a:gd name="T55" fmla="*/ 787 h 879"/>
                <a:gd name="T56" fmla="*/ 546 w 846"/>
                <a:gd name="T57" fmla="*/ 770 h 879"/>
                <a:gd name="T58" fmla="*/ 484 w 846"/>
                <a:gd name="T59" fmla="*/ 801 h 879"/>
                <a:gd name="T60" fmla="*/ 473 w 846"/>
                <a:gd name="T61" fmla="*/ 879 h 879"/>
                <a:gd name="T62" fmla="*/ 387 w 846"/>
                <a:gd name="T63" fmla="*/ 877 h 879"/>
                <a:gd name="T64" fmla="*/ 340 w 846"/>
                <a:gd name="T65" fmla="*/ 846 h 879"/>
                <a:gd name="T66" fmla="*/ 274 w 846"/>
                <a:gd name="T67" fmla="*/ 837 h 879"/>
                <a:gd name="T68" fmla="*/ 170 w 846"/>
                <a:gd name="T69" fmla="*/ 787 h 879"/>
                <a:gd name="T70" fmla="*/ 118 w 846"/>
                <a:gd name="T71" fmla="*/ 744 h 879"/>
                <a:gd name="T72" fmla="*/ 161 w 846"/>
                <a:gd name="T73" fmla="*/ 702 h 879"/>
                <a:gd name="T74" fmla="*/ 189 w 846"/>
                <a:gd name="T75" fmla="*/ 610 h 879"/>
                <a:gd name="T76" fmla="*/ 208 w 846"/>
                <a:gd name="T77" fmla="*/ 532 h 879"/>
                <a:gd name="T78" fmla="*/ 217 w 846"/>
                <a:gd name="T79" fmla="*/ 530 h 879"/>
                <a:gd name="T80" fmla="*/ 210 w 846"/>
                <a:gd name="T81" fmla="*/ 466 h 879"/>
                <a:gd name="T82" fmla="*/ 182 w 846"/>
                <a:gd name="T83" fmla="*/ 440 h 879"/>
                <a:gd name="T84" fmla="*/ 158 w 846"/>
                <a:gd name="T85" fmla="*/ 364 h 879"/>
                <a:gd name="T86" fmla="*/ 135 w 846"/>
                <a:gd name="T87" fmla="*/ 341 h 879"/>
                <a:gd name="T88" fmla="*/ 121 w 846"/>
                <a:gd name="T89" fmla="*/ 310 h 879"/>
                <a:gd name="T90" fmla="*/ 87 w 846"/>
                <a:gd name="T91" fmla="*/ 298 h 879"/>
                <a:gd name="T92" fmla="*/ 31 w 846"/>
                <a:gd name="T93" fmla="*/ 265 h 879"/>
                <a:gd name="T94" fmla="*/ 19 w 846"/>
                <a:gd name="T95" fmla="*/ 237 h 879"/>
                <a:gd name="T96" fmla="*/ 21 w 846"/>
                <a:gd name="T97" fmla="*/ 218 h 879"/>
                <a:gd name="T98" fmla="*/ 21 w 846"/>
                <a:gd name="T99" fmla="*/ 189 h 879"/>
                <a:gd name="T100" fmla="*/ 85 w 846"/>
                <a:gd name="T101" fmla="*/ 187 h 879"/>
                <a:gd name="T102" fmla="*/ 121 w 846"/>
                <a:gd name="T103" fmla="*/ 182 h 879"/>
                <a:gd name="T104" fmla="*/ 168 w 846"/>
                <a:gd name="T105" fmla="*/ 208 h 879"/>
                <a:gd name="T106" fmla="*/ 203 w 846"/>
                <a:gd name="T107" fmla="*/ 211 h 879"/>
                <a:gd name="T108" fmla="*/ 217 w 846"/>
                <a:gd name="T109" fmla="*/ 192 h 879"/>
                <a:gd name="T110" fmla="*/ 208 w 846"/>
                <a:gd name="T111" fmla="*/ 130 h 879"/>
                <a:gd name="T112" fmla="*/ 246 w 846"/>
                <a:gd name="T113" fmla="*/ 128 h 879"/>
                <a:gd name="T114" fmla="*/ 300 w 846"/>
                <a:gd name="T115" fmla="*/ 161 h 879"/>
                <a:gd name="T116" fmla="*/ 364 w 846"/>
                <a:gd name="T117" fmla="*/ 152 h 879"/>
                <a:gd name="T118" fmla="*/ 369 w 846"/>
                <a:gd name="T119" fmla="*/ 116 h 879"/>
                <a:gd name="T120" fmla="*/ 442 w 846"/>
                <a:gd name="T121" fmla="*/ 76 h 879"/>
                <a:gd name="T122" fmla="*/ 487 w 846"/>
                <a:gd name="T123" fmla="*/ 8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6" h="879">
                  <a:moveTo>
                    <a:pt x="517" y="0"/>
                  </a:moveTo>
                  <a:lnTo>
                    <a:pt x="517" y="22"/>
                  </a:lnTo>
                  <a:lnTo>
                    <a:pt x="520" y="31"/>
                  </a:lnTo>
                  <a:lnTo>
                    <a:pt x="532" y="38"/>
                  </a:lnTo>
                  <a:lnTo>
                    <a:pt x="543" y="38"/>
                  </a:lnTo>
                  <a:lnTo>
                    <a:pt x="548" y="50"/>
                  </a:lnTo>
                  <a:lnTo>
                    <a:pt x="553" y="62"/>
                  </a:lnTo>
                  <a:lnTo>
                    <a:pt x="565" y="67"/>
                  </a:lnTo>
                  <a:lnTo>
                    <a:pt x="572" y="69"/>
                  </a:lnTo>
                  <a:lnTo>
                    <a:pt x="574" y="71"/>
                  </a:lnTo>
                  <a:lnTo>
                    <a:pt x="581" y="76"/>
                  </a:lnTo>
                  <a:lnTo>
                    <a:pt x="595" y="83"/>
                  </a:lnTo>
                  <a:lnTo>
                    <a:pt x="600" y="90"/>
                  </a:lnTo>
                  <a:lnTo>
                    <a:pt x="602" y="100"/>
                  </a:lnTo>
                  <a:lnTo>
                    <a:pt x="605" y="119"/>
                  </a:lnTo>
                  <a:lnTo>
                    <a:pt x="617" y="123"/>
                  </a:lnTo>
                  <a:lnTo>
                    <a:pt x="628" y="123"/>
                  </a:lnTo>
                  <a:lnTo>
                    <a:pt x="633" y="116"/>
                  </a:lnTo>
                  <a:lnTo>
                    <a:pt x="640" y="107"/>
                  </a:lnTo>
                  <a:lnTo>
                    <a:pt x="647" y="107"/>
                  </a:lnTo>
                  <a:lnTo>
                    <a:pt x="650" y="116"/>
                  </a:lnTo>
                  <a:lnTo>
                    <a:pt x="647" y="128"/>
                  </a:lnTo>
                  <a:lnTo>
                    <a:pt x="647" y="135"/>
                  </a:lnTo>
                  <a:lnTo>
                    <a:pt x="652" y="137"/>
                  </a:lnTo>
                  <a:lnTo>
                    <a:pt x="652" y="140"/>
                  </a:lnTo>
                  <a:lnTo>
                    <a:pt x="650" y="145"/>
                  </a:lnTo>
                  <a:lnTo>
                    <a:pt x="661" y="154"/>
                  </a:lnTo>
                  <a:lnTo>
                    <a:pt x="671" y="163"/>
                  </a:lnTo>
                  <a:lnTo>
                    <a:pt x="685" y="166"/>
                  </a:lnTo>
                  <a:lnTo>
                    <a:pt x="695" y="163"/>
                  </a:lnTo>
                  <a:lnTo>
                    <a:pt x="713" y="171"/>
                  </a:lnTo>
                  <a:lnTo>
                    <a:pt x="721" y="171"/>
                  </a:lnTo>
                  <a:lnTo>
                    <a:pt x="728" y="171"/>
                  </a:lnTo>
                  <a:lnTo>
                    <a:pt x="737" y="178"/>
                  </a:lnTo>
                  <a:lnTo>
                    <a:pt x="744" y="185"/>
                  </a:lnTo>
                  <a:lnTo>
                    <a:pt x="751" y="192"/>
                  </a:lnTo>
                  <a:lnTo>
                    <a:pt x="758" y="206"/>
                  </a:lnTo>
                  <a:lnTo>
                    <a:pt x="773" y="206"/>
                  </a:lnTo>
                  <a:lnTo>
                    <a:pt x="782" y="208"/>
                  </a:lnTo>
                  <a:lnTo>
                    <a:pt x="810" y="218"/>
                  </a:lnTo>
                  <a:lnTo>
                    <a:pt x="829" y="225"/>
                  </a:lnTo>
                  <a:lnTo>
                    <a:pt x="846" y="232"/>
                  </a:lnTo>
                  <a:lnTo>
                    <a:pt x="843" y="246"/>
                  </a:lnTo>
                  <a:lnTo>
                    <a:pt x="834" y="258"/>
                  </a:lnTo>
                  <a:lnTo>
                    <a:pt x="820" y="272"/>
                  </a:lnTo>
                  <a:lnTo>
                    <a:pt x="817" y="289"/>
                  </a:lnTo>
                  <a:lnTo>
                    <a:pt x="808" y="317"/>
                  </a:lnTo>
                  <a:lnTo>
                    <a:pt x="806" y="336"/>
                  </a:lnTo>
                  <a:lnTo>
                    <a:pt x="806" y="352"/>
                  </a:lnTo>
                  <a:lnTo>
                    <a:pt x="808" y="364"/>
                  </a:lnTo>
                  <a:lnTo>
                    <a:pt x="810" y="367"/>
                  </a:lnTo>
                  <a:lnTo>
                    <a:pt x="801" y="374"/>
                  </a:lnTo>
                  <a:lnTo>
                    <a:pt x="791" y="378"/>
                  </a:lnTo>
                  <a:lnTo>
                    <a:pt x="777" y="378"/>
                  </a:lnTo>
                  <a:lnTo>
                    <a:pt x="770" y="376"/>
                  </a:lnTo>
                  <a:lnTo>
                    <a:pt x="765" y="385"/>
                  </a:lnTo>
                  <a:lnTo>
                    <a:pt x="768" y="393"/>
                  </a:lnTo>
                  <a:lnTo>
                    <a:pt x="768" y="395"/>
                  </a:lnTo>
                  <a:lnTo>
                    <a:pt x="758" y="400"/>
                  </a:lnTo>
                  <a:lnTo>
                    <a:pt x="747" y="416"/>
                  </a:lnTo>
                  <a:lnTo>
                    <a:pt x="739" y="421"/>
                  </a:lnTo>
                  <a:lnTo>
                    <a:pt x="732" y="433"/>
                  </a:lnTo>
                  <a:lnTo>
                    <a:pt x="725" y="449"/>
                  </a:lnTo>
                  <a:lnTo>
                    <a:pt x="716" y="454"/>
                  </a:lnTo>
                  <a:lnTo>
                    <a:pt x="711" y="461"/>
                  </a:lnTo>
                  <a:lnTo>
                    <a:pt x="706" y="466"/>
                  </a:lnTo>
                  <a:lnTo>
                    <a:pt x="702" y="480"/>
                  </a:lnTo>
                  <a:lnTo>
                    <a:pt x="699" y="494"/>
                  </a:lnTo>
                  <a:lnTo>
                    <a:pt x="699" y="511"/>
                  </a:lnTo>
                  <a:lnTo>
                    <a:pt x="702" y="513"/>
                  </a:lnTo>
                  <a:lnTo>
                    <a:pt x="711" y="508"/>
                  </a:lnTo>
                  <a:lnTo>
                    <a:pt x="718" y="496"/>
                  </a:lnTo>
                  <a:lnTo>
                    <a:pt x="725" y="487"/>
                  </a:lnTo>
                  <a:lnTo>
                    <a:pt x="737" y="487"/>
                  </a:lnTo>
                  <a:lnTo>
                    <a:pt x="749" y="487"/>
                  </a:lnTo>
                  <a:lnTo>
                    <a:pt x="754" y="489"/>
                  </a:lnTo>
                  <a:lnTo>
                    <a:pt x="751" y="499"/>
                  </a:lnTo>
                  <a:lnTo>
                    <a:pt x="751" y="511"/>
                  </a:lnTo>
                  <a:lnTo>
                    <a:pt x="754" y="518"/>
                  </a:lnTo>
                  <a:lnTo>
                    <a:pt x="754" y="525"/>
                  </a:lnTo>
                  <a:lnTo>
                    <a:pt x="763" y="527"/>
                  </a:lnTo>
                  <a:lnTo>
                    <a:pt x="765" y="534"/>
                  </a:lnTo>
                  <a:lnTo>
                    <a:pt x="765" y="541"/>
                  </a:lnTo>
                  <a:lnTo>
                    <a:pt x="758" y="541"/>
                  </a:lnTo>
                  <a:lnTo>
                    <a:pt x="754" y="544"/>
                  </a:lnTo>
                  <a:lnTo>
                    <a:pt x="751" y="548"/>
                  </a:lnTo>
                  <a:lnTo>
                    <a:pt x="754" y="556"/>
                  </a:lnTo>
                  <a:lnTo>
                    <a:pt x="758" y="565"/>
                  </a:lnTo>
                  <a:lnTo>
                    <a:pt x="768" y="591"/>
                  </a:lnTo>
                  <a:lnTo>
                    <a:pt x="770" y="603"/>
                  </a:lnTo>
                  <a:lnTo>
                    <a:pt x="756" y="612"/>
                  </a:lnTo>
                  <a:lnTo>
                    <a:pt x="749" y="619"/>
                  </a:lnTo>
                  <a:lnTo>
                    <a:pt x="747" y="631"/>
                  </a:lnTo>
                  <a:lnTo>
                    <a:pt x="747" y="638"/>
                  </a:lnTo>
                  <a:lnTo>
                    <a:pt x="749" y="643"/>
                  </a:lnTo>
                  <a:lnTo>
                    <a:pt x="754" y="643"/>
                  </a:lnTo>
                  <a:lnTo>
                    <a:pt x="758" y="648"/>
                  </a:lnTo>
                  <a:lnTo>
                    <a:pt x="761" y="657"/>
                  </a:lnTo>
                  <a:lnTo>
                    <a:pt x="756" y="669"/>
                  </a:lnTo>
                  <a:lnTo>
                    <a:pt x="758" y="685"/>
                  </a:lnTo>
                  <a:lnTo>
                    <a:pt x="761" y="700"/>
                  </a:lnTo>
                  <a:lnTo>
                    <a:pt x="768" y="709"/>
                  </a:lnTo>
                  <a:lnTo>
                    <a:pt x="780" y="714"/>
                  </a:lnTo>
                  <a:lnTo>
                    <a:pt x="791" y="714"/>
                  </a:lnTo>
                  <a:lnTo>
                    <a:pt x="801" y="714"/>
                  </a:lnTo>
                  <a:lnTo>
                    <a:pt x="806" y="726"/>
                  </a:lnTo>
                  <a:lnTo>
                    <a:pt x="806" y="735"/>
                  </a:lnTo>
                  <a:lnTo>
                    <a:pt x="803" y="744"/>
                  </a:lnTo>
                  <a:lnTo>
                    <a:pt x="803" y="749"/>
                  </a:lnTo>
                  <a:lnTo>
                    <a:pt x="801" y="752"/>
                  </a:lnTo>
                  <a:lnTo>
                    <a:pt x="777" y="766"/>
                  </a:lnTo>
                  <a:lnTo>
                    <a:pt x="775" y="770"/>
                  </a:lnTo>
                  <a:lnTo>
                    <a:pt x="765" y="775"/>
                  </a:lnTo>
                  <a:lnTo>
                    <a:pt x="758" y="782"/>
                  </a:lnTo>
                  <a:lnTo>
                    <a:pt x="751" y="789"/>
                  </a:lnTo>
                  <a:lnTo>
                    <a:pt x="742" y="796"/>
                  </a:lnTo>
                  <a:lnTo>
                    <a:pt x="737" y="796"/>
                  </a:lnTo>
                  <a:lnTo>
                    <a:pt x="737" y="806"/>
                  </a:lnTo>
                  <a:lnTo>
                    <a:pt x="732" y="811"/>
                  </a:lnTo>
                  <a:lnTo>
                    <a:pt x="713" y="818"/>
                  </a:lnTo>
                  <a:lnTo>
                    <a:pt x="706" y="820"/>
                  </a:lnTo>
                  <a:lnTo>
                    <a:pt x="702" y="822"/>
                  </a:lnTo>
                  <a:lnTo>
                    <a:pt x="699" y="822"/>
                  </a:lnTo>
                  <a:lnTo>
                    <a:pt x="690" y="820"/>
                  </a:lnTo>
                  <a:lnTo>
                    <a:pt x="678" y="820"/>
                  </a:lnTo>
                  <a:lnTo>
                    <a:pt x="676" y="815"/>
                  </a:lnTo>
                  <a:lnTo>
                    <a:pt x="671" y="813"/>
                  </a:lnTo>
                  <a:lnTo>
                    <a:pt x="669" y="808"/>
                  </a:lnTo>
                  <a:lnTo>
                    <a:pt x="659" y="808"/>
                  </a:lnTo>
                  <a:lnTo>
                    <a:pt x="652" y="806"/>
                  </a:lnTo>
                  <a:lnTo>
                    <a:pt x="647" y="804"/>
                  </a:lnTo>
                  <a:lnTo>
                    <a:pt x="645" y="796"/>
                  </a:lnTo>
                  <a:lnTo>
                    <a:pt x="638" y="794"/>
                  </a:lnTo>
                  <a:lnTo>
                    <a:pt x="628" y="792"/>
                  </a:lnTo>
                  <a:lnTo>
                    <a:pt x="621" y="789"/>
                  </a:lnTo>
                  <a:lnTo>
                    <a:pt x="619" y="787"/>
                  </a:lnTo>
                  <a:lnTo>
                    <a:pt x="612" y="787"/>
                  </a:lnTo>
                  <a:lnTo>
                    <a:pt x="610" y="792"/>
                  </a:lnTo>
                  <a:lnTo>
                    <a:pt x="598" y="792"/>
                  </a:lnTo>
                  <a:lnTo>
                    <a:pt x="586" y="787"/>
                  </a:lnTo>
                  <a:lnTo>
                    <a:pt x="584" y="782"/>
                  </a:lnTo>
                  <a:lnTo>
                    <a:pt x="579" y="780"/>
                  </a:lnTo>
                  <a:lnTo>
                    <a:pt x="558" y="775"/>
                  </a:lnTo>
                  <a:lnTo>
                    <a:pt x="553" y="770"/>
                  </a:lnTo>
                  <a:lnTo>
                    <a:pt x="546" y="770"/>
                  </a:lnTo>
                  <a:lnTo>
                    <a:pt x="534" y="775"/>
                  </a:lnTo>
                  <a:lnTo>
                    <a:pt x="527" y="782"/>
                  </a:lnTo>
                  <a:lnTo>
                    <a:pt x="510" y="792"/>
                  </a:lnTo>
                  <a:lnTo>
                    <a:pt x="501" y="794"/>
                  </a:lnTo>
                  <a:lnTo>
                    <a:pt x="484" y="801"/>
                  </a:lnTo>
                  <a:lnTo>
                    <a:pt x="475" y="813"/>
                  </a:lnTo>
                  <a:lnTo>
                    <a:pt x="468" y="834"/>
                  </a:lnTo>
                  <a:lnTo>
                    <a:pt x="470" y="837"/>
                  </a:lnTo>
                  <a:lnTo>
                    <a:pt x="475" y="839"/>
                  </a:lnTo>
                  <a:lnTo>
                    <a:pt x="473" y="879"/>
                  </a:lnTo>
                  <a:lnTo>
                    <a:pt x="465" y="877"/>
                  </a:lnTo>
                  <a:lnTo>
                    <a:pt x="447" y="877"/>
                  </a:lnTo>
                  <a:lnTo>
                    <a:pt x="428" y="877"/>
                  </a:lnTo>
                  <a:lnTo>
                    <a:pt x="409" y="877"/>
                  </a:lnTo>
                  <a:lnTo>
                    <a:pt x="387" y="877"/>
                  </a:lnTo>
                  <a:lnTo>
                    <a:pt x="378" y="872"/>
                  </a:lnTo>
                  <a:lnTo>
                    <a:pt x="364" y="858"/>
                  </a:lnTo>
                  <a:lnTo>
                    <a:pt x="357" y="851"/>
                  </a:lnTo>
                  <a:lnTo>
                    <a:pt x="347" y="848"/>
                  </a:lnTo>
                  <a:lnTo>
                    <a:pt x="340" y="846"/>
                  </a:lnTo>
                  <a:lnTo>
                    <a:pt x="321" y="832"/>
                  </a:lnTo>
                  <a:lnTo>
                    <a:pt x="310" y="825"/>
                  </a:lnTo>
                  <a:lnTo>
                    <a:pt x="298" y="827"/>
                  </a:lnTo>
                  <a:lnTo>
                    <a:pt x="284" y="834"/>
                  </a:lnTo>
                  <a:lnTo>
                    <a:pt x="274" y="837"/>
                  </a:lnTo>
                  <a:lnTo>
                    <a:pt x="253" y="832"/>
                  </a:lnTo>
                  <a:lnTo>
                    <a:pt x="232" y="820"/>
                  </a:lnTo>
                  <a:lnTo>
                    <a:pt x="191" y="806"/>
                  </a:lnTo>
                  <a:lnTo>
                    <a:pt x="184" y="796"/>
                  </a:lnTo>
                  <a:lnTo>
                    <a:pt x="170" y="787"/>
                  </a:lnTo>
                  <a:lnTo>
                    <a:pt x="156" y="780"/>
                  </a:lnTo>
                  <a:lnTo>
                    <a:pt x="147" y="773"/>
                  </a:lnTo>
                  <a:lnTo>
                    <a:pt x="137" y="763"/>
                  </a:lnTo>
                  <a:lnTo>
                    <a:pt x="130" y="754"/>
                  </a:lnTo>
                  <a:lnTo>
                    <a:pt x="118" y="744"/>
                  </a:lnTo>
                  <a:lnTo>
                    <a:pt x="118" y="737"/>
                  </a:lnTo>
                  <a:lnTo>
                    <a:pt x="130" y="742"/>
                  </a:lnTo>
                  <a:lnTo>
                    <a:pt x="147" y="735"/>
                  </a:lnTo>
                  <a:lnTo>
                    <a:pt x="154" y="721"/>
                  </a:lnTo>
                  <a:lnTo>
                    <a:pt x="161" y="702"/>
                  </a:lnTo>
                  <a:lnTo>
                    <a:pt x="170" y="676"/>
                  </a:lnTo>
                  <a:lnTo>
                    <a:pt x="180" y="645"/>
                  </a:lnTo>
                  <a:lnTo>
                    <a:pt x="194" y="622"/>
                  </a:lnTo>
                  <a:lnTo>
                    <a:pt x="196" y="619"/>
                  </a:lnTo>
                  <a:lnTo>
                    <a:pt x="189" y="610"/>
                  </a:lnTo>
                  <a:lnTo>
                    <a:pt x="189" y="605"/>
                  </a:lnTo>
                  <a:lnTo>
                    <a:pt x="191" y="589"/>
                  </a:lnTo>
                  <a:lnTo>
                    <a:pt x="198" y="563"/>
                  </a:lnTo>
                  <a:lnTo>
                    <a:pt x="203" y="541"/>
                  </a:lnTo>
                  <a:lnTo>
                    <a:pt x="208" y="532"/>
                  </a:lnTo>
                  <a:lnTo>
                    <a:pt x="217" y="546"/>
                  </a:lnTo>
                  <a:lnTo>
                    <a:pt x="224" y="556"/>
                  </a:lnTo>
                  <a:lnTo>
                    <a:pt x="227" y="563"/>
                  </a:lnTo>
                  <a:lnTo>
                    <a:pt x="227" y="546"/>
                  </a:lnTo>
                  <a:lnTo>
                    <a:pt x="217" y="530"/>
                  </a:lnTo>
                  <a:lnTo>
                    <a:pt x="206" y="520"/>
                  </a:lnTo>
                  <a:lnTo>
                    <a:pt x="203" y="508"/>
                  </a:lnTo>
                  <a:lnTo>
                    <a:pt x="213" y="494"/>
                  </a:lnTo>
                  <a:lnTo>
                    <a:pt x="215" y="478"/>
                  </a:lnTo>
                  <a:lnTo>
                    <a:pt x="210" y="466"/>
                  </a:lnTo>
                  <a:lnTo>
                    <a:pt x="213" y="454"/>
                  </a:lnTo>
                  <a:lnTo>
                    <a:pt x="210" y="454"/>
                  </a:lnTo>
                  <a:lnTo>
                    <a:pt x="208" y="454"/>
                  </a:lnTo>
                  <a:lnTo>
                    <a:pt x="198" y="449"/>
                  </a:lnTo>
                  <a:lnTo>
                    <a:pt x="182" y="440"/>
                  </a:lnTo>
                  <a:lnTo>
                    <a:pt x="170" y="426"/>
                  </a:lnTo>
                  <a:lnTo>
                    <a:pt x="161" y="409"/>
                  </a:lnTo>
                  <a:lnTo>
                    <a:pt x="154" y="393"/>
                  </a:lnTo>
                  <a:lnTo>
                    <a:pt x="158" y="378"/>
                  </a:lnTo>
                  <a:lnTo>
                    <a:pt x="158" y="364"/>
                  </a:lnTo>
                  <a:lnTo>
                    <a:pt x="156" y="355"/>
                  </a:lnTo>
                  <a:lnTo>
                    <a:pt x="182" y="355"/>
                  </a:lnTo>
                  <a:lnTo>
                    <a:pt x="170" y="345"/>
                  </a:lnTo>
                  <a:lnTo>
                    <a:pt x="149" y="345"/>
                  </a:lnTo>
                  <a:lnTo>
                    <a:pt x="135" y="341"/>
                  </a:lnTo>
                  <a:lnTo>
                    <a:pt x="137" y="331"/>
                  </a:lnTo>
                  <a:lnTo>
                    <a:pt x="139" y="319"/>
                  </a:lnTo>
                  <a:lnTo>
                    <a:pt x="137" y="317"/>
                  </a:lnTo>
                  <a:lnTo>
                    <a:pt x="113" y="315"/>
                  </a:lnTo>
                  <a:lnTo>
                    <a:pt x="121" y="310"/>
                  </a:lnTo>
                  <a:lnTo>
                    <a:pt x="111" y="305"/>
                  </a:lnTo>
                  <a:lnTo>
                    <a:pt x="97" y="308"/>
                  </a:lnTo>
                  <a:lnTo>
                    <a:pt x="90" y="305"/>
                  </a:lnTo>
                  <a:lnTo>
                    <a:pt x="90" y="300"/>
                  </a:lnTo>
                  <a:lnTo>
                    <a:pt x="87" y="298"/>
                  </a:lnTo>
                  <a:lnTo>
                    <a:pt x="78" y="289"/>
                  </a:lnTo>
                  <a:lnTo>
                    <a:pt x="66" y="282"/>
                  </a:lnTo>
                  <a:lnTo>
                    <a:pt x="50" y="272"/>
                  </a:lnTo>
                  <a:lnTo>
                    <a:pt x="43" y="267"/>
                  </a:lnTo>
                  <a:lnTo>
                    <a:pt x="31" y="265"/>
                  </a:lnTo>
                  <a:lnTo>
                    <a:pt x="17" y="270"/>
                  </a:lnTo>
                  <a:lnTo>
                    <a:pt x="12" y="258"/>
                  </a:lnTo>
                  <a:lnTo>
                    <a:pt x="0" y="241"/>
                  </a:lnTo>
                  <a:lnTo>
                    <a:pt x="9" y="239"/>
                  </a:lnTo>
                  <a:lnTo>
                    <a:pt x="19" y="237"/>
                  </a:lnTo>
                  <a:lnTo>
                    <a:pt x="19" y="230"/>
                  </a:lnTo>
                  <a:lnTo>
                    <a:pt x="9" y="230"/>
                  </a:lnTo>
                  <a:lnTo>
                    <a:pt x="7" y="222"/>
                  </a:lnTo>
                  <a:lnTo>
                    <a:pt x="14" y="218"/>
                  </a:lnTo>
                  <a:lnTo>
                    <a:pt x="21" y="218"/>
                  </a:lnTo>
                  <a:lnTo>
                    <a:pt x="24" y="213"/>
                  </a:lnTo>
                  <a:lnTo>
                    <a:pt x="0" y="211"/>
                  </a:lnTo>
                  <a:lnTo>
                    <a:pt x="0" y="204"/>
                  </a:lnTo>
                  <a:lnTo>
                    <a:pt x="7" y="192"/>
                  </a:lnTo>
                  <a:lnTo>
                    <a:pt x="21" y="189"/>
                  </a:lnTo>
                  <a:lnTo>
                    <a:pt x="35" y="185"/>
                  </a:lnTo>
                  <a:lnTo>
                    <a:pt x="57" y="187"/>
                  </a:lnTo>
                  <a:lnTo>
                    <a:pt x="66" y="187"/>
                  </a:lnTo>
                  <a:lnTo>
                    <a:pt x="76" y="187"/>
                  </a:lnTo>
                  <a:lnTo>
                    <a:pt x="85" y="187"/>
                  </a:lnTo>
                  <a:lnTo>
                    <a:pt x="87" y="180"/>
                  </a:lnTo>
                  <a:lnTo>
                    <a:pt x="95" y="178"/>
                  </a:lnTo>
                  <a:lnTo>
                    <a:pt x="99" y="180"/>
                  </a:lnTo>
                  <a:lnTo>
                    <a:pt x="106" y="180"/>
                  </a:lnTo>
                  <a:lnTo>
                    <a:pt x="121" y="182"/>
                  </a:lnTo>
                  <a:lnTo>
                    <a:pt x="125" y="189"/>
                  </a:lnTo>
                  <a:lnTo>
                    <a:pt x="135" y="201"/>
                  </a:lnTo>
                  <a:lnTo>
                    <a:pt x="147" y="213"/>
                  </a:lnTo>
                  <a:lnTo>
                    <a:pt x="158" y="211"/>
                  </a:lnTo>
                  <a:lnTo>
                    <a:pt x="168" y="208"/>
                  </a:lnTo>
                  <a:lnTo>
                    <a:pt x="172" y="211"/>
                  </a:lnTo>
                  <a:lnTo>
                    <a:pt x="180" y="213"/>
                  </a:lnTo>
                  <a:lnTo>
                    <a:pt x="189" y="211"/>
                  </a:lnTo>
                  <a:lnTo>
                    <a:pt x="198" y="208"/>
                  </a:lnTo>
                  <a:lnTo>
                    <a:pt x="203" y="211"/>
                  </a:lnTo>
                  <a:lnTo>
                    <a:pt x="206" y="218"/>
                  </a:lnTo>
                  <a:lnTo>
                    <a:pt x="220" y="220"/>
                  </a:lnTo>
                  <a:lnTo>
                    <a:pt x="227" y="213"/>
                  </a:lnTo>
                  <a:lnTo>
                    <a:pt x="220" y="208"/>
                  </a:lnTo>
                  <a:lnTo>
                    <a:pt x="217" y="192"/>
                  </a:lnTo>
                  <a:lnTo>
                    <a:pt x="220" y="178"/>
                  </a:lnTo>
                  <a:lnTo>
                    <a:pt x="217" y="166"/>
                  </a:lnTo>
                  <a:lnTo>
                    <a:pt x="217" y="149"/>
                  </a:lnTo>
                  <a:lnTo>
                    <a:pt x="210" y="142"/>
                  </a:lnTo>
                  <a:lnTo>
                    <a:pt x="208" y="130"/>
                  </a:lnTo>
                  <a:lnTo>
                    <a:pt x="210" y="107"/>
                  </a:lnTo>
                  <a:lnTo>
                    <a:pt x="220" y="111"/>
                  </a:lnTo>
                  <a:lnTo>
                    <a:pt x="246" y="114"/>
                  </a:lnTo>
                  <a:lnTo>
                    <a:pt x="250" y="119"/>
                  </a:lnTo>
                  <a:lnTo>
                    <a:pt x="246" y="128"/>
                  </a:lnTo>
                  <a:lnTo>
                    <a:pt x="253" y="137"/>
                  </a:lnTo>
                  <a:lnTo>
                    <a:pt x="258" y="149"/>
                  </a:lnTo>
                  <a:lnTo>
                    <a:pt x="265" y="149"/>
                  </a:lnTo>
                  <a:lnTo>
                    <a:pt x="284" y="154"/>
                  </a:lnTo>
                  <a:lnTo>
                    <a:pt x="300" y="161"/>
                  </a:lnTo>
                  <a:lnTo>
                    <a:pt x="312" y="161"/>
                  </a:lnTo>
                  <a:lnTo>
                    <a:pt x="324" y="161"/>
                  </a:lnTo>
                  <a:lnTo>
                    <a:pt x="335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57" y="149"/>
                  </a:lnTo>
                  <a:lnTo>
                    <a:pt x="340" y="145"/>
                  </a:lnTo>
                  <a:lnTo>
                    <a:pt x="340" y="140"/>
                  </a:lnTo>
                  <a:lnTo>
                    <a:pt x="350" y="126"/>
                  </a:lnTo>
                  <a:lnTo>
                    <a:pt x="369" y="116"/>
                  </a:lnTo>
                  <a:lnTo>
                    <a:pt x="385" y="111"/>
                  </a:lnTo>
                  <a:lnTo>
                    <a:pt x="406" y="107"/>
                  </a:lnTo>
                  <a:lnTo>
                    <a:pt x="423" y="97"/>
                  </a:lnTo>
                  <a:lnTo>
                    <a:pt x="442" y="83"/>
                  </a:lnTo>
                  <a:lnTo>
                    <a:pt x="442" y="76"/>
                  </a:lnTo>
                  <a:lnTo>
                    <a:pt x="437" y="71"/>
                  </a:lnTo>
                  <a:lnTo>
                    <a:pt x="447" y="36"/>
                  </a:lnTo>
                  <a:lnTo>
                    <a:pt x="456" y="17"/>
                  </a:lnTo>
                  <a:lnTo>
                    <a:pt x="473" y="10"/>
                  </a:lnTo>
                  <a:lnTo>
                    <a:pt x="487" y="8"/>
                  </a:lnTo>
                  <a:lnTo>
                    <a:pt x="498" y="8"/>
                  </a:lnTo>
                  <a:lnTo>
                    <a:pt x="513" y="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6455826" y="3980298"/>
              <a:ext cx="142375" cy="330871"/>
            </a:xfrm>
            <a:custGeom>
              <a:avLst/>
              <a:gdLst>
                <a:gd name="T0" fmla="*/ 57 w 71"/>
                <a:gd name="T1" fmla="*/ 0 h 165"/>
                <a:gd name="T2" fmla="*/ 62 w 71"/>
                <a:gd name="T3" fmla="*/ 2 h 165"/>
                <a:gd name="T4" fmla="*/ 64 w 71"/>
                <a:gd name="T5" fmla="*/ 31 h 165"/>
                <a:gd name="T6" fmla="*/ 64 w 71"/>
                <a:gd name="T7" fmla="*/ 42 h 165"/>
                <a:gd name="T8" fmla="*/ 71 w 71"/>
                <a:gd name="T9" fmla="*/ 80 h 165"/>
                <a:gd name="T10" fmla="*/ 71 w 71"/>
                <a:gd name="T11" fmla="*/ 94 h 165"/>
                <a:gd name="T12" fmla="*/ 64 w 71"/>
                <a:gd name="T13" fmla="*/ 109 h 165"/>
                <a:gd name="T14" fmla="*/ 62 w 71"/>
                <a:gd name="T15" fmla="*/ 123 h 165"/>
                <a:gd name="T16" fmla="*/ 59 w 71"/>
                <a:gd name="T17" fmla="*/ 130 h 165"/>
                <a:gd name="T18" fmla="*/ 57 w 71"/>
                <a:gd name="T19" fmla="*/ 142 h 165"/>
                <a:gd name="T20" fmla="*/ 55 w 71"/>
                <a:gd name="T21" fmla="*/ 146 h 165"/>
                <a:gd name="T22" fmla="*/ 52 w 71"/>
                <a:gd name="T23" fmla="*/ 149 h 165"/>
                <a:gd name="T24" fmla="*/ 47 w 71"/>
                <a:gd name="T25" fmla="*/ 158 h 165"/>
                <a:gd name="T26" fmla="*/ 47 w 71"/>
                <a:gd name="T27" fmla="*/ 165 h 165"/>
                <a:gd name="T28" fmla="*/ 40 w 71"/>
                <a:gd name="T29" fmla="*/ 156 h 165"/>
                <a:gd name="T30" fmla="*/ 31 w 71"/>
                <a:gd name="T31" fmla="*/ 153 h 165"/>
                <a:gd name="T32" fmla="*/ 21 w 71"/>
                <a:gd name="T33" fmla="*/ 149 h 165"/>
                <a:gd name="T34" fmla="*/ 19 w 71"/>
                <a:gd name="T35" fmla="*/ 142 h 165"/>
                <a:gd name="T36" fmla="*/ 19 w 71"/>
                <a:gd name="T37" fmla="*/ 130 h 165"/>
                <a:gd name="T38" fmla="*/ 10 w 71"/>
                <a:gd name="T39" fmla="*/ 127 h 165"/>
                <a:gd name="T40" fmla="*/ 7 w 71"/>
                <a:gd name="T41" fmla="*/ 106 h 165"/>
                <a:gd name="T42" fmla="*/ 7 w 71"/>
                <a:gd name="T43" fmla="*/ 94 h 165"/>
                <a:gd name="T44" fmla="*/ 5 w 71"/>
                <a:gd name="T45" fmla="*/ 90 h 165"/>
                <a:gd name="T46" fmla="*/ 0 w 71"/>
                <a:gd name="T47" fmla="*/ 83 h 165"/>
                <a:gd name="T48" fmla="*/ 0 w 71"/>
                <a:gd name="T49" fmla="*/ 75 h 165"/>
                <a:gd name="T50" fmla="*/ 3 w 71"/>
                <a:gd name="T51" fmla="*/ 68 h 165"/>
                <a:gd name="T52" fmla="*/ 0 w 71"/>
                <a:gd name="T53" fmla="*/ 64 h 165"/>
                <a:gd name="T54" fmla="*/ 0 w 71"/>
                <a:gd name="T55" fmla="*/ 59 h 165"/>
                <a:gd name="T56" fmla="*/ 3 w 71"/>
                <a:gd name="T57" fmla="*/ 57 h 165"/>
                <a:gd name="T58" fmla="*/ 5 w 71"/>
                <a:gd name="T59" fmla="*/ 49 h 165"/>
                <a:gd name="T60" fmla="*/ 7 w 71"/>
                <a:gd name="T61" fmla="*/ 42 h 165"/>
                <a:gd name="T62" fmla="*/ 14 w 71"/>
                <a:gd name="T63" fmla="*/ 45 h 165"/>
                <a:gd name="T64" fmla="*/ 21 w 71"/>
                <a:gd name="T65" fmla="*/ 40 h 165"/>
                <a:gd name="T66" fmla="*/ 31 w 71"/>
                <a:gd name="T67" fmla="*/ 35 h 165"/>
                <a:gd name="T68" fmla="*/ 38 w 71"/>
                <a:gd name="T69" fmla="*/ 28 h 165"/>
                <a:gd name="T70" fmla="*/ 50 w 71"/>
                <a:gd name="T71" fmla="*/ 26 h 165"/>
                <a:gd name="T72" fmla="*/ 52 w 71"/>
                <a:gd name="T73" fmla="*/ 19 h 165"/>
                <a:gd name="T74" fmla="*/ 55 w 71"/>
                <a:gd name="T75" fmla="*/ 9 h 165"/>
                <a:gd name="T76" fmla="*/ 55 w 71"/>
                <a:gd name="T77" fmla="*/ 7 h 165"/>
                <a:gd name="T78" fmla="*/ 57 w 71"/>
                <a:gd name="T7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165">
                  <a:moveTo>
                    <a:pt x="57" y="0"/>
                  </a:moveTo>
                  <a:lnTo>
                    <a:pt x="62" y="2"/>
                  </a:lnTo>
                  <a:lnTo>
                    <a:pt x="64" y="31"/>
                  </a:lnTo>
                  <a:lnTo>
                    <a:pt x="64" y="42"/>
                  </a:lnTo>
                  <a:lnTo>
                    <a:pt x="71" y="80"/>
                  </a:lnTo>
                  <a:lnTo>
                    <a:pt x="71" y="94"/>
                  </a:lnTo>
                  <a:lnTo>
                    <a:pt x="64" y="109"/>
                  </a:lnTo>
                  <a:lnTo>
                    <a:pt x="62" y="123"/>
                  </a:lnTo>
                  <a:lnTo>
                    <a:pt x="59" y="130"/>
                  </a:lnTo>
                  <a:lnTo>
                    <a:pt x="57" y="142"/>
                  </a:lnTo>
                  <a:lnTo>
                    <a:pt x="55" y="146"/>
                  </a:lnTo>
                  <a:lnTo>
                    <a:pt x="52" y="149"/>
                  </a:lnTo>
                  <a:lnTo>
                    <a:pt x="47" y="158"/>
                  </a:lnTo>
                  <a:lnTo>
                    <a:pt x="47" y="165"/>
                  </a:lnTo>
                  <a:lnTo>
                    <a:pt x="40" y="156"/>
                  </a:lnTo>
                  <a:lnTo>
                    <a:pt x="31" y="153"/>
                  </a:lnTo>
                  <a:lnTo>
                    <a:pt x="21" y="149"/>
                  </a:lnTo>
                  <a:lnTo>
                    <a:pt x="19" y="142"/>
                  </a:lnTo>
                  <a:lnTo>
                    <a:pt x="19" y="130"/>
                  </a:lnTo>
                  <a:lnTo>
                    <a:pt x="10" y="127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5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3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3" y="57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4" y="45"/>
                  </a:lnTo>
                  <a:lnTo>
                    <a:pt x="21" y="40"/>
                  </a:lnTo>
                  <a:lnTo>
                    <a:pt x="31" y="35"/>
                  </a:lnTo>
                  <a:lnTo>
                    <a:pt x="38" y="28"/>
                  </a:lnTo>
                  <a:lnTo>
                    <a:pt x="50" y="26"/>
                  </a:lnTo>
                  <a:lnTo>
                    <a:pt x="52" y="19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gray">
            <a:xfrm>
              <a:off x="6072820" y="2526475"/>
              <a:ext cx="90238" cy="128337"/>
            </a:xfrm>
            <a:custGeom>
              <a:avLst/>
              <a:gdLst>
                <a:gd name="T0" fmla="*/ 23 w 45"/>
                <a:gd name="T1" fmla="*/ 64 h 64"/>
                <a:gd name="T2" fmla="*/ 31 w 45"/>
                <a:gd name="T3" fmla="*/ 64 h 64"/>
                <a:gd name="T4" fmla="*/ 38 w 45"/>
                <a:gd name="T5" fmla="*/ 64 h 64"/>
                <a:gd name="T6" fmla="*/ 45 w 45"/>
                <a:gd name="T7" fmla="*/ 56 h 64"/>
                <a:gd name="T8" fmla="*/ 45 w 45"/>
                <a:gd name="T9" fmla="*/ 42 h 64"/>
                <a:gd name="T10" fmla="*/ 40 w 45"/>
                <a:gd name="T11" fmla="*/ 33 h 64"/>
                <a:gd name="T12" fmla="*/ 35 w 45"/>
                <a:gd name="T13" fmla="*/ 23 h 64"/>
                <a:gd name="T14" fmla="*/ 35 w 45"/>
                <a:gd name="T15" fmla="*/ 16 h 64"/>
                <a:gd name="T16" fmla="*/ 38 w 45"/>
                <a:gd name="T17" fmla="*/ 7 h 64"/>
                <a:gd name="T18" fmla="*/ 28 w 45"/>
                <a:gd name="T19" fmla="*/ 0 h 64"/>
                <a:gd name="T20" fmla="*/ 21 w 45"/>
                <a:gd name="T21" fmla="*/ 2 h 64"/>
                <a:gd name="T22" fmla="*/ 9 w 45"/>
                <a:gd name="T23" fmla="*/ 9 h 64"/>
                <a:gd name="T24" fmla="*/ 0 w 45"/>
                <a:gd name="T25" fmla="*/ 23 h 64"/>
                <a:gd name="T26" fmla="*/ 5 w 45"/>
                <a:gd name="T27" fmla="*/ 40 h 64"/>
                <a:gd name="T28" fmla="*/ 5 w 45"/>
                <a:gd name="T29" fmla="*/ 56 h 64"/>
                <a:gd name="T30" fmla="*/ 23 w 45"/>
                <a:gd name="T3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64">
                  <a:moveTo>
                    <a:pt x="23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5" y="56"/>
                  </a:lnTo>
                  <a:lnTo>
                    <a:pt x="45" y="42"/>
                  </a:lnTo>
                  <a:lnTo>
                    <a:pt x="40" y="33"/>
                  </a:lnTo>
                  <a:lnTo>
                    <a:pt x="35" y="23"/>
                  </a:lnTo>
                  <a:lnTo>
                    <a:pt x="35" y="16"/>
                  </a:lnTo>
                  <a:lnTo>
                    <a:pt x="38" y="7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9" y="9"/>
                  </a:lnTo>
                  <a:lnTo>
                    <a:pt x="0" y="23"/>
                  </a:lnTo>
                  <a:lnTo>
                    <a:pt x="5" y="40"/>
                  </a:lnTo>
                  <a:lnTo>
                    <a:pt x="5" y="56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gray">
            <a:xfrm>
              <a:off x="6000630" y="1900830"/>
              <a:ext cx="44116" cy="62164"/>
            </a:xfrm>
            <a:custGeom>
              <a:avLst/>
              <a:gdLst>
                <a:gd name="T0" fmla="*/ 19 w 22"/>
                <a:gd name="T1" fmla="*/ 7 h 31"/>
                <a:gd name="T2" fmla="*/ 22 w 22"/>
                <a:gd name="T3" fmla="*/ 2 h 31"/>
                <a:gd name="T4" fmla="*/ 19 w 22"/>
                <a:gd name="T5" fmla="*/ 0 h 31"/>
                <a:gd name="T6" fmla="*/ 15 w 22"/>
                <a:gd name="T7" fmla="*/ 9 h 31"/>
                <a:gd name="T8" fmla="*/ 3 w 22"/>
                <a:gd name="T9" fmla="*/ 21 h 31"/>
                <a:gd name="T10" fmla="*/ 0 w 22"/>
                <a:gd name="T11" fmla="*/ 31 h 31"/>
                <a:gd name="T12" fmla="*/ 10 w 22"/>
                <a:gd name="T13" fmla="*/ 24 h 31"/>
                <a:gd name="T14" fmla="*/ 12 w 22"/>
                <a:gd name="T15" fmla="*/ 14 h 31"/>
                <a:gd name="T16" fmla="*/ 19 w 22"/>
                <a:gd name="T17" fmla="*/ 9 h 31"/>
                <a:gd name="T18" fmla="*/ 19 w 22"/>
                <a:gd name="T1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19" y="7"/>
                  </a:moveTo>
                  <a:lnTo>
                    <a:pt x="22" y="2"/>
                  </a:lnTo>
                  <a:lnTo>
                    <a:pt x="19" y="0"/>
                  </a:lnTo>
                  <a:lnTo>
                    <a:pt x="15" y="9"/>
                  </a:lnTo>
                  <a:lnTo>
                    <a:pt x="3" y="21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2" y="14"/>
                  </a:lnTo>
                  <a:lnTo>
                    <a:pt x="19" y="9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5826171" y="1872756"/>
              <a:ext cx="455198" cy="535409"/>
            </a:xfrm>
            <a:custGeom>
              <a:avLst/>
              <a:gdLst>
                <a:gd name="T0" fmla="*/ 106 w 227"/>
                <a:gd name="T1" fmla="*/ 59 h 267"/>
                <a:gd name="T2" fmla="*/ 113 w 227"/>
                <a:gd name="T3" fmla="*/ 64 h 267"/>
                <a:gd name="T4" fmla="*/ 113 w 227"/>
                <a:gd name="T5" fmla="*/ 68 h 267"/>
                <a:gd name="T6" fmla="*/ 104 w 227"/>
                <a:gd name="T7" fmla="*/ 73 h 267"/>
                <a:gd name="T8" fmla="*/ 99 w 227"/>
                <a:gd name="T9" fmla="*/ 90 h 267"/>
                <a:gd name="T10" fmla="*/ 99 w 227"/>
                <a:gd name="T11" fmla="*/ 99 h 267"/>
                <a:gd name="T12" fmla="*/ 104 w 227"/>
                <a:gd name="T13" fmla="*/ 104 h 267"/>
                <a:gd name="T14" fmla="*/ 116 w 227"/>
                <a:gd name="T15" fmla="*/ 111 h 267"/>
                <a:gd name="T16" fmla="*/ 125 w 227"/>
                <a:gd name="T17" fmla="*/ 111 h 267"/>
                <a:gd name="T18" fmla="*/ 123 w 227"/>
                <a:gd name="T19" fmla="*/ 97 h 267"/>
                <a:gd name="T20" fmla="*/ 118 w 227"/>
                <a:gd name="T21" fmla="*/ 87 h 267"/>
                <a:gd name="T22" fmla="*/ 120 w 227"/>
                <a:gd name="T23" fmla="*/ 87 h 267"/>
                <a:gd name="T24" fmla="*/ 130 w 227"/>
                <a:gd name="T25" fmla="*/ 82 h 267"/>
                <a:gd name="T26" fmla="*/ 132 w 227"/>
                <a:gd name="T27" fmla="*/ 68 h 267"/>
                <a:gd name="T28" fmla="*/ 137 w 227"/>
                <a:gd name="T29" fmla="*/ 54 h 267"/>
                <a:gd name="T30" fmla="*/ 128 w 227"/>
                <a:gd name="T31" fmla="*/ 52 h 267"/>
                <a:gd name="T32" fmla="*/ 125 w 227"/>
                <a:gd name="T33" fmla="*/ 47 h 267"/>
                <a:gd name="T34" fmla="*/ 125 w 227"/>
                <a:gd name="T35" fmla="*/ 30 h 267"/>
                <a:gd name="T36" fmla="*/ 128 w 227"/>
                <a:gd name="T37" fmla="*/ 23 h 267"/>
                <a:gd name="T38" fmla="*/ 135 w 227"/>
                <a:gd name="T39" fmla="*/ 14 h 267"/>
                <a:gd name="T40" fmla="*/ 144 w 227"/>
                <a:gd name="T41" fmla="*/ 9 h 267"/>
                <a:gd name="T42" fmla="*/ 165 w 227"/>
                <a:gd name="T43" fmla="*/ 2 h 267"/>
                <a:gd name="T44" fmla="*/ 180 w 227"/>
                <a:gd name="T45" fmla="*/ 7 h 267"/>
                <a:gd name="T46" fmla="*/ 191 w 227"/>
                <a:gd name="T47" fmla="*/ 0 h 267"/>
                <a:gd name="T48" fmla="*/ 213 w 227"/>
                <a:gd name="T49" fmla="*/ 2 h 267"/>
                <a:gd name="T50" fmla="*/ 227 w 227"/>
                <a:gd name="T51" fmla="*/ 19 h 267"/>
                <a:gd name="T52" fmla="*/ 224 w 227"/>
                <a:gd name="T53" fmla="*/ 33 h 267"/>
                <a:gd name="T54" fmla="*/ 215 w 227"/>
                <a:gd name="T55" fmla="*/ 68 h 267"/>
                <a:gd name="T56" fmla="*/ 220 w 227"/>
                <a:gd name="T57" fmla="*/ 99 h 267"/>
                <a:gd name="T58" fmla="*/ 198 w 227"/>
                <a:gd name="T59" fmla="*/ 132 h 267"/>
                <a:gd name="T60" fmla="*/ 182 w 227"/>
                <a:gd name="T61" fmla="*/ 158 h 267"/>
                <a:gd name="T62" fmla="*/ 154 w 227"/>
                <a:gd name="T63" fmla="*/ 160 h 267"/>
                <a:gd name="T64" fmla="*/ 156 w 227"/>
                <a:gd name="T65" fmla="*/ 203 h 267"/>
                <a:gd name="T66" fmla="*/ 146 w 227"/>
                <a:gd name="T67" fmla="*/ 241 h 267"/>
                <a:gd name="T68" fmla="*/ 151 w 227"/>
                <a:gd name="T69" fmla="*/ 267 h 267"/>
                <a:gd name="T70" fmla="*/ 128 w 227"/>
                <a:gd name="T71" fmla="*/ 248 h 267"/>
                <a:gd name="T72" fmla="*/ 120 w 227"/>
                <a:gd name="T73" fmla="*/ 217 h 267"/>
                <a:gd name="T74" fmla="*/ 99 w 227"/>
                <a:gd name="T75" fmla="*/ 203 h 267"/>
                <a:gd name="T76" fmla="*/ 85 w 227"/>
                <a:gd name="T77" fmla="*/ 193 h 267"/>
                <a:gd name="T78" fmla="*/ 40 w 227"/>
                <a:gd name="T79" fmla="*/ 208 h 267"/>
                <a:gd name="T80" fmla="*/ 5 w 227"/>
                <a:gd name="T81" fmla="*/ 203 h 267"/>
                <a:gd name="T82" fmla="*/ 2 w 227"/>
                <a:gd name="T83" fmla="*/ 196 h 267"/>
                <a:gd name="T84" fmla="*/ 21 w 227"/>
                <a:gd name="T85" fmla="*/ 205 h 267"/>
                <a:gd name="T86" fmla="*/ 50 w 227"/>
                <a:gd name="T87" fmla="*/ 201 h 267"/>
                <a:gd name="T88" fmla="*/ 28 w 227"/>
                <a:gd name="T89" fmla="*/ 196 h 267"/>
                <a:gd name="T90" fmla="*/ 33 w 227"/>
                <a:gd name="T91" fmla="*/ 184 h 267"/>
                <a:gd name="T92" fmla="*/ 83 w 227"/>
                <a:gd name="T93" fmla="*/ 172 h 267"/>
                <a:gd name="T94" fmla="*/ 76 w 227"/>
                <a:gd name="T95" fmla="*/ 167 h 267"/>
                <a:gd name="T96" fmla="*/ 52 w 227"/>
                <a:gd name="T97" fmla="*/ 163 h 267"/>
                <a:gd name="T98" fmla="*/ 47 w 227"/>
                <a:gd name="T99" fmla="*/ 142 h 267"/>
                <a:gd name="T100" fmla="*/ 50 w 227"/>
                <a:gd name="T101" fmla="*/ 137 h 267"/>
                <a:gd name="T102" fmla="*/ 59 w 227"/>
                <a:gd name="T103" fmla="*/ 130 h 267"/>
                <a:gd name="T104" fmla="*/ 85 w 227"/>
                <a:gd name="T105" fmla="*/ 7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7" h="267">
                  <a:moveTo>
                    <a:pt x="102" y="49"/>
                  </a:moveTo>
                  <a:lnTo>
                    <a:pt x="106" y="56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11" y="64"/>
                  </a:lnTo>
                  <a:lnTo>
                    <a:pt x="113" y="64"/>
                  </a:lnTo>
                  <a:lnTo>
                    <a:pt x="113" y="66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1" y="71"/>
                  </a:lnTo>
                  <a:lnTo>
                    <a:pt x="106" y="71"/>
                  </a:lnTo>
                  <a:lnTo>
                    <a:pt x="104" y="73"/>
                  </a:lnTo>
                  <a:lnTo>
                    <a:pt x="102" y="75"/>
                  </a:lnTo>
                  <a:lnTo>
                    <a:pt x="99" y="82"/>
                  </a:lnTo>
                  <a:lnTo>
                    <a:pt x="99" y="90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104" y="104"/>
                  </a:lnTo>
                  <a:lnTo>
                    <a:pt x="106" y="106"/>
                  </a:lnTo>
                  <a:lnTo>
                    <a:pt x="109" y="108"/>
                  </a:lnTo>
                  <a:lnTo>
                    <a:pt x="116" y="111"/>
                  </a:lnTo>
                  <a:lnTo>
                    <a:pt x="120" y="111"/>
                  </a:lnTo>
                  <a:lnTo>
                    <a:pt x="123" y="113"/>
                  </a:lnTo>
                  <a:lnTo>
                    <a:pt x="125" y="111"/>
                  </a:lnTo>
                  <a:lnTo>
                    <a:pt x="125" y="108"/>
                  </a:lnTo>
                  <a:lnTo>
                    <a:pt x="123" y="99"/>
                  </a:lnTo>
                  <a:lnTo>
                    <a:pt x="123" y="97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3" y="87"/>
                  </a:lnTo>
                  <a:lnTo>
                    <a:pt x="125" y="85"/>
                  </a:lnTo>
                  <a:lnTo>
                    <a:pt x="130" y="82"/>
                  </a:lnTo>
                  <a:lnTo>
                    <a:pt x="130" y="78"/>
                  </a:lnTo>
                  <a:lnTo>
                    <a:pt x="132" y="73"/>
                  </a:lnTo>
                  <a:lnTo>
                    <a:pt x="132" y="68"/>
                  </a:lnTo>
                  <a:lnTo>
                    <a:pt x="132" y="66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5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5" y="49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5" y="35"/>
                  </a:lnTo>
                  <a:lnTo>
                    <a:pt x="125" y="30"/>
                  </a:lnTo>
                  <a:lnTo>
                    <a:pt x="125" y="28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7" y="12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54" y="5"/>
                  </a:lnTo>
                  <a:lnTo>
                    <a:pt x="161" y="2"/>
                  </a:lnTo>
                  <a:lnTo>
                    <a:pt x="165" y="2"/>
                  </a:lnTo>
                  <a:lnTo>
                    <a:pt x="172" y="5"/>
                  </a:lnTo>
                  <a:lnTo>
                    <a:pt x="175" y="5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7" y="2"/>
                  </a:lnTo>
                  <a:lnTo>
                    <a:pt x="191" y="0"/>
                  </a:lnTo>
                  <a:lnTo>
                    <a:pt x="203" y="0"/>
                  </a:lnTo>
                  <a:lnTo>
                    <a:pt x="210" y="2"/>
                  </a:lnTo>
                  <a:lnTo>
                    <a:pt x="213" y="2"/>
                  </a:lnTo>
                  <a:lnTo>
                    <a:pt x="222" y="12"/>
                  </a:lnTo>
                  <a:lnTo>
                    <a:pt x="227" y="16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23"/>
                  </a:lnTo>
                  <a:lnTo>
                    <a:pt x="224" y="33"/>
                  </a:lnTo>
                  <a:lnTo>
                    <a:pt x="220" y="45"/>
                  </a:lnTo>
                  <a:lnTo>
                    <a:pt x="217" y="56"/>
                  </a:lnTo>
                  <a:lnTo>
                    <a:pt x="215" y="68"/>
                  </a:lnTo>
                  <a:lnTo>
                    <a:pt x="198" y="80"/>
                  </a:lnTo>
                  <a:lnTo>
                    <a:pt x="198" y="90"/>
                  </a:lnTo>
                  <a:lnTo>
                    <a:pt x="220" y="99"/>
                  </a:lnTo>
                  <a:lnTo>
                    <a:pt x="217" y="113"/>
                  </a:lnTo>
                  <a:lnTo>
                    <a:pt x="210" y="123"/>
                  </a:lnTo>
                  <a:lnTo>
                    <a:pt x="198" y="132"/>
                  </a:lnTo>
                  <a:lnTo>
                    <a:pt x="196" y="144"/>
                  </a:lnTo>
                  <a:lnTo>
                    <a:pt x="189" y="156"/>
                  </a:lnTo>
                  <a:lnTo>
                    <a:pt x="182" y="158"/>
                  </a:lnTo>
                  <a:lnTo>
                    <a:pt x="168" y="151"/>
                  </a:lnTo>
                  <a:lnTo>
                    <a:pt x="156" y="151"/>
                  </a:lnTo>
                  <a:lnTo>
                    <a:pt x="154" y="160"/>
                  </a:lnTo>
                  <a:lnTo>
                    <a:pt x="158" y="177"/>
                  </a:lnTo>
                  <a:lnTo>
                    <a:pt x="158" y="189"/>
                  </a:lnTo>
                  <a:lnTo>
                    <a:pt x="156" y="203"/>
                  </a:lnTo>
                  <a:lnTo>
                    <a:pt x="156" y="224"/>
                  </a:lnTo>
                  <a:lnTo>
                    <a:pt x="149" y="231"/>
                  </a:lnTo>
                  <a:lnTo>
                    <a:pt x="146" y="241"/>
                  </a:lnTo>
                  <a:lnTo>
                    <a:pt x="149" y="253"/>
                  </a:lnTo>
                  <a:lnTo>
                    <a:pt x="151" y="262"/>
                  </a:lnTo>
                  <a:lnTo>
                    <a:pt x="151" y="267"/>
                  </a:lnTo>
                  <a:lnTo>
                    <a:pt x="139" y="267"/>
                  </a:lnTo>
                  <a:lnTo>
                    <a:pt x="130" y="260"/>
                  </a:lnTo>
                  <a:lnTo>
                    <a:pt x="128" y="248"/>
                  </a:lnTo>
                  <a:lnTo>
                    <a:pt x="130" y="236"/>
                  </a:lnTo>
                  <a:lnTo>
                    <a:pt x="130" y="224"/>
                  </a:lnTo>
                  <a:lnTo>
                    <a:pt x="120" y="217"/>
                  </a:lnTo>
                  <a:lnTo>
                    <a:pt x="111" y="215"/>
                  </a:lnTo>
                  <a:lnTo>
                    <a:pt x="102" y="210"/>
                  </a:lnTo>
                  <a:lnTo>
                    <a:pt x="99" y="203"/>
                  </a:lnTo>
                  <a:lnTo>
                    <a:pt x="94" y="201"/>
                  </a:lnTo>
                  <a:lnTo>
                    <a:pt x="90" y="193"/>
                  </a:lnTo>
                  <a:lnTo>
                    <a:pt x="85" y="193"/>
                  </a:lnTo>
                  <a:lnTo>
                    <a:pt x="71" y="193"/>
                  </a:lnTo>
                  <a:lnTo>
                    <a:pt x="59" y="198"/>
                  </a:lnTo>
                  <a:lnTo>
                    <a:pt x="40" y="208"/>
                  </a:lnTo>
                  <a:lnTo>
                    <a:pt x="24" y="210"/>
                  </a:lnTo>
                  <a:lnTo>
                    <a:pt x="19" y="212"/>
                  </a:lnTo>
                  <a:lnTo>
                    <a:pt x="5" y="203"/>
                  </a:lnTo>
                  <a:lnTo>
                    <a:pt x="0" y="201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9" y="196"/>
                  </a:lnTo>
                  <a:lnTo>
                    <a:pt x="19" y="203"/>
                  </a:lnTo>
                  <a:lnTo>
                    <a:pt x="21" y="205"/>
                  </a:lnTo>
                  <a:lnTo>
                    <a:pt x="33" y="201"/>
                  </a:lnTo>
                  <a:lnTo>
                    <a:pt x="45" y="201"/>
                  </a:lnTo>
                  <a:lnTo>
                    <a:pt x="50" y="201"/>
                  </a:lnTo>
                  <a:lnTo>
                    <a:pt x="47" y="198"/>
                  </a:lnTo>
                  <a:lnTo>
                    <a:pt x="38" y="196"/>
                  </a:lnTo>
                  <a:lnTo>
                    <a:pt x="28" y="196"/>
                  </a:lnTo>
                  <a:lnTo>
                    <a:pt x="21" y="193"/>
                  </a:lnTo>
                  <a:lnTo>
                    <a:pt x="26" y="184"/>
                  </a:lnTo>
                  <a:lnTo>
                    <a:pt x="33" y="184"/>
                  </a:lnTo>
                  <a:lnTo>
                    <a:pt x="50" y="182"/>
                  </a:lnTo>
                  <a:lnTo>
                    <a:pt x="61" y="175"/>
                  </a:lnTo>
                  <a:lnTo>
                    <a:pt x="83" y="172"/>
                  </a:lnTo>
                  <a:lnTo>
                    <a:pt x="90" y="167"/>
                  </a:lnTo>
                  <a:lnTo>
                    <a:pt x="85" y="163"/>
                  </a:lnTo>
                  <a:lnTo>
                    <a:pt x="76" y="167"/>
                  </a:lnTo>
                  <a:lnTo>
                    <a:pt x="71" y="167"/>
                  </a:lnTo>
                  <a:lnTo>
                    <a:pt x="61" y="167"/>
                  </a:lnTo>
                  <a:lnTo>
                    <a:pt x="52" y="163"/>
                  </a:lnTo>
                  <a:lnTo>
                    <a:pt x="45" y="156"/>
                  </a:lnTo>
                  <a:lnTo>
                    <a:pt x="45" y="146"/>
                  </a:lnTo>
                  <a:lnTo>
                    <a:pt x="47" y="142"/>
                  </a:lnTo>
                  <a:lnTo>
                    <a:pt x="47" y="139"/>
                  </a:lnTo>
                  <a:lnTo>
                    <a:pt x="50" y="139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4" y="132"/>
                  </a:lnTo>
                  <a:lnTo>
                    <a:pt x="59" y="130"/>
                  </a:lnTo>
                  <a:lnTo>
                    <a:pt x="73" y="113"/>
                  </a:lnTo>
                  <a:lnTo>
                    <a:pt x="78" y="94"/>
                  </a:lnTo>
                  <a:lnTo>
                    <a:pt x="85" y="71"/>
                  </a:lnTo>
                  <a:lnTo>
                    <a:pt x="92" y="52"/>
                  </a:lnTo>
                  <a:lnTo>
                    <a:pt x="10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5840208" y="2237716"/>
              <a:ext cx="14038" cy="18048"/>
            </a:xfrm>
            <a:custGeom>
              <a:avLst/>
              <a:gdLst>
                <a:gd name="T0" fmla="*/ 2 w 7"/>
                <a:gd name="T1" fmla="*/ 0 h 9"/>
                <a:gd name="T2" fmla="*/ 0 w 7"/>
                <a:gd name="T3" fmla="*/ 7 h 9"/>
                <a:gd name="T4" fmla="*/ 0 w 7"/>
                <a:gd name="T5" fmla="*/ 9 h 9"/>
                <a:gd name="T6" fmla="*/ 2 w 7"/>
                <a:gd name="T7" fmla="*/ 9 h 9"/>
                <a:gd name="T8" fmla="*/ 7 w 7"/>
                <a:gd name="T9" fmla="*/ 7 h 9"/>
                <a:gd name="T10" fmla="*/ 7 w 7"/>
                <a:gd name="T11" fmla="*/ 2 h 9"/>
                <a:gd name="T12" fmla="*/ 2 w 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2" y="0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gray">
            <a:xfrm>
              <a:off x="5892345" y="2185579"/>
              <a:ext cx="38101" cy="28074"/>
            </a:xfrm>
            <a:custGeom>
              <a:avLst/>
              <a:gdLst>
                <a:gd name="T0" fmla="*/ 2 w 19"/>
                <a:gd name="T1" fmla="*/ 4 h 14"/>
                <a:gd name="T2" fmla="*/ 0 w 19"/>
                <a:gd name="T3" fmla="*/ 0 h 14"/>
                <a:gd name="T4" fmla="*/ 7 w 19"/>
                <a:gd name="T5" fmla="*/ 0 h 14"/>
                <a:gd name="T6" fmla="*/ 12 w 19"/>
                <a:gd name="T7" fmla="*/ 7 h 14"/>
                <a:gd name="T8" fmla="*/ 17 w 19"/>
                <a:gd name="T9" fmla="*/ 11 h 14"/>
                <a:gd name="T10" fmla="*/ 19 w 19"/>
                <a:gd name="T11" fmla="*/ 14 h 14"/>
                <a:gd name="T12" fmla="*/ 17 w 19"/>
                <a:gd name="T13" fmla="*/ 14 h 14"/>
                <a:gd name="T14" fmla="*/ 2 w 19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2" y="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7" y="11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5868282" y="2199615"/>
              <a:ext cx="34090" cy="18048"/>
            </a:xfrm>
            <a:custGeom>
              <a:avLst/>
              <a:gdLst>
                <a:gd name="T0" fmla="*/ 0 w 17"/>
                <a:gd name="T1" fmla="*/ 2 h 9"/>
                <a:gd name="T2" fmla="*/ 3 w 17"/>
                <a:gd name="T3" fmla="*/ 0 h 9"/>
                <a:gd name="T4" fmla="*/ 5 w 17"/>
                <a:gd name="T5" fmla="*/ 0 h 9"/>
                <a:gd name="T6" fmla="*/ 17 w 17"/>
                <a:gd name="T7" fmla="*/ 7 h 9"/>
                <a:gd name="T8" fmla="*/ 17 w 17"/>
                <a:gd name="T9" fmla="*/ 9 h 9"/>
                <a:gd name="T10" fmla="*/ 12 w 17"/>
                <a:gd name="T11" fmla="*/ 9 h 9"/>
                <a:gd name="T12" fmla="*/ 5 w 17"/>
                <a:gd name="T13" fmla="*/ 4 h 9"/>
                <a:gd name="T14" fmla="*/ 0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5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6987225" y="1608060"/>
              <a:ext cx="60158" cy="80211"/>
            </a:xfrm>
            <a:custGeom>
              <a:avLst/>
              <a:gdLst>
                <a:gd name="T0" fmla="*/ 26 w 30"/>
                <a:gd name="T1" fmla="*/ 21 h 40"/>
                <a:gd name="T2" fmla="*/ 26 w 30"/>
                <a:gd name="T3" fmla="*/ 23 h 40"/>
                <a:gd name="T4" fmla="*/ 28 w 30"/>
                <a:gd name="T5" fmla="*/ 25 h 40"/>
                <a:gd name="T6" fmla="*/ 30 w 30"/>
                <a:gd name="T7" fmla="*/ 33 h 40"/>
                <a:gd name="T8" fmla="*/ 30 w 30"/>
                <a:gd name="T9" fmla="*/ 37 h 40"/>
                <a:gd name="T10" fmla="*/ 26 w 30"/>
                <a:gd name="T11" fmla="*/ 33 h 40"/>
                <a:gd name="T12" fmla="*/ 19 w 30"/>
                <a:gd name="T13" fmla="*/ 35 h 40"/>
                <a:gd name="T14" fmla="*/ 16 w 30"/>
                <a:gd name="T15" fmla="*/ 40 h 40"/>
                <a:gd name="T16" fmla="*/ 7 w 30"/>
                <a:gd name="T17" fmla="*/ 37 h 40"/>
                <a:gd name="T18" fmla="*/ 0 w 30"/>
                <a:gd name="T19" fmla="*/ 33 h 40"/>
                <a:gd name="T20" fmla="*/ 2 w 30"/>
                <a:gd name="T21" fmla="*/ 28 h 40"/>
                <a:gd name="T22" fmla="*/ 2 w 30"/>
                <a:gd name="T23" fmla="*/ 23 h 40"/>
                <a:gd name="T24" fmla="*/ 0 w 30"/>
                <a:gd name="T25" fmla="*/ 14 h 40"/>
                <a:gd name="T26" fmla="*/ 4 w 30"/>
                <a:gd name="T27" fmla="*/ 11 h 40"/>
                <a:gd name="T28" fmla="*/ 12 w 30"/>
                <a:gd name="T29" fmla="*/ 16 h 40"/>
                <a:gd name="T30" fmla="*/ 19 w 30"/>
                <a:gd name="T31" fmla="*/ 18 h 40"/>
                <a:gd name="T32" fmla="*/ 16 w 30"/>
                <a:gd name="T33" fmla="*/ 14 h 40"/>
                <a:gd name="T34" fmla="*/ 9 w 30"/>
                <a:gd name="T35" fmla="*/ 9 h 40"/>
                <a:gd name="T36" fmla="*/ 4 w 30"/>
                <a:gd name="T37" fmla="*/ 4 h 40"/>
                <a:gd name="T38" fmla="*/ 7 w 30"/>
                <a:gd name="T39" fmla="*/ 0 h 40"/>
                <a:gd name="T40" fmla="*/ 12 w 30"/>
                <a:gd name="T41" fmla="*/ 2 h 40"/>
                <a:gd name="T42" fmla="*/ 14 w 30"/>
                <a:gd name="T43" fmla="*/ 7 h 40"/>
                <a:gd name="T44" fmla="*/ 23 w 30"/>
                <a:gd name="T45" fmla="*/ 7 h 40"/>
                <a:gd name="T46" fmla="*/ 28 w 30"/>
                <a:gd name="T47" fmla="*/ 9 h 40"/>
                <a:gd name="T48" fmla="*/ 26 w 30"/>
                <a:gd name="T4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40">
                  <a:moveTo>
                    <a:pt x="26" y="21"/>
                  </a:moveTo>
                  <a:lnTo>
                    <a:pt x="26" y="23"/>
                  </a:lnTo>
                  <a:lnTo>
                    <a:pt x="28" y="25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19" y="35"/>
                  </a:lnTo>
                  <a:lnTo>
                    <a:pt x="16" y="40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12" y="16"/>
                  </a:lnTo>
                  <a:lnTo>
                    <a:pt x="19" y="18"/>
                  </a:lnTo>
                  <a:lnTo>
                    <a:pt x="16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4" y="7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gray">
            <a:xfrm>
              <a:off x="6118941" y="1577980"/>
              <a:ext cx="1132980" cy="1526014"/>
            </a:xfrm>
            <a:custGeom>
              <a:avLst/>
              <a:gdLst>
                <a:gd name="T0" fmla="*/ 319 w 565"/>
                <a:gd name="T1" fmla="*/ 90 h 761"/>
                <a:gd name="T2" fmla="*/ 341 w 565"/>
                <a:gd name="T3" fmla="*/ 81 h 761"/>
                <a:gd name="T4" fmla="*/ 374 w 565"/>
                <a:gd name="T5" fmla="*/ 69 h 761"/>
                <a:gd name="T6" fmla="*/ 409 w 565"/>
                <a:gd name="T7" fmla="*/ 38 h 761"/>
                <a:gd name="T8" fmla="*/ 407 w 565"/>
                <a:gd name="T9" fmla="*/ 50 h 761"/>
                <a:gd name="T10" fmla="*/ 440 w 565"/>
                <a:gd name="T11" fmla="*/ 64 h 761"/>
                <a:gd name="T12" fmla="*/ 466 w 565"/>
                <a:gd name="T13" fmla="*/ 74 h 761"/>
                <a:gd name="T14" fmla="*/ 499 w 565"/>
                <a:gd name="T15" fmla="*/ 102 h 761"/>
                <a:gd name="T16" fmla="*/ 513 w 565"/>
                <a:gd name="T17" fmla="*/ 161 h 761"/>
                <a:gd name="T18" fmla="*/ 523 w 565"/>
                <a:gd name="T19" fmla="*/ 208 h 761"/>
                <a:gd name="T20" fmla="*/ 537 w 565"/>
                <a:gd name="T21" fmla="*/ 274 h 761"/>
                <a:gd name="T22" fmla="*/ 558 w 565"/>
                <a:gd name="T23" fmla="*/ 331 h 761"/>
                <a:gd name="T24" fmla="*/ 560 w 565"/>
                <a:gd name="T25" fmla="*/ 390 h 761"/>
                <a:gd name="T26" fmla="*/ 541 w 565"/>
                <a:gd name="T27" fmla="*/ 383 h 761"/>
                <a:gd name="T28" fmla="*/ 506 w 565"/>
                <a:gd name="T29" fmla="*/ 400 h 761"/>
                <a:gd name="T30" fmla="*/ 440 w 565"/>
                <a:gd name="T31" fmla="*/ 442 h 761"/>
                <a:gd name="T32" fmla="*/ 407 w 565"/>
                <a:gd name="T33" fmla="*/ 470 h 761"/>
                <a:gd name="T34" fmla="*/ 386 w 565"/>
                <a:gd name="T35" fmla="*/ 470 h 761"/>
                <a:gd name="T36" fmla="*/ 426 w 565"/>
                <a:gd name="T37" fmla="*/ 539 h 761"/>
                <a:gd name="T38" fmla="*/ 513 w 565"/>
                <a:gd name="T39" fmla="*/ 607 h 761"/>
                <a:gd name="T40" fmla="*/ 485 w 565"/>
                <a:gd name="T41" fmla="*/ 650 h 761"/>
                <a:gd name="T42" fmla="*/ 466 w 565"/>
                <a:gd name="T43" fmla="*/ 725 h 761"/>
                <a:gd name="T44" fmla="*/ 414 w 565"/>
                <a:gd name="T45" fmla="*/ 725 h 761"/>
                <a:gd name="T46" fmla="*/ 331 w 565"/>
                <a:gd name="T47" fmla="*/ 749 h 761"/>
                <a:gd name="T48" fmla="*/ 282 w 565"/>
                <a:gd name="T49" fmla="*/ 761 h 761"/>
                <a:gd name="T50" fmla="*/ 227 w 565"/>
                <a:gd name="T51" fmla="*/ 747 h 761"/>
                <a:gd name="T52" fmla="*/ 149 w 565"/>
                <a:gd name="T53" fmla="*/ 737 h 761"/>
                <a:gd name="T54" fmla="*/ 97 w 565"/>
                <a:gd name="T55" fmla="*/ 733 h 761"/>
                <a:gd name="T56" fmla="*/ 104 w 565"/>
                <a:gd name="T57" fmla="*/ 655 h 761"/>
                <a:gd name="T58" fmla="*/ 116 w 565"/>
                <a:gd name="T59" fmla="*/ 591 h 761"/>
                <a:gd name="T60" fmla="*/ 38 w 565"/>
                <a:gd name="T61" fmla="*/ 558 h 761"/>
                <a:gd name="T62" fmla="*/ 22 w 565"/>
                <a:gd name="T63" fmla="*/ 515 h 761"/>
                <a:gd name="T64" fmla="*/ 5 w 565"/>
                <a:gd name="T65" fmla="*/ 473 h 761"/>
                <a:gd name="T66" fmla="*/ 12 w 565"/>
                <a:gd name="T67" fmla="*/ 423 h 761"/>
                <a:gd name="T68" fmla="*/ 3 w 565"/>
                <a:gd name="T69" fmla="*/ 378 h 761"/>
                <a:gd name="T70" fmla="*/ 8 w 565"/>
                <a:gd name="T71" fmla="*/ 307 h 761"/>
                <a:gd name="T72" fmla="*/ 50 w 565"/>
                <a:gd name="T73" fmla="*/ 291 h 761"/>
                <a:gd name="T74" fmla="*/ 52 w 565"/>
                <a:gd name="T75" fmla="*/ 237 h 761"/>
                <a:gd name="T76" fmla="*/ 78 w 565"/>
                <a:gd name="T77" fmla="*/ 180 h 761"/>
                <a:gd name="T78" fmla="*/ 104 w 565"/>
                <a:gd name="T79" fmla="*/ 173 h 761"/>
                <a:gd name="T80" fmla="*/ 81 w 565"/>
                <a:gd name="T81" fmla="*/ 149 h 761"/>
                <a:gd name="T82" fmla="*/ 102 w 565"/>
                <a:gd name="T83" fmla="*/ 123 h 761"/>
                <a:gd name="T84" fmla="*/ 154 w 565"/>
                <a:gd name="T85" fmla="*/ 147 h 761"/>
                <a:gd name="T86" fmla="*/ 168 w 565"/>
                <a:gd name="T87" fmla="*/ 137 h 761"/>
                <a:gd name="T88" fmla="*/ 180 w 565"/>
                <a:gd name="T89" fmla="*/ 107 h 761"/>
                <a:gd name="T90" fmla="*/ 187 w 565"/>
                <a:gd name="T91" fmla="*/ 85 h 761"/>
                <a:gd name="T92" fmla="*/ 187 w 565"/>
                <a:gd name="T93" fmla="*/ 62 h 761"/>
                <a:gd name="T94" fmla="*/ 187 w 565"/>
                <a:gd name="T95" fmla="*/ 45 h 761"/>
                <a:gd name="T96" fmla="*/ 175 w 565"/>
                <a:gd name="T97" fmla="*/ 10 h 761"/>
                <a:gd name="T98" fmla="*/ 225 w 565"/>
                <a:gd name="T99" fmla="*/ 5 h 761"/>
                <a:gd name="T100" fmla="*/ 241 w 565"/>
                <a:gd name="T101" fmla="*/ 40 h 761"/>
                <a:gd name="T102" fmla="*/ 265 w 565"/>
                <a:gd name="T103" fmla="*/ 45 h 761"/>
                <a:gd name="T104" fmla="*/ 308 w 565"/>
                <a:gd name="T105" fmla="*/ 50 h 761"/>
                <a:gd name="T106" fmla="*/ 293 w 565"/>
                <a:gd name="T107" fmla="*/ 8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5" h="761">
                  <a:moveTo>
                    <a:pt x="296" y="92"/>
                  </a:moveTo>
                  <a:lnTo>
                    <a:pt x="300" y="100"/>
                  </a:lnTo>
                  <a:lnTo>
                    <a:pt x="305" y="95"/>
                  </a:lnTo>
                  <a:lnTo>
                    <a:pt x="315" y="88"/>
                  </a:lnTo>
                  <a:lnTo>
                    <a:pt x="319" y="90"/>
                  </a:lnTo>
                  <a:lnTo>
                    <a:pt x="326" y="92"/>
                  </a:lnTo>
                  <a:lnTo>
                    <a:pt x="338" y="9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41" y="81"/>
                  </a:lnTo>
                  <a:lnTo>
                    <a:pt x="350" y="71"/>
                  </a:lnTo>
                  <a:lnTo>
                    <a:pt x="362" y="69"/>
                  </a:lnTo>
                  <a:lnTo>
                    <a:pt x="369" y="66"/>
                  </a:lnTo>
                  <a:lnTo>
                    <a:pt x="369" y="74"/>
                  </a:lnTo>
                  <a:lnTo>
                    <a:pt x="374" y="69"/>
                  </a:lnTo>
                  <a:lnTo>
                    <a:pt x="378" y="59"/>
                  </a:lnTo>
                  <a:lnTo>
                    <a:pt x="386" y="50"/>
                  </a:lnTo>
                  <a:lnTo>
                    <a:pt x="393" y="40"/>
                  </a:lnTo>
                  <a:lnTo>
                    <a:pt x="402" y="38"/>
                  </a:lnTo>
                  <a:lnTo>
                    <a:pt x="409" y="38"/>
                  </a:lnTo>
                  <a:lnTo>
                    <a:pt x="400" y="45"/>
                  </a:lnTo>
                  <a:lnTo>
                    <a:pt x="393" y="52"/>
                  </a:lnTo>
                  <a:lnTo>
                    <a:pt x="390" y="57"/>
                  </a:lnTo>
                  <a:lnTo>
                    <a:pt x="397" y="52"/>
                  </a:lnTo>
                  <a:lnTo>
                    <a:pt x="407" y="50"/>
                  </a:lnTo>
                  <a:lnTo>
                    <a:pt x="414" y="45"/>
                  </a:lnTo>
                  <a:lnTo>
                    <a:pt x="423" y="45"/>
                  </a:lnTo>
                  <a:lnTo>
                    <a:pt x="428" y="52"/>
                  </a:lnTo>
                  <a:lnTo>
                    <a:pt x="437" y="57"/>
                  </a:lnTo>
                  <a:lnTo>
                    <a:pt x="440" y="64"/>
                  </a:lnTo>
                  <a:lnTo>
                    <a:pt x="445" y="64"/>
                  </a:lnTo>
                  <a:lnTo>
                    <a:pt x="449" y="69"/>
                  </a:lnTo>
                  <a:lnTo>
                    <a:pt x="459" y="69"/>
                  </a:lnTo>
                  <a:lnTo>
                    <a:pt x="461" y="69"/>
                  </a:lnTo>
                  <a:lnTo>
                    <a:pt x="466" y="74"/>
                  </a:lnTo>
                  <a:lnTo>
                    <a:pt x="471" y="83"/>
                  </a:lnTo>
                  <a:lnTo>
                    <a:pt x="475" y="97"/>
                  </a:lnTo>
                  <a:lnTo>
                    <a:pt x="482" y="100"/>
                  </a:lnTo>
                  <a:lnTo>
                    <a:pt x="489" y="102"/>
                  </a:lnTo>
                  <a:lnTo>
                    <a:pt x="499" y="102"/>
                  </a:lnTo>
                  <a:lnTo>
                    <a:pt x="501" y="111"/>
                  </a:lnTo>
                  <a:lnTo>
                    <a:pt x="508" y="123"/>
                  </a:lnTo>
                  <a:lnTo>
                    <a:pt x="513" y="130"/>
                  </a:lnTo>
                  <a:lnTo>
                    <a:pt x="513" y="149"/>
                  </a:lnTo>
                  <a:lnTo>
                    <a:pt x="513" y="161"/>
                  </a:lnTo>
                  <a:lnTo>
                    <a:pt x="508" y="175"/>
                  </a:lnTo>
                  <a:lnTo>
                    <a:pt x="504" y="189"/>
                  </a:lnTo>
                  <a:lnTo>
                    <a:pt x="506" y="199"/>
                  </a:lnTo>
                  <a:lnTo>
                    <a:pt x="513" y="201"/>
                  </a:lnTo>
                  <a:lnTo>
                    <a:pt x="523" y="208"/>
                  </a:lnTo>
                  <a:lnTo>
                    <a:pt x="525" y="218"/>
                  </a:lnTo>
                  <a:lnTo>
                    <a:pt x="527" y="232"/>
                  </a:lnTo>
                  <a:lnTo>
                    <a:pt x="530" y="246"/>
                  </a:lnTo>
                  <a:lnTo>
                    <a:pt x="534" y="255"/>
                  </a:lnTo>
                  <a:lnTo>
                    <a:pt x="537" y="274"/>
                  </a:lnTo>
                  <a:lnTo>
                    <a:pt x="537" y="286"/>
                  </a:lnTo>
                  <a:lnTo>
                    <a:pt x="539" y="298"/>
                  </a:lnTo>
                  <a:lnTo>
                    <a:pt x="541" y="312"/>
                  </a:lnTo>
                  <a:lnTo>
                    <a:pt x="551" y="322"/>
                  </a:lnTo>
                  <a:lnTo>
                    <a:pt x="558" y="331"/>
                  </a:lnTo>
                  <a:lnTo>
                    <a:pt x="563" y="333"/>
                  </a:lnTo>
                  <a:lnTo>
                    <a:pt x="565" y="338"/>
                  </a:lnTo>
                  <a:lnTo>
                    <a:pt x="565" y="362"/>
                  </a:lnTo>
                  <a:lnTo>
                    <a:pt x="563" y="383"/>
                  </a:lnTo>
                  <a:lnTo>
                    <a:pt x="560" y="390"/>
                  </a:lnTo>
                  <a:lnTo>
                    <a:pt x="558" y="390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1" y="392"/>
                  </a:lnTo>
                  <a:lnTo>
                    <a:pt x="541" y="383"/>
                  </a:lnTo>
                  <a:lnTo>
                    <a:pt x="532" y="369"/>
                  </a:lnTo>
                  <a:lnTo>
                    <a:pt x="523" y="366"/>
                  </a:lnTo>
                  <a:lnTo>
                    <a:pt x="523" y="381"/>
                  </a:lnTo>
                  <a:lnTo>
                    <a:pt x="520" y="395"/>
                  </a:lnTo>
                  <a:lnTo>
                    <a:pt x="506" y="400"/>
                  </a:lnTo>
                  <a:lnTo>
                    <a:pt x="489" y="407"/>
                  </a:lnTo>
                  <a:lnTo>
                    <a:pt x="478" y="414"/>
                  </a:lnTo>
                  <a:lnTo>
                    <a:pt x="471" y="428"/>
                  </a:lnTo>
                  <a:lnTo>
                    <a:pt x="449" y="437"/>
                  </a:lnTo>
                  <a:lnTo>
                    <a:pt x="440" y="442"/>
                  </a:lnTo>
                  <a:lnTo>
                    <a:pt x="430" y="444"/>
                  </a:lnTo>
                  <a:lnTo>
                    <a:pt x="421" y="449"/>
                  </a:lnTo>
                  <a:lnTo>
                    <a:pt x="412" y="454"/>
                  </a:lnTo>
                  <a:lnTo>
                    <a:pt x="409" y="461"/>
                  </a:lnTo>
                  <a:lnTo>
                    <a:pt x="407" y="470"/>
                  </a:lnTo>
                  <a:lnTo>
                    <a:pt x="404" y="473"/>
                  </a:lnTo>
                  <a:lnTo>
                    <a:pt x="400" y="466"/>
                  </a:lnTo>
                  <a:lnTo>
                    <a:pt x="386" y="456"/>
                  </a:lnTo>
                  <a:lnTo>
                    <a:pt x="383" y="461"/>
                  </a:lnTo>
                  <a:lnTo>
                    <a:pt x="386" y="470"/>
                  </a:lnTo>
                  <a:lnTo>
                    <a:pt x="395" y="482"/>
                  </a:lnTo>
                  <a:lnTo>
                    <a:pt x="409" y="489"/>
                  </a:lnTo>
                  <a:lnTo>
                    <a:pt x="414" y="503"/>
                  </a:lnTo>
                  <a:lnTo>
                    <a:pt x="414" y="525"/>
                  </a:lnTo>
                  <a:lnTo>
                    <a:pt x="426" y="539"/>
                  </a:lnTo>
                  <a:lnTo>
                    <a:pt x="461" y="565"/>
                  </a:lnTo>
                  <a:lnTo>
                    <a:pt x="475" y="579"/>
                  </a:lnTo>
                  <a:lnTo>
                    <a:pt x="487" y="588"/>
                  </a:lnTo>
                  <a:lnTo>
                    <a:pt x="506" y="600"/>
                  </a:lnTo>
                  <a:lnTo>
                    <a:pt x="513" y="607"/>
                  </a:lnTo>
                  <a:lnTo>
                    <a:pt x="513" y="619"/>
                  </a:lnTo>
                  <a:lnTo>
                    <a:pt x="504" y="624"/>
                  </a:lnTo>
                  <a:lnTo>
                    <a:pt x="492" y="629"/>
                  </a:lnTo>
                  <a:lnTo>
                    <a:pt x="487" y="638"/>
                  </a:lnTo>
                  <a:lnTo>
                    <a:pt x="485" y="650"/>
                  </a:lnTo>
                  <a:lnTo>
                    <a:pt x="459" y="664"/>
                  </a:lnTo>
                  <a:lnTo>
                    <a:pt x="452" y="678"/>
                  </a:lnTo>
                  <a:lnTo>
                    <a:pt x="454" y="697"/>
                  </a:lnTo>
                  <a:lnTo>
                    <a:pt x="463" y="716"/>
                  </a:lnTo>
                  <a:lnTo>
                    <a:pt x="466" y="725"/>
                  </a:lnTo>
                  <a:lnTo>
                    <a:pt x="456" y="733"/>
                  </a:lnTo>
                  <a:lnTo>
                    <a:pt x="449" y="721"/>
                  </a:lnTo>
                  <a:lnTo>
                    <a:pt x="433" y="723"/>
                  </a:lnTo>
                  <a:lnTo>
                    <a:pt x="419" y="718"/>
                  </a:lnTo>
                  <a:lnTo>
                    <a:pt x="414" y="725"/>
                  </a:lnTo>
                  <a:lnTo>
                    <a:pt x="386" y="730"/>
                  </a:lnTo>
                  <a:lnTo>
                    <a:pt x="371" y="733"/>
                  </a:lnTo>
                  <a:lnTo>
                    <a:pt x="360" y="742"/>
                  </a:lnTo>
                  <a:lnTo>
                    <a:pt x="348" y="749"/>
                  </a:lnTo>
                  <a:lnTo>
                    <a:pt x="331" y="749"/>
                  </a:lnTo>
                  <a:lnTo>
                    <a:pt x="315" y="740"/>
                  </a:lnTo>
                  <a:lnTo>
                    <a:pt x="300" y="740"/>
                  </a:lnTo>
                  <a:lnTo>
                    <a:pt x="293" y="749"/>
                  </a:lnTo>
                  <a:lnTo>
                    <a:pt x="289" y="756"/>
                  </a:lnTo>
                  <a:lnTo>
                    <a:pt x="282" y="761"/>
                  </a:lnTo>
                  <a:lnTo>
                    <a:pt x="270" y="754"/>
                  </a:lnTo>
                  <a:lnTo>
                    <a:pt x="263" y="744"/>
                  </a:lnTo>
                  <a:lnTo>
                    <a:pt x="253" y="740"/>
                  </a:lnTo>
                  <a:lnTo>
                    <a:pt x="241" y="742"/>
                  </a:lnTo>
                  <a:lnTo>
                    <a:pt x="227" y="747"/>
                  </a:lnTo>
                  <a:lnTo>
                    <a:pt x="220" y="742"/>
                  </a:lnTo>
                  <a:lnTo>
                    <a:pt x="206" y="737"/>
                  </a:lnTo>
                  <a:lnTo>
                    <a:pt x="192" y="733"/>
                  </a:lnTo>
                  <a:lnTo>
                    <a:pt x="180" y="730"/>
                  </a:lnTo>
                  <a:lnTo>
                    <a:pt x="149" y="737"/>
                  </a:lnTo>
                  <a:lnTo>
                    <a:pt x="133" y="737"/>
                  </a:lnTo>
                  <a:lnTo>
                    <a:pt x="116" y="740"/>
                  </a:lnTo>
                  <a:lnTo>
                    <a:pt x="104" y="742"/>
                  </a:lnTo>
                  <a:lnTo>
                    <a:pt x="97" y="735"/>
                  </a:lnTo>
                  <a:lnTo>
                    <a:pt x="97" y="733"/>
                  </a:lnTo>
                  <a:lnTo>
                    <a:pt x="95" y="730"/>
                  </a:lnTo>
                  <a:lnTo>
                    <a:pt x="93" y="718"/>
                  </a:lnTo>
                  <a:lnTo>
                    <a:pt x="93" y="702"/>
                  </a:lnTo>
                  <a:lnTo>
                    <a:pt x="95" y="683"/>
                  </a:lnTo>
                  <a:lnTo>
                    <a:pt x="104" y="655"/>
                  </a:lnTo>
                  <a:lnTo>
                    <a:pt x="107" y="638"/>
                  </a:lnTo>
                  <a:lnTo>
                    <a:pt x="121" y="624"/>
                  </a:lnTo>
                  <a:lnTo>
                    <a:pt x="130" y="612"/>
                  </a:lnTo>
                  <a:lnTo>
                    <a:pt x="133" y="598"/>
                  </a:lnTo>
                  <a:lnTo>
                    <a:pt x="116" y="591"/>
                  </a:lnTo>
                  <a:lnTo>
                    <a:pt x="97" y="584"/>
                  </a:lnTo>
                  <a:lnTo>
                    <a:pt x="69" y="574"/>
                  </a:lnTo>
                  <a:lnTo>
                    <a:pt x="60" y="572"/>
                  </a:lnTo>
                  <a:lnTo>
                    <a:pt x="45" y="572"/>
                  </a:lnTo>
                  <a:lnTo>
                    <a:pt x="38" y="558"/>
                  </a:lnTo>
                  <a:lnTo>
                    <a:pt x="31" y="551"/>
                  </a:lnTo>
                  <a:lnTo>
                    <a:pt x="24" y="544"/>
                  </a:lnTo>
                  <a:lnTo>
                    <a:pt x="15" y="537"/>
                  </a:lnTo>
                  <a:lnTo>
                    <a:pt x="22" y="529"/>
                  </a:lnTo>
                  <a:lnTo>
                    <a:pt x="22" y="515"/>
                  </a:lnTo>
                  <a:lnTo>
                    <a:pt x="17" y="506"/>
                  </a:lnTo>
                  <a:lnTo>
                    <a:pt x="12" y="496"/>
                  </a:lnTo>
                  <a:lnTo>
                    <a:pt x="12" y="489"/>
                  </a:lnTo>
                  <a:lnTo>
                    <a:pt x="15" y="480"/>
                  </a:lnTo>
                  <a:lnTo>
                    <a:pt x="5" y="473"/>
                  </a:lnTo>
                  <a:lnTo>
                    <a:pt x="17" y="454"/>
                  </a:lnTo>
                  <a:lnTo>
                    <a:pt x="19" y="447"/>
                  </a:lnTo>
                  <a:lnTo>
                    <a:pt x="12" y="435"/>
                  </a:lnTo>
                  <a:lnTo>
                    <a:pt x="12" y="426"/>
                  </a:lnTo>
                  <a:lnTo>
                    <a:pt x="12" y="423"/>
                  </a:lnTo>
                  <a:lnTo>
                    <a:pt x="5" y="414"/>
                  </a:lnTo>
                  <a:lnTo>
                    <a:pt x="5" y="409"/>
                  </a:lnTo>
                  <a:lnTo>
                    <a:pt x="3" y="400"/>
                  </a:lnTo>
                  <a:lnTo>
                    <a:pt x="0" y="388"/>
                  </a:lnTo>
                  <a:lnTo>
                    <a:pt x="3" y="378"/>
                  </a:lnTo>
                  <a:lnTo>
                    <a:pt x="10" y="371"/>
                  </a:lnTo>
                  <a:lnTo>
                    <a:pt x="10" y="350"/>
                  </a:lnTo>
                  <a:lnTo>
                    <a:pt x="12" y="336"/>
                  </a:lnTo>
                  <a:lnTo>
                    <a:pt x="12" y="324"/>
                  </a:lnTo>
                  <a:lnTo>
                    <a:pt x="8" y="307"/>
                  </a:lnTo>
                  <a:lnTo>
                    <a:pt x="10" y="298"/>
                  </a:lnTo>
                  <a:lnTo>
                    <a:pt x="22" y="298"/>
                  </a:lnTo>
                  <a:lnTo>
                    <a:pt x="36" y="305"/>
                  </a:lnTo>
                  <a:lnTo>
                    <a:pt x="43" y="303"/>
                  </a:lnTo>
                  <a:lnTo>
                    <a:pt x="50" y="291"/>
                  </a:lnTo>
                  <a:lnTo>
                    <a:pt x="52" y="279"/>
                  </a:lnTo>
                  <a:lnTo>
                    <a:pt x="64" y="270"/>
                  </a:lnTo>
                  <a:lnTo>
                    <a:pt x="71" y="260"/>
                  </a:lnTo>
                  <a:lnTo>
                    <a:pt x="74" y="246"/>
                  </a:lnTo>
                  <a:lnTo>
                    <a:pt x="52" y="237"/>
                  </a:lnTo>
                  <a:lnTo>
                    <a:pt x="52" y="227"/>
                  </a:lnTo>
                  <a:lnTo>
                    <a:pt x="69" y="215"/>
                  </a:lnTo>
                  <a:lnTo>
                    <a:pt x="71" y="203"/>
                  </a:lnTo>
                  <a:lnTo>
                    <a:pt x="74" y="192"/>
                  </a:lnTo>
                  <a:lnTo>
                    <a:pt x="78" y="180"/>
                  </a:lnTo>
                  <a:lnTo>
                    <a:pt x="81" y="170"/>
                  </a:lnTo>
                  <a:lnTo>
                    <a:pt x="81" y="166"/>
                  </a:lnTo>
                  <a:lnTo>
                    <a:pt x="97" y="161"/>
                  </a:lnTo>
                  <a:lnTo>
                    <a:pt x="102" y="170"/>
                  </a:lnTo>
                  <a:lnTo>
                    <a:pt x="104" y="173"/>
                  </a:lnTo>
                  <a:lnTo>
                    <a:pt x="102" y="163"/>
                  </a:lnTo>
                  <a:lnTo>
                    <a:pt x="97" y="156"/>
                  </a:lnTo>
                  <a:lnTo>
                    <a:pt x="93" y="154"/>
                  </a:lnTo>
                  <a:lnTo>
                    <a:pt x="86" y="152"/>
                  </a:lnTo>
                  <a:lnTo>
                    <a:pt x="81" y="149"/>
                  </a:lnTo>
                  <a:lnTo>
                    <a:pt x="81" y="147"/>
                  </a:lnTo>
                  <a:lnTo>
                    <a:pt x="83" y="137"/>
                  </a:lnTo>
                  <a:lnTo>
                    <a:pt x="88" y="135"/>
                  </a:lnTo>
                  <a:lnTo>
                    <a:pt x="90" y="126"/>
                  </a:lnTo>
                  <a:lnTo>
                    <a:pt x="102" y="123"/>
                  </a:lnTo>
                  <a:lnTo>
                    <a:pt x="121" y="121"/>
                  </a:lnTo>
                  <a:lnTo>
                    <a:pt x="137" y="123"/>
                  </a:lnTo>
                  <a:lnTo>
                    <a:pt x="145" y="135"/>
                  </a:lnTo>
                  <a:lnTo>
                    <a:pt x="145" y="147"/>
                  </a:lnTo>
                  <a:lnTo>
                    <a:pt x="154" y="147"/>
                  </a:lnTo>
                  <a:lnTo>
                    <a:pt x="154" y="135"/>
                  </a:lnTo>
                  <a:lnTo>
                    <a:pt x="161" y="137"/>
                  </a:lnTo>
                  <a:lnTo>
                    <a:pt x="168" y="152"/>
                  </a:lnTo>
                  <a:lnTo>
                    <a:pt x="175" y="161"/>
                  </a:lnTo>
                  <a:lnTo>
                    <a:pt x="168" y="137"/>
                  </a:lnTo>
                  <a:lnTo>
                    <a:pt x="168" y="130"/>
                  </a:lnTo>
                  <a:lnTo>
                    <a:pt x="168" y="118"/>
                  </a:lnTo>
                  <a:lnTo>
                    <a:pt x="171" y="114"/>
                  </a:lnTo>
                  <a:lnTo>
                    <a:pt x="173" y="107"/>
                  </a:lnTo>
                  <a:lnTo>
                    <a:pt x="180" y="107"/>
                  </a:lnTo>
                  <a:lnTo>
                    <a:pt x="199" y="107"/>
                  </a:lnTo>
                  <a:lnTo>
                    <a:pt x="201" y="102"/>
                  </a:lnTo>
                  <a:lnTo>
                    <a:pt x="194" y="97"/>
                  </a:lnTo>
                  <a:lnTo>
                    <a:pt x="185" y="92"/>
                  </a:lnTo>
                  <a:lnTo>
                    <a:pt x="187" y="85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87" y="74"/>
                  </a:lnTo>
                  <a:lnTo>
                    <a:pt x="185" y="69"/>
                  </a:lnTo>
                  <a:lnTo>
                    <a:pt x="187" y="62"/>
                  </a:lnTo>
                  <a:lnTo>
                    <a:pt x="182" y="57"/>
                  </a:lnTo>
                  <a:lnTo>
                    <a:pt x="175" y="57"/>
                  </a:lnTo>
                  <a:lnTo>
                    <a:pt x="180" y="52"/>
                  </a:lnTo>
                  <a:lnTo>
                    <a:pt x="180" y="50"/>
                  </a:lnTo>
                  <a:lnTo>
                    <a:pt x="187" y="45"/>
                  </a:lnTo>
                  <a:lnTo>
                    <a:pt x="194" y="40"/>
                  </a:lnTo>
                  <a:lnTo>
                    <a:pt x="192" y="33"/>
                  </a:lnTo>
                  <a:lnTo>
                    <a:pt x="185" y="26"/>
                  </a:lnTo>
                  <a:lnTo>
                    <a:pt x="180" y="17"/>
                  </a:lnTo>
                  <a:lnTo>
                    <a:pt x="175" y="10"/>
                  </a:lnTo>
                  <a:lnTo>
                    <a:pt x="178" y="5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213" y="7"/>
                  </a:lnTo>
                  <a:lnTo>
                    <a:pt x="225" y="5"/>
                  </a:lnTo>
                  <a:lnTo>
                    <a:pt x="234" y="10"/>
                  </a:lnTo>
                  <a:lnTo>
                    <a:pt x="241" y="12"/>
                  </a:lnTo>
                  <a:lnTo>
                    <a:pt x="249" y="24"/>
                  </a:lnTo>
                  <a:lnTo>
                    <a:pt x="249" y="31"/>
                  </a:lnTo>
                  <a:lnTo>
                    <a:pt x="241" y="40"/>
                  </a:lnTo>
                  <a:lnTo>
                    <a:pt x="246" y="45"/>
                  </a:lnTo>
                  <a:lnTo>
                    <a:pt x="253" y="45"/>
                  </a:lnTo>
                  <a:lnTo>
                    <a:pt x="253" y="52"/>
                  </a:lnTo>
                  <a:lnTo>
                    <a:pt x="260" y="52"/>
                  </a:lnTo>
                  <a:lnTo>
                    <a:pt x="265" y="45"/>
                  </a:lnTo>
                  <a:lnTo>
                    <a:pt x="277" y="50"/>
                  </a:lnTo>
                  <a:lnTo>
                    <a:pt x="282" y="57"/>
                  </a:lnTo>
                  <a:lnTo>
                    <a:pt x="289" y="57"/>
                  </a:lnTo>
                  <a:lnTo>
                    <a:pt x="300" y="55"/>
                  </a:lnTo>
                  <a:lnTo>
                    <a:pt x="308" y="50"/>
                  </a:lnTo>
                  <a:lnTo>
                    <a:pt x="312" y="55"/>
                  </a:lnTo>
                  <a:lnTo>
                    <a:pt x="312" y="64"/>
                  </a:lnTo>
                  <a:lnTo>
                    <a:pt x="305" y="71"/>
                  </a:lnTo>
                  <a:lnTo>
                    <a:pt x="298" y="76"/>
                  </a:lnTo>
                  <a:lnTo>
                    <a:pt x="293" y="88"/>
                  </a:lnTo>
                  <a:lnTo>
                    <a:pt x="296" y="92"/>
                  </a:lnTo>
                  <a:close/>
                </a:path>
              </a:pathLst>
            </a:custGeom>
            <a:solidFill>
              <a:schemeClr val="bg2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6574138" y="2735024"/>
              <a:ext cx="1038732" cy="519366"/>
            </a:xfrm>
            <a:custGeom>
              <a:avLst/>
              <a:gdLst>
                <a:gd name="T0" fmla="*/ 286 w 518"/>
                <a:gd name="T1" fmla="*/ 42 h 259"/>
                <a:gd name="T2" fmla="*/ 265 w 518"/>
                <a:gd name="T3" fmla="*/ 52 h 259"/>
                <a:gd name="T4" fmla="*/ 258 w 518"/>
                <a:gd name="T5" fmla="*/ 73 h 259"/>
                <a:gd name="T6" fmla="*/ 225 w 518"/>
                <a:gd name="T7" fmla="*/ 101 h 259"/>
                <a:gd name="T8" fmla="*/ 236 w 518"/>
                <a:gd name="T9" fmla="*/ 139 h 259"/>
                <a:gd name="T10" fmla="*/ 229 w 518"/>
                <a:gd name="T11" fmla="*/ 156 h 259"/>
                <a:gd name="T12" fmla="*/ 206 w 518"/>
                <a:gd name="T13" fmla="*/ 146 h 259"/>
                <a:gd name="T14" fmla="*/ 187 w 518"/>
                <a:gd name="T15" fmla="*/ 148 h 259"/>
                <a:gd name="T16" fmla="*/ 144 w 518"/>
                <a:gd name="T17" fmla="*/ 156 h 259"/>
                <a:gd name="T18" fmla="*/ 121 w 518"/>
                <a:gd name="T19" fmla="*/ 172 h 259"/>
                <a:gd name="T20" fmla="*/ 88 w 518"/>
                <a:gd name="T21" fmla="*/ 163 h 259"/>
                <a:gd name="T22" fmla="*/ 66 w 518"/>
                <a:gd name="T23" fmla="*/ 172 h 259"/>
                <a:gd name="T24" fmla="*/ 55 w 518"/>
                <a:gd name="T25" fmla="*/ 184 h 259"/>
                <a:gd name="T26" fmla="*/ 36 w 518"/>
                <a:gd name="T27" fmla="*/ 167 h 259"/>
                <a:gd name="T28" fmla="*/ 14 w 518"/>
                <a:gd name="T29" fmla="*/ 165 h 259"/>
                <a:gd name="T30" fmla="*/ 3 w 518"/>
                <a:gd name="T31" fmla="*/ 182 h 259"/>
                <a:gd name="T32" fmla="*/ 19 w 518"/>
                <a:gd name="T33" fmla="*/ 198 h 259"/>
                <a:gd name="T34" fmla="*/ 26 w 518"/>
                <a:gd name="T35" fmla="*/ 219 h 259"/>
                <a:gd name="T36" fmla="*/ 47 w 518"/>
                <a:gd name="T37" fmla="*/ 231 h 259"/>
                <a:gd name="T38" fmla="*/ 62 w 518"/>
                <a:gd name="T39" fmla="*/ 229 h 259"/>
                <a:gd name="T40" fmla="*/ 71 w 518"/>
                <a:gd name="T41" fmla="*/ 234 h 259"/>
                <a:gd name="T42" fmla="*/ 88 w 518"/>
                <a:gd name="T43" fmla="*/ 236 h 259"/>
                <a:gd name="T44" fmla="*/ 116 w 518"/>
                <a:gd name="T45" fmla="*/ 226 h 259"/>
                <a:gd name="T46" fmla="*/ 156 w 518"/>
                <a:gd name="T47" fmla="*/ 215 h 259"/>
                <a:gd name="T48" fmla="*/ 173 w 518"/>
                <a:gd name="T49" fmla="*/ 208 h 259"/>
                <a:gd name="T50" fmla="*/ 185 w 518"/>
                <a:gd name="T51" fmla="*/ 210 h 259"/>
                <a:gd name="T52" fmla="*/ 187 w 518"/>
                <a:gd name="T53" fmla="*/ 224 h 259"/>
                <a:gd name="T54" fmla="*/ 199 w 518"/>
                <a:gd name="T55" fmla="*/ 238 h 259"/>
                <a:gd name="T56" fmla="*/ 215 w 518"/>
                <a:gd name="T57" fmla="*/ 243 h 259"/>
                <a:gd name="T58" fmla="*/ 239 w 518"/>
                <a:gd name="T59" fmla="*/ 252 h 259"/>
                <a:gd name="T60" fmla="*/ 265 w 518"/>
                <a:gd name="T61" fmla="*/ 255 h 259"/>
                <a:gd name="T62" fmla="*/ 284 w 518"/>
                <a:gd name="T63" fmla="*/ 259 h 259"/>
                <a:gd name="T64" fmla="*/ 314 w 518"/>
                <a:gd name="T65" fmla="*/ 257 h 259"/>
                <a:gd name="T66" fmla="*/ 343 w 518"/>
                <a:gd name="T67" fmla="*/ 259 h 259"/>
                <a:gd name="T68" fmla="*/ 355 w 518"/>
                <a:gd name="T69" fmla="*/ 257 h 259"/>
                <a:gd name="T70" fmla="*/ 366 w 518"/>
                <a:gd name="T71" fmla="*/ 243 h 259"/>
                <a:gd name="T72" fmla="*/ 383 w 518"/>
                <a:gd name="T73" fmla="*/ 231 h 259"/>
                <a:gd name="T74" fmla="*/ 399 w 518"/>
                <a:gd name="T75" fmla="*/ 231 h 259"/>
                <a:gd name="T76" fmla="*/ 414 w 518"/>
                <a:gd name="T77" fmla="*/ 234 h 259"/>
                <a:gd name="T78" fmla="*/ 423 w 518"/>
                <a:gd name="T79" fmla="*/ 222 h 259"/>
                <a:gd name="T80" fmla="*/ 444 w 518"/>
                <a:gd name="T81" fmla="*/ 222 h 259"/>
                <a:gd name="T82" fmla="*/ 447 w 518"/>
                <a:gd name="T83" fmla="*/ 217 h 259"/>
                <a:gd name="T84" fmla="*/ 456 w 518"/>
                <a:gd name="T85" fmla="*/ 205 h 259"/>
                <a:gd name="T86" fmla="*/ 468 w 518"/>
                <a:gd name="T87" fmla="*/ 191 h 259"/>
                <a:gd name="T88" fmla="*/ 480 w 518"/>
                <a:gd name="T89" fmla="*/ 172 h 259"/>
                <a:gd name="T90" fmla="*/ 487 w 518"/>
                <a:gd name="T91" fmla="*/ 137 h 259"/>
                <a:gd name="T92" fmla="*/ 482 w 518"/>
                <a:gd name="T93" fmla="*/ 118 h 259"/>
                <a:gd name="T94" fmla="*/ 513 w 518"/>
                <a:gd name="T95" fmla="*/ 113 h 259"/>
                <a:gd name="T96" fmla="*/ 515 w 518"/>
                <a:gd name="T97" fmla="*/ 89 h 259"/>
                <a:gd name="T98" fmla="*/ 515 w 518"/>
                <a:gd name="T99" fmla="*/ 75 h 259"/>
                <a:gd name="T100" fmla="*/ 494 w 518"/>
                <a:gd name="T101" fmla="*/ 35 h 259"/>
                <a:gd name="T102" fmla="*/ 482 w 518"/>
                <a:gd name="T103" fmla="*/ 9 h 259"/>
                <a:gd name="T104" fmla="*/ 440 w 518"/>
                <a:gd name="T105" fmla="*/ 16 h 259"/>
                <a:gd name="T106" fmla="*/ 409 w 518"/>
                <a:gd name="T107" fmla="*/ 0 h 259"/>
                <a:gd name="T108" fmla="*/ 369 w 518"/>
                <a:gd name="T109" fmla="*/ 0 h 259"/>
                <a:gd name="T110" fmla="*/ 359 w 518"/>
                <a:gd name="T111" fmla="*/ 23 h 259"/>
                <a:gd name="T112" fmla="*/ 340 w 518"/>
                <a:gd name="T113" fmla="*/ 40 h 259"/>
                <a:gd name="T114" fmla="*/ 312 w 518"/>
                <a:gd name="T115" fmla="*/ 42 h 259"/>
                <a:gd name="T116" fmla="*/ 286 w 518"/>
                <a:gd name="T11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8" h="259">
                  <a:moveTo>
                    <a:pt x="286" y="30"/>
                  </a:moveTo>
                  <a:lnTo>
                    <a:pt x="286" y="42"/>
                  </a:lnTo>
                  <a:lnTo>
                    <a:pt x="277" y="47"/>
                  </a:lnTo>
                  <a:lnTo>
                    <a:pt x="265" y="52"/>
                  </a:lnTo>
                  <a:lnTo>
                    <a:pt x="260" y="61"/>
                  </a:lnTo>
                  <a:lnTo>
                    <a:pt x="258" y="73"/>
                  </a:lnTo>
                  <a:lnTo>
                    <a:pt x="232" y="87"/>
                  </a:lnTo>
                  <a:lnTo>
                    <a:pt x="225" y="101"/>
                  </a:lnTo>
                  <a:lnTo>
                    <a:pt x="227" y="120"/>
                  </a:lnTo>
                  <a:lnTo>
                    <a:pt x="236" y="139"/>
                  </a:lnTo>
                  <a:lnTo>
                    <a:pt x="239" y="148"/>
                  </a:lnTo>
                  <a:lnTo>
                    <a:pt x="229" y="156"/>
                  </a:lnTo>
                  <a:lnTo>
                    <a:pt x="222" y="144"/>
                  </a:lnTo>
                  <a:lnTo>
                    <a:pt x="206" y="14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59" y="153"/>
                  </a:lnTo>
                  <a:lnTo>
                    <a:pt x="144" y="156"/>
                  </a:lnTo>
                  <a:lnTo>
                    <a:pt x="133" y="165"/>
                  </a:lnTo>
                  <a:lnTo>
                    <a:pt x="121" y="172"/>
                  </a:lnTo>
                  <a:lnTo>
                    <a:pt x="104" y="172"/>
                  </a:lnTo>
                  <a:lnTo>
                    <a:pt x="88" y="163"/>
                  </a:lnTo>
                  <a:lnTo>
                    <a:pt x="73" y="163"/>
                  </a:lnTo>
                  <a:lnTo>
                    <a:pt x="66" y="172"/>
                  </a:lnTo>
                  <a:lnTo>
                    <a:pt x="62" y="179"/>
                  </a:lnTo>
                  <a:lnTo>
                    <a:pt x="55" y="184"/>
                  </a:lnTo>
                  <a:lnTo>
                    <a:pt x="43" y="177"/>
                  </a:lnTo>
                  <a:lnTo>
                    <a:pt x="36" y="167"/>
                  </a:lnTo>
                  <a:lnTo>
                    <a:pt x="26" y="163"/>
                  </a:lnTo>
                  <a:lnTo>
                    <a:pt x="14" y="165"/>
                  </a:lnTo>
                  <a:lnTo>
                    <a:pt x="0" y="170"/>
                  </a:lnTo>
                  <a:lnTo>
                    <a:pt x="3" y="182"/>
                  </a:lnTo>
                  <a:lnTo>
                    <a:pt x="14" y="186"/>
                  </a:lnTo>
                  <a:lnTo>
                    <a:pt x="19" y="198"/>
                  </a:lnTo>
                  <a:lnTo>
                    <a:pt x="14" y="212"/>
                  </a:lnTo>
                  <a:lnTo>
                    <a:pt x="26" y="219"/>
                  </a:lnTo>
                  <a:lnTo>
                    <a:pt x="31" y="229"/>
                  </a:lnTo>
                  <a:lnTo>
                    <a:pt x="47" y="231"/>
                  </a:lnTo>
                  <a:lnTo>
                    <a:pt x="57" y="224"/>
                  </a:lnTo>
                  <a:lnTo>
                    <a:pt x="62" y="229"/>
                  </a:lnTo>
                  <a:lnTo>
                    <a:pt x="66" y="231"/>
                  </a:lnTo>
                  <a:lnTo>
                    <a:pt x="71" y="234"/>
                  </a:lnTo>
                  <a:lnTo>
                    <a:pt x="83" y="236"/>
                  </a:lnTo>
                  <a:lnTo>
                    <a:pt x="88" y="236"/>
                  </a:lnTo>
                  <a:lnTo>
                    <a:pt x="109" y="229"/>
                  </a:lnTo>
                  <a:lnTo>
                    <a:pt x="116" y="226"/>
                  </a:lnTo>
                  <a:lnTo>
                    <a:pt x="133" y="217"/>
                  </a:lnTo>
                  <a:lnTo>
                    <a:pt x="156" y="215"/>
                  </a:lnTo>
                  <a:lnTo>
                    <a:pt x="168" y="212"/>
                  </a:lnTo>
                  <a:lnTo>
                    <a:pt x="173" y="208"/>
                  </a:lnTo>
                  <a:lnTo>
                    <a:pt x="182" y="208"/>
                  </a:lnTo>
                  <a:lnTo>
                    <a:pt x="185" y="210"/>
                  </a:lnTo>
                  <a:lnTo>
                    <a:pt x="185" y="215"/>
                  </a:lnTo>
                  <a:lnTo>
                    <a:pt x="187" y="224"/>
                  </a:lnTo>
                  <a:lnTo>
                    <a:pt x="194" y="234"/>
                  </a:lnTo>
                  <a:lnTo>
                    <a:pt x="199" y="238"/>
                  </a:lnTo>
                  <a:lnTo>
                    <a:pt x="208" y="243"/>
                  </a:lnTo>
                  <a:lnTo>
                    <a:pt x="215" y="243"/>
                  </a:lnTo>
                  <a:lnTo>
                    <a:pt x="227" y="252"/>
                  </a:lnTo>
                  <a:lnTo>
                    <a:pt x="239" y="252"/>
                  </a:lnTo>
                  <a:lnTo>
                    <a:pt x="251" y="255"/>
                  </a:lnTo>
                  <a:lnTo>
                    <a:pt x="265" y="255"/>
                  </a:lnTo>
                  <a:lnTo>
                    <a:pt x="277" y="255"/>
                  </a:lnTo>
                  <a:lnTo>
                    <a:pt x="284" y="259"/>
                  </a:lnTo>
                  <a:lnTo>
                    <a:pt x="293" y="259"/>
                  </a:lnTo>
                  <a:lnTo>
                    <a:pt x="314" y="257"/>
                  </a:lnTo>
                  <a:lnTo>
                    <a:pt x="336" y="259"/>
                  </a:lnTo>
                  <a:lnTo>
                    <a:pt x="343" y="259"/>
                  </a:lnTo>
                  <a:lnTo>
                    <a:pt x="352" y="259"/>
                  </a:lnTo>
                  <a:lnTo>
                    <a:pt x="355" y="257"/>
                  </a:lnTo>
                  <a:lnTo>
                    <a:pt x="362" y="250"/>
                  </a:lnTo>
                  <a:lnTo>
                    <a:pt x="366" y="243"/>
                  </a:lnTo>
                  <a:lnTo>
                    <a:pt x="371" y="236"/>
                  </a:lnTo>
                  <a:lnTo>
                    <a:pt x="383" y="231"/>
                  </a:lnTo>
                  <a:lnTo>
                    <a:pt x="388" y="231"/>
                  </a:lnTo>
                  <a:lnTo>
                    <a:pt x="399" y="231"/>
                  </a:lnTo>
                  <a:lnTo>
                    <a:pt x="407" y="234"/>
                  </a:lnTo>
                  <a:lnTo>
                    <a:pt x="414" y="234"/>
                  </a:lnTo>
                  <a:lnTo>
                    <a:pt x="418" y="222"/>
                  </a:lnTo>
                  <a:lnTo>
                    <a:pt x="423" y="222"/>
                  </a:lnTo>
                  <a:lnTo>
                    <a:pt x="437" y="222"/>
                  </a:lnTo>
                  <a:lnTo>
                    <a:pt x="444" y="222"/>
                  </a:lnTo>
                  <a:lnTo>
                    <a:pt x="447" y="222"/>
                  </a:lnTo>
                  <a:lnTo>
                    <a:pt x="447" y="217"/>
                  </a:lnTo>
                  <a:lnTo>
                    <a:pt x="447" y="212"/>
                  </a:lnTo>
                  <a:lnTo>
                    <a:pt x="456" y="205"/>
                  </a:lnTo>
                  <a:lnTo>
                    <a:pt x="461" y="200"/>
                  </a:lnTo>
                  <a:lnTo>
                    <a:pt x="468" y="191"/>
                  </a:lnTo>
                  <a:lnTo>
                    <a:pt x="482" y="186"/>
                  </a:lnTo>
                  <a:lnTo>
                    <a:pt x="480" y="172"/>
                  </a:lnTo>
                  <a:lnTo>
                    <a:pt x="480" y="160"/>
                  </a:lnTo>
                  <a:lnTo>
                    <a:pt x="487" y="137"/>
                  </a:lnTo>
                  <a:lnTo>
                    <a:pt x="477" y="127"/>
                  </a:lnTo>
                  <a:lnTo>
                    <a:pt x="482" y="118"/>
                  </a:lnTo>
                  <a:lnTo>
                    <a:pt x="494" y="115"/>
                  </a:lnTo>
                  <a:lnTo>
                    <a:pt x="513" y="113"/>
                  </a:lnTo>
                  <a:lnTo>
                    <a:pt x="518" y="104"/>
                  </a:lnTo>
                  <a:lnTo>
                    <a:pt x="515" y="89"/>
                  </a:lnTo>
                  <a:lnTo>
                    <a:pt x="515" y="78"/>
                  </a:lnTo>
                  <a:lnTo>
                    <a:pt x="515" y="75"/>
                  </a:lnTo>
                  <a:lnTo>
                    <a:pt x="506" y="61"/>
                  </a:lnTo>
                  <a:lnTo>
                    <a:pt x="494" y="35"/>
                  </a:lnTo>
                  <a:lnTo>
                    <a:pt x="492" y="21"/>
                  </a:lnTo>
                  <a:lnTo>
                    <a:pt x="482" y="9"/>
                  </a:lnTo>
                  <a:lnTo>
                    <a:pt x="459" y="11"/>
                  </a:lnTo>
                  <a:lnTo>
                    <a:pt x="440" y="16"/>
                  </a:lnTo>
                  <a:lnTo>
                    <a:pt x="421" y="2"/>
                  </a:lnTo>
                  <a:lnTo>
                    <a:pt x="409" y="0"/>
                  </a:lnTo>
                  <a:lnTo>
                    <a:pt x="388" y="0"/>
                  </a:lnTo>
                  <a:lnTo>
                    <a:pt x="369" y="0"/>
                  </a:lnTo>
                  <a:lnTo>
                    <a:pt x="362" y="11"/>
                  </a:lnTo>
                  <a:lnTo>
                    <a:pt x="359" y="23"/>
                  </a:lnTo>
                  <a:lnTo>
                    <a:pt x="350" y="35"/>
                  </a:lnTo>
                  <a:lnTo>
                    <a:pt x="340" y="40"/>
                  </a:lnTo>
                  <a:lnTo>
                    <a:pt x="326" y="42"/>
                  </a:lnTo>
                  <a:lnTo>
                    <a:pt x="312" y="42"/>
                  </a:lnTo>
                  <a:lnTo>
                    <a:pt x="303" y="37"/>
                  </a:lnTo>
                  <a:lnTo>
                    <a:pt x="286" y="30"/>
                  </a:lnTo>
                  <a:close/>
                </a:path>
              </a:pathLst>
            </a:custGeom>
            <a:solidFill>
              <a:schemeClr val="accent5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gray">
            <a:xfrm>
              <a:off x="3822903" y="3553175"/>
              <a:ext cx="1836830" cy="1588177"/>
            </a:xfrm>
            <a:custGeom>
              <a:avLst/>
              <a:gdLst>
                <a:gd name="T0" fmla="*/ 569 w 916"/>
                <a:gd name="T1" fmla="*/ 144 h 792"/>
                <a:gd name="T2" fmla="*/ 616 w 916"/>
                <a:gd name="T3" fmla="*/ 177 h 792"/>
                <a:gd name="T4" fmla="*/ 706 w 916"/>
                <a:gd name="T5" fmla="*/ 218 h 792"/>
                <a:gd name="T6" fmla="*/ 753 w 916"/>
                <a:gd name="T7" fmla="*/ 213 h 792"/>
                <a:gd name="T8" fmla="*/ 791 w 916"/>
                <a:gd name="T9" fmla="*/ 248 h 792"/>
                <a:gd name="T10" fmla="*/ 819 w 916"/>
                <a:gd name="T11" fmla="*/ 258 h 792"/>
                <a:gd name="T12" fmla="*/ 897 w 916"/>
                <a:gd name="T13" fmla="*/ 258 h 792"/>
                <a:gd name="T14" fmla="*/ 916 w 916"/>
                <a:gd name="T15" fmla="*/ 277 h 792"/>
                <a:gd name="T16" fmla="*/ 895 w 916"/>
                <a:gd name="T17" fmla="*/ 322 h 792"/>
                <a:gd name="T18" fmla="*/ 793 w 916"/>
                <a:gd name="T19" fmla="*/ 371 h 792"/>
                <a:gd name="T20" fmla="*/ 713 w 916"/>
                <a:gd name="T21" fmla="*/ 414 h 792"/>
                <a:gd name="T22" fmla="*/ 635 w 916"/>
                <a:gd name="T23" fmla="*/ 494 h 792"/>
                <a:gd name="T24" fmla="*/ 604 w 916"/>
                <a:gd name="T25" fmla="*/ 536 h 792"/>
                <a:gd name="T26" fmla="*/ 612 w 916"/>
                <a:gd name="T27" fmla="*/ 572 h 792"/>
                <a:gd name="T28" fmla="*/ 642 w 916"/>
                <a:gd name="T29" fmla="*/ 600 h 792"/>
                <a:gd name="T30" fmla="*/ 586 w 916"/>
                <a:gd name="T31" fmla="*/ 640 h 792"/>
                <a:gd name="T32" fmla="*/ 555 w 916"/>
                <a:gd name="T33" fmla="*/ 685 h 792"/>
                <a:gd name="T34" fmla="*/ 519 w 916"/>
                <a:gd name="T35" fmla="*/ 707 h 792"/>
                <a:gd name="T36" fmla="*/ 453 w 916"/>
                <a:gd name="T37" fmla="*/ 754 h 792"/>
                <a:gd name="T38" fmla="*/ 406 w 916"/>
                <a:gd name="T39" fmla="*/ 766 h 792"/>
                <a:gd name="T40" fmla="*/ 314 w 916"/>
                <a:gd name="T41" fmla="*/ 759 h 792"/>
                <a:gd name="T42" fmla="*/ 241 w 916"/>
                <a:gd name="T43" fmla="*/ 749 h 792"/>
                <a:gd name="T44" fmla="*/ 165 w 916"/>
                <a:gd name="T45" fmla="*/ 775 h 792"/>
                <a:gd name="T46" fmla="*/ 144 w 916"/>
                <a:gd name="T47" fmla="*/ 792 h 792"/>
                <a:gd name="T48" fmla="*/ 97 w 916"/>
                <a:gd name="T49" fmla="*/ 766 h 792"/>
                <a:gd name="T50" fmla="*/ 78 w 916"/>
                <a:gd name="T51" fmla="*/ 714 h 792"/>
                <a:gd name="T52" fmla="*/ 47 w 916"/>
                <a:gd name="T53" fmla="*/ 657 h 792"/>
                <a:gd name="T54" fmla="*/ 4 w 916"/>
                <a:gd name="T55" fmla="*/ 636 h 792"/>
                <a:gd name="T56" fmla="*/ 45 w 916"/>
                <a:gd name="T57" fmla="*/ 581 h 792"/>
                <a:gd name="T58" fmla="*/ 47 w 916"/>
                <a:gd name="T59" fmla="*/ 518 h 792"/>
                <a:gd name="T60" fmla="*/ 73 w 916"/>
                <a:gd name="T61" fmla="*/ 463 h 792"/>
                <a:gd name="T62" fmla="*/ 78 w 916"/>
                <a:gd name="T63" fmla="*/ 404 h 792"/>
                <a:gd name="T64" fmla="*/ 108 w 916"/>
                <a:gd name="T65" fmla="*/ 362 h 792"/>
                <a:gd name="T66" fmla="*/ 134 w 916"/>
                <a:gd name="T67" fmla="*/ 298 h 792"/>
                <a:gd name="T68" fmla="*/ 191 w 916"/>
                <a:gd name="T69" fmla="*/ 244 h 792"/>
                <a:gd name="T70" fmla="*/ 160 w 916"/>
                <a:gd name="T71" fmla="*/ 194 h 792"/>
                <a:gd name="T72" fmla="*/ 87 w 916"/>
                <a:gd name="T73" fmla="*/ 182 h 792"/>
                <a:gd name="T74" fmla="*/ 61 w 916"/>
                <a:gd name="T75" fmla="*/ 156 h 792"/>
                <a:gd name="T76" fmla="*/ 4 w 916"/>
                <a:gd name="T77" fmla="*/ 161 h 792"/>
                <a:gd name="T78" fmla="*/ 14 w 916"/>
                <a:gd name="T79" fmla="*/ 123 h 792"/>
                <a:gd name="T80" fmla="*/ 19 w 916"/>
                <a:gd name="T81" fmla="*/ 88 h 792"/>
                <a:gd name="T82" fmla="*/ 0 w 916"/>
                <a:gd name="T83" fmla="*/ 45 h 792"/>
                <a:gd name="T84" fmla="*/ 68 w 916"/>
                <a:gd name="T85" fmla="*/ 29 h 792"/>
                <a:gd name="T86" fmla="*/ 113 w 916"/>
                <a:gd name="T87" fmla="*/ 0 h 792"/>
                <a:gd name="T88" fmla="*/ 182 w 916"/>
                <a:gd name="T89" fmla="*/ 31 h 792"/>
                <a:gd name="T90" fmla="*/ 267 w 916"/>
                <a:gd name="T91" fmla="*/ 43 h 792"/>
                <a:gd name="T92" fmla="*/ 347 w 916"/>
                <a:gd name="T93" fmla="*/ 78 h 792"/>
                <a:gd name="T94" fmla="*/ 430 w 916"/>
                <a:gd name="T95" fmla="*/ 92 h 792"/>
                <a:gd name="T96" fmla="*/ 512 w 916"/>
                <a:gd name="T97" fmla="*/ 11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6" h="792">
                  <a:moveTo>
                    <a:pt x="550" y="118"/>
                  </a:moveTo>
                  <a:lnTo>
                    <a:pt x="550" y="125"/>
                  </a:lnTo>
                  <a:lnTo>
                    <a:pt x="562" y="135"/>
                  </a:lnTo>
                  <a:lnTo>
                    <a:pt x="569" y="144"/>
                  </a:lnTo>
                  <a:lnTo>
                    <a:pt x="579" y="154"/>
                  </a:lnTo>
                  <a:lnTo>
                    <a:pt x="588" y="161"/>
                  </a:lnTo>
                  <a:lnTo>
                    <a:pt x="602" y="168"/>
                  </a:lnTo>
                  <a:lnTo>
                    <a:pt x="616" y="177"/>
                  </a:lnTo>
                  <a:lnTo>
                    <a:pt x="623" y="187"/>
                  </a:lnTo>
                  <a:lnTo>
                    <a:pt x="664" y="201"/>
                  </a:lnTo>
                  <a:lnTo>
                    <a:pt x="685" y="213"/>
                  </a:lnTo>
                  <a:lnTo>
                    <a:pt x="706" y="218"/>
                  </a:lnTo>
                  <a:lnTo>
                    <a:pt x="713" y="215"/>
                  </a:lnTo>
                  <a:lnTo>
                    <a:pt x="730" y="208"/>
                  </a:lnTo>
                  <a:lnTo>
                    <a:pt x="742" y="206"/>
                  </a:lnTo>
                  <a:lnTo>
                    <a:pt x="753" y="213"/>
                  </a:lnTo>
                  <a:lnTo>
                    <a:pt x="772" y="227"/>
                  </a:lnTo>
                  <a:lnTo>
                    <a:pt x="779" y="239"/>
                  </a:lnTo>
                  <a:lnTo>
                    <a:pt x="782" y="246"/>
                  </a:lnTo>
                  <a:lnTo>
                    <a:pt x="791" y="248"/>
                  </a:lnTo>
                  <a:lnTo>
                    <a:pt x="798" y="246"/>
                  </a:lnTo>
                  <a:lnTo>
                    <a:pt x="796" y="239"/>
                  </a:lnTo>
                  <a:lnTo>
                    <a:pt x="810" y="253"/>
                  </a:lnTo>
                  <a:lnTo>
                    <a:pt x="819" y="258"/>
                  </a:lnTo>
                  <a:lnTo>
                    <a:pt x="841" y="258"/>
                  </a:lnTo>
                  <a:lnTo>
                    <a:pt x="860" y="258"/>
                  </a:lnTo>
                  <a:lnTo>
                    <a:pt x="879" y="258"/>
                  </a:lnTo>
                  <a:lnTo>
                    <a:pt x="897" y="258"/>
                  </a:lnTo>
                  <a:lnTo>
                    <a:pt x="905" y="260"/>
                  </a:lnTo>
                  <a:lnTo>
                    <a:pt x="909" y="265"/>
                  </a:lnTo>
                  <a:lnTo>
                    <a:pt x="914" y="267"/>
                  </a:lnTo>
                  <a:lnTo>
                    <a:pt x="916" y="277"/>
                  </a:lnTo>
                  <a:lnTo>
                    <a:pt x="907" y="281"/>
                  </a:lnTo>
                  <a:lnTo>
                    <a:pt x="905" y="293"/>
                  </a:lnTo>
                  <a:lnTo>
                    <a:pt x="909" y="305"/>
                  </a:lnTo>
                  <a:lnTo>
                    <a:pt x="895" y="322"/>
                  </a:lnTo>
                  <a:lnTo>
                    <a:pt x="869" y="336"/>
                  </a:lnTo>
                  <a:lnTo>
                    <a:pt x="841" y="348"/>
                  </a:lnTo>
                  <a:lnTo>
                    <a:pt x="819" y="364"/>
                  </a:lnTo>
                  <a:lnTo>
                    <a:pt x="793" y="371"/>
                  </a:lnTo>
                  <a:lnTo>
                    <a:pt x="763" y="378"/>
                  </a:lnTo>
                  <a:lnTo>
                    <a:pt x="732" y="385"/>
                  </a:lnTo>
                  <a:lnTo>
                    <a:pt x="713" y="404"/>
                  </a:lnTo>
                  <a:lnTo>
                    <a:pt x="713" y="414"/>
                  </a:lnTo>
                  <a:lnTo>
                    <a:pt x="699" y="423"/>
                  </a:lnTo>
                  <a:lnTo>
                    <a:pt x="678" y="444"/>
                  </a:lnTo>
                  <a:lnTo>
                    <a:pt x="652" y="480"/>
                  </a:lnTo>
                  <a:lnTo>
                    <a:pt x="635" y="494"/>
                  </a:lnTo>
                  <a:lnTo>
                    <a:pt x="619" y="511"/>
                  </a:lnTo>
                  <a:lnTo>
                    <a:pt x="612" y="527"/>
                  </a:lnTo>
                  <a:lnTo>
                    <a:pt x="607" y="534"/>
                  </a:lnTo>
                  <a:lnTo>
                    <a:pt x="604" y="536"/>
                  </a:lnTo>
                  <a:lnTo>
                    <a:pt x="604" y="539"/>
                  </a:lnTo>
                  <a:lnTo>
                    <a:pt x="609" y="548"/>
                  </a:lnTo>
                  <a:lnTo>
                    <a:pt x="612" y="562"/>
                  </a:lnTo>
                  <a:lnTo>
                    <a:pt x="612" y="572"/>
                  </a:lnTo>
                  <a:lnTo>
                    <a:pt x="619" y="581"/>
                  </a:lnTo>
                  <a:lnTo>
                    <a:pt x="626" y="586"/>
                  </a:lnTo>
                  <a:lnTo>
                    <a:pt x="638" y="591"/>
                  </a:lnTo>
                  <a:lnTo>
                    <a:pt x="642" y="600"/>
                  </a:lnTo>
                  <a:lnTo>
                    <a:pt x="633" y="612"/>
                  </a:lnTo>
                  <a:lnTo>
                    <a:pt x="612" y="624"/>
                  </a:lnTo>
                  <a:lnTo>
                    <a:pt x="597" y="631"/>
                  </a:lnTo>
                  <a:lnTo>
                    <a:pt x="586" y="640"/>
                  </a:lnTo>
                  <a:lnTo>
                    <a:pt x="576" y="652"/>
                  </a:lnTo>
                  <a:lnTo>
                    <a:pt x="569" y="662"/>
                  </a:lnTo>
                  <a:lnTo>
                    <a:pt x="562" y="676"/>
                  </a:lnTo>
                  <a:lnTo>
                    <a:pt x="555" y="685"/>
                  </a:lnTo>
                  <a:lnTo>
                    <a:pt x="548" y="697"/>
                  </a:lnTo>
                  <a:lnTo>
                    <a:pt x="550" y="707"/>
                  </a:lnTo>
                  <a:lnTo>
                    <a:pt x="536" y="707"/>
                  </a:lnTo>
                  <a:lnTo>
                    <a:pt x="519" y="707"/>
                  </a:lnTo>
                  <a:lnTo>
                    <a:pt x="503" y="707"/>
                  </a:lnTo>
                  <a:lnTo>
                    <a:pt x="467" y="728"/>
                  </a:lnTo>
                  <a:lnTo>
                    <a:pt x="460" y="742"/>
                  </a:lnTo>
                  <a:lnTo>
                    <a:pt x="453" y="754"/>
                  </a:lnTo>
                  <a:lnTo>
                    <a:pt x="446" y="766"/>
                  </a:lnTo>
                  <a:lnTo>
                    <a:pt x="437" y="773"/>
                  </a:lnTo>
                  <a:lnTo>
                    <a:pt x="423" y="773"/>
                  </a:lnTo>
                  <a:lnTo>
                    <a:pt x="406" y="766"/>
                  </a:lnTo>
                  <a:lnTo>
                    <a:pt x="382" y="773"/>
                  </a:lnTo>
                  <a:lnTo>
                    <a:pt x="361" y="768"/>
                  </a:lnTo>
                  <a:lnTo>
                    <a:pt x="340" y="759"/>
                  </a:lnTo>
                  <a:lnTo>
                    <a:pt x="314" y="759"/>
                  </a:lnTo>
                  <a:lnTo>
                    <a:pt x="295" y="751"/>
                  </a:lnTo>
                  <a:lnTo>
                    <a:pt x="269" y="749"/>
                  </a:lnTo>
                  <a:lnTo>
                    <a:pt x="255" y="749"/>
                  </a:lnTo>
                  <a:lnTo>
                    <a:pt x="241" y="749"/>
                  </a:lnTo>
                  <a:lnTo>
                    <a:pt x="219" y="763"/>
                  </a:lnTo>
                  <a:lnTo>
                    <a:pt x="201" y="761"/>
                  </a:lnTo>
                  <a:lnTo>
                    <a:pt x="182" y="766"/>
                  </a:lnTo>
                  <a:lnTo>
                    <a:pt x="165" y="775"/>
                  </a:lnTo>
                  <a:lnTo>
                    <a:pt x="158" y="782"/>
                  </a:lnTo>
                  <a:lnTo>
                    <a:pt x="151" y="789"/>
                  </a:lnTo>
                  <a:lnTo>
                    <a:pt x="146" y="789"/>
                  </a:lnTo>
                  <a:lnTo>
                    <a:pt x="144" y="792"/>
                  </a:lnTo>
                  <a:lnTo>
                    <a:pt x="137" y="792"/>
                  </a:lnTo>
                  <a:lnTo>
                    <a:pt x="130" y="789"/>
                  </a:lnTo>
                  <a:lnTo>
                    <a:pt x="113" y="782"/>
                  </a:lnTo>
                  <a:lnTo>
                    <a:pt x="97" y="766"/>
                  </a:lnTo>
                  <a:lnTo>
                    <a:pt x="89" y="749"/>
                  </a:lnTo>
                  <a:lnTo>
                    <a:pt x="85" y="737"/>
                  </a:lnTo>
                  <a:lnTo>
                    <a:pt x="87" y="725"/>
                  </a:lnTo>
                  <a:lnTo>
                    <a:pt x="78" y="714"/>
                  </a:lnTo>
                  <a:lnTo>
                    <a:pt x="80" y="699"/>
                  </a:lnTo>
                  <a:lnTo>
                    <a:pt x="78" y="685"/>
                  </a:lnTo>
                  <a:lnTo>
                    <a:pt x="66" y="673"/>
                  </a:lnTo>
                  <a:lnTo>
                    <a:pt x="47" y="657"/>
                  </a:lnTo>
                  <a:lnTo>
                    <a:pt x="35" y="652"/>
                  </a:lnTo>
                  <a:lnTo>
                    <a:pt x="23" y="650"/>
                  </a:lnTo>
                  <a:lnTo>
                    <a:pt x="4" y="645"/>
                  </a:lnTo>
                  <a:lnTo>
                    <a:pt x="4" y="636"/>
                  </a:lnTo>
                  <a:lnTo>
                    <a:pt x="4" y="619"/>
                  </a:lnTo>
                  <a:lnTo>
                    <a:pt x="7" y="605"/>
                  </a:lnTo>
                  <a:lnTo>
                    <a:pt x="21" y="593"/>
                  </a:lnTo>
                  <a:lnTo>
                    <a:pt x="45" y="581"/>
                  </a:lnTo>
                  <a:lnTo>
                    <a:pt x="59" y="572"/>
                  </a:lnTo>
                  <a:lnTo>
                    <a:pt x="56" y="555"/>
                  </a:lnTo>
                  <a:lnTo>
                    <a:pt x="47" y="536"/>
                  </a:lnTo>
                  <a:lnTo>
                    <a:pt x="47" y="518"/>
                  </a:lnTo>
                  <a:lnTo>
                    <a:pt x="52" y="499"/>
                  </a:lnTo>
                  <a:lnTo>
                    <a:pt x="66" y="482"/>
                  </a:lnTo>
                  <a:lnTo>
                    <a:pt x="75" y="473"/>
                  </a:lnTo>
                  <a:lnTo>
                    <a:pt x="73" y="463"/>
                  </a:lnTo>
                  <a:lnTo>
                    <a:pt x="71" y="463"/>
                  </a:lnTo>
                  <a:lnTo>
                    <a:pt x="61" y="435"/>
                  </a:lnTo>
                  <a:lnTo>
                    <a:pt x="61" y="411"/>
                  </a:lnTo>
                  <a:lnTo>
                    <a:pt x="78" y="404"/>
                  </a:lnTo>
                  <a:lnTo>
                    <a:pt x="92" y="404"/>
                  </a:lnTo>
                  <a:lnTo>
                    <a:pt x="111" y="392"/>
                  </a:lnTo>
                  <a:lnTo>
                    <a:pt x="113" y="378"/>
                  </a:lnTo>
                  <a:lnTo>
                    <a:pt x="108" y="362"/>
                  </a:lnTo>
                  <a:lnTo>
                    <a:pt x="111" y="352"/>
                  </a:lnTo>
                  <a:lnTo>
                    <a:pt x="123" y="333"/>
                  </a:lnTo>
                  <a:lnTo>
                    <a:pt x="132" y="314"/>
                  </a:lnTo>
                  <a:lnTo>
                    <a:pt x="134" y="298"/>
                  </a:lnTo>
                  <a:lnTo>
                    <a:pt x="139" y="284"/>
                  </a:lnTo>
                  <a:lnTo>
                    <a:pt x="158" y="272"/>
                  </a:lnTo>
                  <a:lnTo>
                    <a:pt x="177" y="260"/>
                  </a:lnTo>
                  <a:lnTo>
                    <a:pt x="191" y="244"/>
                  </a:lnTo>
                  <a:lnTo>
                    <a:pt x="193" y="234"/>
                  </a:lnTo>
                  <a:lnTo>
                    <a:pt x="186" y="220"/>
                  </a:lnTo>
                  <a:lnTo>
                    <a:pt x="182" y="203"/>
                  </a:lnTo>
                  <a:lnTo>
                    <a:pt x="160" y="194"/>
                  </a:lnTo>
                  <a:lnTo>
                    <a:pt x="139" y="189"/>
                  </a:lnTo>
                  <a:lnTo>
                    <a:pt x="118" y="194"/>
                  </a:lnTo>
                  <a:lnTo>
                    <a:pt x="97" y="187"/>
                  </a:lnTo>
                  <a:lnTo>
                    <a:pt x="87" y="182"/>
                  </a:lnTo>
                  <a:lnTo>
                    <a:pt x="68" y="182"/>
                  </a:lnTo>
                  <a:lnTo>
                    <a:pt x="59" y="173"/>
                  </a:lnTo>
                  <a:lnTo>
                    <a:pt x="61" y="159"/>
                  </a:lnTo>
                  <a:lnTo>
                    <a:pt x="61" y="156"/>
                  </a:lnTo>
                  <a:lnTo>
                    <a:pt x="42" y="154"/>
                  </a:lnTo>
                  <a:lnTo>
                    <a:pt x="21" y="156"/>
                  </a:lnTo>
                  <a:lnTo>
                    <a:pt x="4" y="168"/>
                  </a:lnTo>
                  <a:lnTo>
                    <a:pt x="4" y="161"/>
                  </a:lnTo>
                  <a:lnTo>
                    <a:pt x="7" y="149"/>
                  </a:lnTo>
                  <a:lnTo>
                    <a:pt x="16" y="133"/>
                  </a:lnTo>
                  <a:lnTo>
                    <a:pt x="28" y="123"/>
                  </a:lnTo>
                  <a:lnTo>
                    <a:pt x="14" y="123"/>
                  </a:lnTo>
                  <a:lnTo>
                    <a:pt x="23" y="111"/>
                  </a:lnTo>
                  <a:lnTo>
                    <a:pt x="12" y="104"/>
                  </a:lnTo>
                  <a:lnTo>
                    <a:pt x="26" y="88"/>
                  </a:lnTo>
                  <a:lnTo>
                    <a:pt x="19" y="88"/>
                  </a:lnTo>
                  <a:lnTo>
                    <a:pt x="12" y="81"/>
                  </a:lnTo>
                  <a:lnTo>
                    <a:pt x="16" y="69"/>
                  </a:lnTo>
                  <a:lnTo>
                    <a:pt x="7" y="5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28" y="24"/>
                  </a:lnTo>
                  <a:lnTo>
                    <a:pt x="45" y="24"/>
                  </a:lnTo>
                  <a:lnTo>
                    <a:pt x="68" y="29"/>
                  </a:lnTo>
                  <a:lnTo>
                    <a:pt x="82" y="22"/>
                  </a:lnTo>
                  <a:lnTo>
                    <a:pt x="85" y="12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139" y="7"/>
                  </a:lnTo>
                  <a:lnTo>
                    <a:pt x="158" y="19"/>
                  </a:lnTo>
                  <a:lnTo>
                    <a:pt x="182" y="31"/>
                  </a:lnTo>
                  <a:lnTo>
                    <a:pt x="210" y="38"/>
                  </a:lnTo>
                  <a:lnTo>
                    <a:pt x="236" y="43"/>
                  </a:lnTo>
                  <a:lnTo>
                    <a:pt x="252" y="38"/>
                  </a:lnTo>
                  <a:lnTo>
                    <a:pt x="267" y="43"/>
                  </a:lnTo>
                  <a:lnTo>
                    <a:pt x="290" y="57"/>
                  </a:lnTo>
                  <a:lnTo>
                    <a:pt x="304" y="59"/>
                  </a:lnTo>
                  <a:lnTo>
                    <a:pt x="321" y="66"/>
                  </a:lnTo>
                  <a:lnTo>
                    <a:pt x="347" y="78"/>
                  </a:lnTo>
                  <a:lnTo>
                    <a:pt x="371" y="85"/>
                  </a:lnTo>
                  <a:lnTo>
                    <a:pt x="397" y="88"/>
                  </a:lnTo>
                  <a:lnTo>
                    <a:pt x="416" y="85"/>
                  </a:lnTo>
                  <a:lnTo>
                    <a:pt x="430" y="92"/>
                  </a:lnTo>
                  <a:lnTo>
                    <a:pt x="456" y="102"/>
                  </a:lnTo>
                  <a:lnTo>
                    <a:pt x="467" y="104"/>
                  </a:lnTo>
                  <a:lnTo>
                    <a:pt x="496" y="107"/>
                  </a:lnTo>
                  <a:lnTo>
                    <a:pt x="512" y="116"/>
                  </a:lnTo>
                  <a:lnTo>
                    <a:pt x="536" y="121"/>
                  </a:lnTo>
                  <a:lnTo>
                    <a:pt x="550" y="1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5280736" y="4714228"/>
              <a:ext cx="52137" cy="48127"/>
            </a:xfrm>
            <a:custGeom>
              <a:avLst/>
              <a:gdLst>
                <a:gd name="T0" fmla="*/ 22 w 26"/>
                <a:gd name="T1" fmla="*/ 0 h 24"/>
                <a:gd name="T2" fmla="*/ 24 w 26"/>
                <a:gd name="T3" fmla="*/ 0 h 24"/>
                <a:gd name="T4" fmla="*/ 24 w 26"/>
                <a:gd name="T5" fmla="*/ 0 h 24"/>
                <a:gd name="T6" fmla="*/ 26 w 26"/>
                <a:gd name="T7" fmla="*/ 12 h 24"/>
                <a:gd name="T8" fmla="*/ 17 w 26"/>
                <a:gd name="T9" fmla="*/ 19 h 24"/>
                <a:gd name="T10" fmla="*/ 10 w 26"/>
                <a:gd name="T11" fmla="*/ 24 h 24"/>
                <a:gd name="T12" fmla="*/ 0 w 26"/>
                <a:gd name="T13" fmla="*/ 17 h 24"/>
                <a:gd name="T14" fmla="*/ 7 w 26"/>
                <a:gd name="T15" fmla="*/ 7 h 24"/>
                <a:gd name="T16" fmla="*/ 22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12"/>
                  </a:lnTo>
                  <a:lnTo>
                    <a:pt x="17" y="19"/>
                  </a:lnTo>
                  <a:lnTo>
                    <a:pt x="10" y="24"/>
                  </a:lnTo>
                  <a:lnTo>
                    <a:pt x="0" y="17"/>
                  </a:lnTo>
                  <a:lnTo>
                    <a:pt x="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gray">
            <a:xfrm>
              <a:off x="5711871" y="4553806"/>
              <a:ext cx="66175" cy="46122"/>
            </a:xfrm>
            <a:custGeom>
              <a:avLst/>
              <a:gdLst>
                <a:gd name="T0" fmla="*/ 29 w 33"/>
                <a:gd name="T1" fmla="*/ 7 h 23"/>
                <a:gd name="T2" fmla="*/ 31 w 33"/>
                <a:gd name="T3" fmla="*/ 7 h 23"/>
                <a:gd name="T4" fmla="*/ 31 w 33"/>
                <a:gd name="T5" fmla="*/ 12 h 23"/>
                <a:gd name="T6" fmla="*/ 33 w 33"/>
                <a:gd name="T7" fmla="*/ 19 h 23"/>
                <a:gd name="T8" fmla="*/ 31 w 33"/>
                <a:gd name="T9" fmla="*/ 23 h 23"/>
                <a:gd name="T10" fmla="*/ 24 w 33"/>
                <a:gd name="T11" fmla="*/ 23 h 23"/>
                <a:gd name="T12" fmla="*/ 12 w 33"/>
                <a:gd name="T13" fmla="*/ 16 h 23"/>
                <a:gd name="T14" fmla="*/ 0 w 33"/>
                <a:gd name="T15" fmla="*/ 4 h 23"/>
                <a:gd name="T16" fmla="*/ 7 w 33"/>
                <a:gd name="T17" fmla="*/ 0 h 23"/>
                <a:gd name="T18" fmla="*/ 22 w 33"/>
                <a:gd name="T19" fmla="*/ 0 h 23"/>
                <a:gd name="T20" fmla="*/ 26 w 33"/>
                <a:gd name="T21" fmla="*/ 2 h 23"/>
                <a:gd name="T22" fmla="*/ 29 w 33"/>
                <a:gd name="T2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7"/>
                  </a:moveTo>
                  <a:lnTo>
                    <a:pt x="31" y="7"/>
                  </a:lnTo>
                  <a:lnTo>
                    <a:pt x="31" y="12"/>
                  </a:lnTo>
                  <a:lnTo>
                    <a:pt x="33" y="19"/>
                  </a:lnTo>
                  <a:lnTo>
                    <a:pt x="31" y="23"/>
                  </a:lnTo>
                  <a:lnTo>
                    <a:pt x="24" y="23"/>
                  </a:lnTo>
                  <a:lnTo>
                    <a:pt x="12" y="16"/>
                  </a:lnTo>
                  <a:lnTo>
                    <a:pt x="0" y="4"/>
                  </a:lnTo>
                  <a:lnTo>
                    <a:pt x="7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gray">
            <a:xfrm>
              <a:off x="5481264" y="4561827"/>
              <a:ext cx="156411" cy="138364"/>
            </a:xfrm>
            <a:custGeom>
              <a:avLst/>
              <a:gdLst>
                <a:gd name="T0" fmla="*/ 63 w 78"/>
                <a:gd name="T1" fmla="*/ 3 h 69"/>
                <a:gd name="T2" fmla="*/ 63 w 78"/>
                <a:gd name="T3" fmla="*/ 5 h 69"/>
                <a:gd name="T4" fmla="*/ 63 w 78"/>
                <a:gd name="T5" fmla="*/ 8 h 69"/>
                <a:gd name="T6" fmla="*/ 59 w 78"/>
                <a:gd name="T7" fmla="*/ 15 h 69"/>
                <a:gd name="T8" fmla="*/ 59 w 78"/>
                <a:gd name="T9" fmla="*/ 22 h 69"/>
                <a:gd name="T10" fmla="*/ 73 w 78"/>
                <a:gd name="T11" fmla="*/ 22 h 69"/>
                <a:gd name="T12" fmla="*/ 78 w 78"/>
                <a:gd name="T13" fmla="*/ 33 h 69"/>
                <a:gd name="T14" fmla="*/ 70 w 78"/>
                <a:gd name="T15" fmla="*/ 55 h 69"/>
                <a:gd name="T16" fmla="*/ 52 w 78"/>
                <a:gd name="T17" fmla="*/ 69 h 69"/>
                <a:gd name="T18" fmla="*/ 30 w 78"/>
                <a:gd name="T19" fmla="*/ 52 h 69"/>
                <a:gd name="T20" fmla="*/ 26 w 78"/>
                <a:gd name="T21" fmla="*/ 43 h 69"/>
                <a:gd name="T22" fmla="*/ 16 w 78"/>
                <a:gd name="T23" fmla="*/ 41 h 69"/>
                <a:gd name="T24" fmla="*/ 7 w 78"/>
                <a:gd name="T25" fmla="*/ 45 h 69"/>
                <a:gd name="T26" fmla="*/ 0 w 78"/>
                <a:gd name="T27" fmla="*/ 33 h 69"/>
                <a:gd name="T28" fmla="*/ 14 w 78"/>
                <a:gd name="T29" fmla="*/ 19 h 69"/>
                <a:gd name="T30" fmla="*/ 37 w 78"/>
                <a:gd name="T31" fmla="*/ 10 h 69"/>
                <a:gd name="T32" fmla="*/ 54 w 78"/>
                <a:gd name="T33" fmla="*/ 5 h 69"/>
                <a:gd name="T34" fmla="*/ 63 w 78"/>
                <a:gd name="T35" fmla="*/ 0 h 69"/>
                <a:gd name="T36" fmla="*/ 66 w 78"/>
                <a:gd name="T37" fmla="*/ 0 h 69"/>
                <a:gd name="T38" fmla="*/ 63 w 78"/>
                <a:gd name="T3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69">
                  <a:moveTo>
                    <a:pt x="63" y="3"/>
                  </a:moveTo>
                  <a:lnTo>
                    <a:pt x="63" y="5"/>
                  </a:lnTo>
                  <a:lnTo>
                    <a:pt x="63" y="8"/>
                  </a:lnTo>
                  <a:lnTo>
                    <a:pt x="59" y="15"/>
                  </a:lnTo>
                  <a:lnTo>
                    <a:pt x="59" y="22"/>
                  </a:lnTo>
                  <a:lnTo>
                    <a:pt x="73" y="22"/>
                  </a:lnTo>
                  <a:lnTo>
                    <a:pt x="78" y="33"/>
                  </a:lnTo>
                  <a:lnTo>
                    <a:pt x="70" y="55"/>
                  </a:lnTo>
                  <a:lnTo>
                    <a:pt x="52" y="69"/>
                  </a:lnTo>
                  <a:lnTo>
                    <a:pt x="30" y="52"/>
                  </a:lnTo>
                  <a:lnTo>
                    <a:pt x="26" y="43"/>
                  </a:lnTo>
                  <a:lnTo>
                    <a:pt x="16" y="41"/>
                  </a:lnTo>
                  <a:lnTo>
                    <a:pt x="7" y="45"/>
                  </a:lnTo>
                  <a:lnTo>
                    <a:pt x="0" y="33"/>
                  </a:lnTo>
                  <a:lnTo>
                    <a:pt x="14" y="19"/>
                  </a:lnTo>
                  <a:lnTo>
                    <a:pt x="37" y="10"/>
                  </a:lnTo>
                  <a:lnTo>
                    <a:pt x="54" y="5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gray">
            <a:xfrm>
              <a:off x="7133609" y="3146104"/>
              <a:ext cx="501318" cy="336886"/>
            </a:xfrm>
            <a:custGeom>
              <a:avLst/>
              <a:gdLst>
                <a:gd name="T0" fmla="*/ 17 w 250"/>
                <a:gd name="T1" fmla="*/ 168 h 168"/>
                <a:gd name="T2" fmla="*/ 38 w 250"/>
                <a:gd name="T3" fmla="*/ 158 h 168"/>
                <a:gd name="T4" fmla="*/ 59 w 250"/>
                <a:gd name="T5" fmla="*/ 156 h 168"/>
                <a:gd name="T6" fmla="*/ 99 w 250"/>
                <a:gd name="T7" fmla="*/ 158 h 168"/>
                <a:gd name="T8" fmla="*/ 118 w 250"/>
                <a:gd name="T9" fmla="*/ 163 h 168"/>
                <a:gd name="T10" fmla="*/ 161 w 250"/>
                <a:gd name="T11" fmla="*/ 114 h 168"/>
                <a:gd name="T12" fmla="*/ 175 w 250"/>
                <a:gd name="T13" fmla="*/ 80 h 168"/>
                <a:gd name="T14" fmla="*/ 201 w 250"/>
                <a:gd name="T15" fmla="*/ 64 h 168"/>
                <a:gd name="T16" fmla="*/ 227 w 250"/>
                <a:gd name="T17" fmla="*/ 69 h 168"/>
                <a:gd name="T18" fmla="*/ 250 w 250"/>
                <a:gd name="T19" fmla="*/ 59 h 168"/>
                <a:gd name="T20" fmla="*/ 234 w 250"/>
                <a:gd name="T21" fmla="*/ 40 h 168"/>
                <a:gd name="T22" fmla="*/ 220 w 250"/>
                <a:gd name="T23" fmla="*/ 36 h 168"/>
                <a:gd name="T24" fmla="*/ 206 w 250"/>
                <a:gd name="T25" fmla="*/ 19 h 168"/>
                <a:gd name="T26" fmla="*/ 196 w 250"/>
                <a:gd name="T27" fmla="*/ 5 h 168"/>
                <a:gd name="T28" fmla="*/ 187 w 250"/>
                <a:gd name="T29" fmla="*/ 0 h 168"/>
                <a:gd name="T30" fmla="*/ 177 w 250"/>
                <a:gd name="T31" fmla="*/ 0 h 168"/>
                <a:gd name="T32" fmla="*/ 168 w 250"/>
                <a:gd name="T33" fmla="*/ 7 h 168"/>
                <a:gd name="T34" fmla="*/ 168 w 250"/>
                <a:gd name="T35" fmla="*/ 12 h 168"/>
                <a:gd name="T36" fmla="*/ 168 w 250"/>
                <a:gd name="T37" fmla="*/ 17 h 168"/>
                <a:gd name="T38" fmla="*/ 165 w 250"/>
                <a:gd name="T39" fmla="*/ 17 h 168"/>
                <a:gd name="T40" fmla="*/ 158 w 250"/>
                <a:gd name="T41" fmla="*/ 17 h 168"/>
                <a:gd name="T42" fmla="*/ 144 w 250"/>
                <a:gd name="T43" fmla="*/ 17 h 168"/>
                <a:gd name="T44" fmla="*/ 139 w 250"/>
                <a:gd name="T45" fmla="*/ 17 h 168"/>
                <a:gd name="T46" fmla="*/ 135 w 250"/>
                <a:gd name="T47" fmla="*/ 29 h 168"/>
                <a:gd name="T48" fmla="*/ 128 w 250"/>
                <a:gd name="T49" fmla="*/ 29 h 168"/>
                <a:gd name="T50" fmla="*/ 120 w 250"/>
                <a:gd name="T51" fmla="*/ 26 h 168"/>
                <a:gd name="T52" fmla="*/ 109 w 250"/>
                <a:gd name="T53" fmla="*/ 26 h 168"/>
                <a:gd name="T54" fmla="*/ 104 w 250"/>
                <a:gd name="T55" fmla="*/ 26 h 168"/>
                <a:gd name="T56" fmla="*/ 92 w 250"/>
                <a:gd name="T57" fmla="*/ 31 h 168"/>
                <a:gd name="T58" fmla="*/ 87 w 250"/>
                <a:gd name="T59" fmla="*/ 38 h 168"/>
                <a:gd name="T60" fmla="*/ 83 w 250"/>
                <a:gd name="T61" fmla="*/ 45 h 168"/>
                <a:gd name="T62" fmla="*/ 76 w 250"/>
                <a:gd name="T63" fmla="*/ 52 h 168"/>
                <a:gd name="T64" fmla="*/ 73 w 250"/>
                <a:gd name="T65" fmla="*/ 54 h 168"/>
                <a:gd name="T66" fmla="*/ 64 w 250"/>
                <a:gd name="T67" fmla="*/ 54 h 168"/>
                <a:gd name="T68" fmla="*/ 57 w 250"/>
                <a:gd name="T69" fmla="*/ 54 h 168"/>
                <a:gd name="T70" fmla="*/ 35 w 250"/>
                <a:gd name="T71" fmla="*/ 52 h 168"/>
                <a:gd name="T72" fmla="*/ 14 w 250"/>
                <a:gd name="T73" fmla="*/ 54 h 168"/>
                <a:gd name="T74" fmla="*/ 7 w 250"/>
                <a:gd name="T75" fmla="*/ 59 h 168"/>
                <a:gd name="T76" fmla="*/ 2 w 250"/>
                <a:gd name="T77" fmla="*/ 66 h 168"/>
                <a:gd name="T78" fmla="*/ 0 w 250"/>
                <a:gd name="T79" fmla="*/ 76 h 168"/>
                <a:gd name="T80" fmla="*/ 0 w 250"/>
                <a:gd name="T81" fmla="*/ 83 h 168"/>
                <a:gd name="T82" fmla="*/ 2 w 250"/>
                <a:gd name="T83" fmla="*/ 85 h 168"/>
                <a:gd name="T84" fmla="*/ 9 w 250"/>
                <a:gd name="T85" fmla="*/ 83 h 168"/>
                <a:gd name="T86" fmla="*/ 9 w 250"/>
                <a:gd name="T87" fmla="*/ 83 h 168"/>
                <a:gd name="T88" fmla="*/ 7 w 250"/>
                <a:gd name="T89" fmla="*/ 92 h 168"/>
                <a:gd name="T90" fmla="*/ 7 w 250"/>
                <a:gd name="T91" fmla="*/ 102 h 168"/>
                <a:gd name="T92" fmla="*/ 12 w 250"/>
                <a:gd name="T93" fmla="*/ 109 h 168"/>
                <a:gd name="T94" fmla="*/ 14 w 250"/>
                <a:gd name="T95" fmla="*/ 109 h 168"/>
                <a:gd name="T96" fmla="*/ 14 w 250"/>
                <a:gd name="T97" fmla="*/ 121 h 168"/>
                <a:gd name="T98" fmla="*/ 17 w 250"/>
                <a:gd name="T99" fmla="*/ 123 h 168"/>
                <a:gd name="T100" fmla="*/ 24 w 250"/>
                <a:gd name="T101" fmla="*/ 125 h 168"/>
                <a:gd name="T102" fmla="*/ 28 w 250"/>
                <a:gd name="T103" fmla="*/ 125 h 168"/>
                <a:gd name="T104" fmla="*/ 31 w 250"/>
                <a:gd name="T105" fmla="*/ 132 h 168"/>
                <a:gd name="T106" fmla="*/ 35 w 250"/>
                <a:gd name="T107" fmla="*/ 135 h 168"/>
                <a:gd name="T108" fmla="*/ 40 w 250"/>
                <a:gd name="T109" fmla="*/ 140 h 168"/>
                <a:gd name="T110" fmla="*/ 38 w 250"/>
                <a:gd name="T111" fmla="*/ 144 h 168"/>
                <a:gd name="T112" fmla="*/ 35 w 250"/>
                <a:gd name="T113" fmla="*/ 149 h 168"/>
                <a:gd name="T114" fmla="*/ 28 w 250"/>
                <a:gd name="T115" fmla="*/ 151 h 168"/>
                <a:gd name="T116" fmla="*/ 21 w 250"/>
                <a:gd name="T117" fmla="*/ 149 h 168"/>
                <a:gd name="T118" fmla="*/ 12 w 250"/>
                <a:gd name="T119" fmla="*/ 156 h 168"/>
                <a:gd name="T120" fmla="*/ 17 w 250"/>
                <a:gd name="T1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0" h="168">
                  <a:moveTo>
                    <a:pt x="17" y="168"/>
                  </a:moveTo>
                  <a:lnTo>
                    <a:pt x="38" y="158"/>
                  </a:lnTo>
                  <a:lnTo>
                    <a:pt x="59" y="156"/>
                  </a:lnTo>
                  <a:lnTo>
                    <a:pt x="99" y="158"/>
                  </a:lnTo>
                  <a:lnTo>
                    <a:pt x="118" y="163"/>
                  </a:lnTo>
                  <a:lnTo>
                    <a:pt x="161" y="114"/>
                  </a:lnTo>
                  <a:lnTo>
                    <a:pt x="175" y="80"/>
                  </a:lnTo>
                  <a:lnTo>
                    <a:pt x="201" y="64"/>
                  </a:lnTo>
                  <a:lnTo>
                    <a:pt x="227" y="69"/>
                  </a:lnTo>
                  <a:lnTo>
                    <a:pt x="250" y="59"/>
                  </a:lnTo>
                  <a:lnTo>
                    <a:pt x="234" y="40"/>
                  </a:lnTo>
                  <a:lnTo>
                    <a:pt x="220" y="36"/>
                  </a:lnTo>
                  <a:lnTo>
                    <a:pt x="206" y="19"/>
                  </a:lnTo>
                  <a:lnTo>
                    <a:pt x="196" y="5"/>
                  </a:lnTo>
                  <a:lnTo>
                    <a:pt x="187" y="0"/>
                  </a:lnTo>
                  <a:lnTo>
                    <a:pt x="177" y="0"/>
                  </a:lnTo>
                  <a:lnTo>
                    <a:pt x="168" y="7"/>
                  </a:lnTo>
                  <a:lnTo>
                    <a:pt x="168" y="12"/>
                  </a:lnTo>
                  <a:lnTo>
                    <a:pt x="168" y="17"/>
                  </a:lnTo>
                  <a:lnTo>
                    <a:pt x="165" y="17"/>
                  </a:lnTo>
                  <a:lnTo>
                    <a:pt x="158" y="17"/>
                  </a:lnTo>
                  <a:lnTo>
                    <a:pt x="144" y="17"/>
                  </a:lnTo>
                  <a:lnTo>
                    <a:pt x="139" y="17"/>
                  </a:lnTo>
                  <a:lnTo>
                    <a:pt x="135" y="29"/>
                  </a:lnTo>
                  <a:lnTo>
                    <a:pt x="128" y="29"/>
                  </a:lnTo>
                  <a:lnTo>
                    <a:pt x="120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92" y="31"/>
                  </a:lnTo>
                  <a:lnTo>
                    <a:pt x="87" y="38"/>
                  </a:lnTo>
                  <a:lnTo>
                    <a:pt x="83" y="45"/>
                  </a:lnTo>
                  <a:lnTo>
                    <a:pt x="76" y="52"/>
                  </a:lnTo>
                  <a:lnTo>
                    <a:pt x="73" y="54"/>
                  </a:lnTo>
                  <a:lnTo>
                    <a:pt x="64" y="54"/>
                  </a:lnTo>
                  <a:lnTo>
                    <a:pt x="57" y="54"/>
                  </a:lnTo>
                  <a:lnTo>
                    <a:pt x="35" y="52"/>
                  </a:lnTo>
                  <a:lnTo>
                    <a:pt x="14" y="54"/>
                  </a:lnTo>
                  <a:lnTo>
                    <a:pt x="7" y="59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7" y="92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4" y="109"/>
                  </a:lnTo>
                  <a:lnTo>
                    <a:pt x="14" y="121"/>
                  </a:lnTo>
                  <a:lnTo>
                    <a:pt x="17" y="123"/>
                  </a:lnTo>
                  <a:lnTo>
                    <a:pt x="24" y="125"/>
                  </a:lnTo>
                  <a:lnTo>
                    <a:pt x="28" y="125"/>
                  </a:lnTo>
                  <a:lnTo>
                    <a:pt x="31" y="132"/>
                  </a:lnTo>
                  <a:lnTo>
                    <a:pt x="35" y="135"/>
                  </a:lnTo>
                  <a:lnTo>
                    <a:pt x="40" y="140"/>
                  </a:lnTo>
                  <a:lnTo>
                    <a:pt x="38" y="144"/>
                  </a:lnTo>
                  <a:lnTo>
                    <a:pt x="35" y="149"/>
                  </a:lnTo>
                  <a:lnTo>
                    <a:pt x="28" y="151"/>
                  </a:lnTo>
                  <a:lnTo>
                    <a:pt x="21" y="149"/>
                  </a:lnTo>
                  <a:lnTo>
                    <a:pt x="12" y="156"/>
                  </a:lnTo>
                  <a:lnTo>
                    <a:pt x="17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gray">
            <a:xfrm>
              <a:off x="7167699" y="3264416"/>
              <a:ext cx="890341" cy="747968"/>
            </a:xfrm>
            <a:custGeom>
              <a:avLst/>
              <a:gdLst>
                <a:gd name="T0" fmla="*/ 411 w 444"/>
                <a:gd name="T1" fmla="*/ 364 h 373"/>
                <a:gd name="T2" fmla="*/ 368 w 444"/>
                <a:gd name="T3" fmla="*/ 314 h 373"/>
                <a:gd name="T4" fmla="*/ 309 w 444"/>
                <a:gd name="T5" fmla="*/ 269 h 373"/>
                <a:gd name="T6" fmla="*/ 236 w 444"/>
                <a:gd name="T7" fmla="*/ 213 h 373"/>
                <a:gd name="T8" fmla="*/ 170 w 444"/>
                <a:gd name="T9" fmla="*/ 123 h 373"/>
                <a:gd name="T10" fmla="*/ 238 w 444"/>
                <a:gd name="T11" fmla="*/ 99 h 373"/>
                <a:gd name="T12" fmla="*/ 304 w 444"/>
                <a:gd name="T13" fmla="*/ 102 h 373"/>
                <a:gd name="T14" fmla="*/ 380 w 444"/>
                <a:gd name="T15" fmla="*/ 107 h 373"/>
                <a:gd name="T16" fmla="*/ 422 w 444"/>
                <a:gd name="T17" fmla="*/ 116 h 373"/>
                <a:gd name="T18" fmla="*/ 444 w 444"/>
                <a:gd name="T19" fmla="*/ 90 h 373"/>
                <a:gd name="T20" fmla="*/ 427 w 444"/>
                <a:gd name="T21" fmla="*/ 92 h 373"/>
                <a:gd name="T22" fmla="*/ 380 w 444"/>
                <a:gd name="T23" fmla="*/ 50 h 373"/>
                <a:gd name="T24" fmla="*/ 359 w 444"/>
                <a:gd name="T25" fmla="*/ 12 h 373"/>
                <a:gd name="T26" fmla="*/ 326 w 444"/>
                <a:gd name="T27" fmla="*/ 31 h 373"/>
                <a:gd name="T28" fmla="*/ 283 w 444"/>
                <a:gd name="T29" fmla="*/ 26 h 373"/>
                <a:gd name="T30" fmla="*/ 252 w 444"/>
                <a:gd name="T31" fmla="*/ 7 h 373"/>
                <a:gd name="T32" fmla="*/ 210 w 444"/>
                <a:gd name="T33" fmla="*/ 10 h 373"/>
                <a:gd name="T34" fmla="*/ 158 w 444"/>
                <a:gd name="T35" fmla="*/ 21 h 373"/>
                <a:gd name="T36" fmla="*/ 101 w 444"/>
                <a:gd name="T37" fmla="*/ 104 h 373"/>
                <a:gd name="T38" fmla="*/ 42 w 444"/>
                <a:gd name="T39" fmla="*/ 97 h 373"/>
                <a:gd name="T40" fmla="*/ 0 w 444"/>
                <a:gd name="T41" fmla="*/ 109 h 373"/>
                <a:gd name="T42" fmla="*/ 9 w 444"/>
                <a:gd name="T43" fmla="*/ 135 h 373"/>
                <a:gd name="T44" fmla="*/ 28 w 444"/>
                <a:gd name="T45" fmla="*/ 161 h 373"/>
                <a:gd name="T46" fmla="*/ 47 w 444"/>
                <a:gd name="T47" fmla="*/ 132 h 373"/>
                <a:gd name="T48" fmla="*/ 70 w 444"/>
                <a:gd name="T49" fmla="*/ 114 h 373"/>
                <a:gd name="T50" fmla="*/ 87 w 444"/>
                <a:gd name="T51" fmla="*/ 123 h 373"/>
                <a:gd name="T52" fmla="*/ 99 w 444"/>
                <a:gd name="T53" fmla="*/ 144 h 373"/>
                <a:gd name="T54" fmla="*/ 113 w 444"/>
                <a:gd name="T55" fmla="*/ 184 h 373"/>
                <a:gd name="T56" fmla="*/ 141 w 444"/>
                <a:gd name="T57" fmla="*/ 203 h 373"/>
                <a:gd name="T58" fmla="*/ 125 w 444"/>
                <a:gd name="T59" fmla="*/ 213 h 373"/>
                <a:gd name="T60" fmla="*/ 141 w 444"/>
                <a:gd name="T61" fmla="*/ 239 h 373"/>
                <a:gd name="T62" fmla="*/ 167 w 444"/>
                <a:gd name="T63" fmla="*/ 253 h 373"/>
                <a:gd name="T64" fmla="*/ 189 w 444"/>
                <a:gd name="T65" fmla="*/ 272 h 373"/>
                <a:gd name="T66" fmla="*/ 198 w 444"/>
                <a:gd name="T67" fmla="*/ 281 h 373"/>
                <a:gd name="T68" fmla="*/ 233 w 444"/>
                <a:gd name="T69" fmla="*/ 277 h 373"/>
                <a:gd name="T70" fmla="*/ 278 w 444"/>
                <a:gd name="T71" fmla="*/ 295 h 373"/>
                <a:gd name="T72" fmla="*/ 311 w 444"/>
                <a:gd name="T73" fmla="*/ 319 h 373"/>
                <a:gd name="T74" fmla="*/ 304 w 444"/>
                <a:gd name="T75" fmla="*/ 326 h 373"/>
                <a:gd name="T76" fmla="*/ 281 w 444"/>
                <a:gd name="T77" fmla="*/ 317 h 373"/>
                <a:gd name="T78" fmla="*/ 295 w 444"/>
                <a:gd name="T79" fmla="*/ 324 h 373"/>
                <a:gd name="T80" fmla="*/ 328 w 444"/>
                <a:gd name="T81" fmla="*/ 336 h 373"/>
                <a:gd name="T82" fmla="*/ 368 w 444"/>
                <a:gd name="T83" fmla="*/ 350 h 373"/>
                <a:gd name="T84" fmla="*/ 396 w 444"/>
                <a:gd name="T85" fmla="*/ 364 h 373"/>
                <a:gd name="T86" fmla="*/ 411 w 444"/>
                <a:gd name="T8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373">
                  <a:moveTo>
                    <a:pt x="411" y="373"/>
                  </a:moveTo>
                  <a:lnTo>
                    <a:pt x="411" y="364"/>
                  </a:lnTo>
                  <a:lnTo>
                    <a:pt x="408" y="338"/>
                  </a:lnTo>
                  <a:lnTo>
                    <a:pt x="368" y="314"/>
                  </a:lnTo>
                  <a:lnTo>
                    <a:pt x="347" y="314"/>
                  </a:lnTo>
                  <a:lnTo>
                    <a:pt x="309" y="269"/>
                  </a:lnTo>
                  <a:lnTo>
                    <a:pt x="300" y="248"/>
                  </a:lnTo>
                  <a:lnTo>
                    <a:pt x="236" y="213"/>
                  </a:lnTo>
                  <a:lnTo>
                    <a:pt x="172" y="151"/>
                  </a:lnTo>
                  <a:lnTo>
                    <a:pt x="170" y="123"/>
                  </a:lnTo>
                  <a:lnTo>
                    <a:pt x="193" y="123"/>
                  </a:lnTo>
                  <a:lnTo>
                    <a:pt x="238" y="99"/>
                  </a:lnTo>
                  <a:lnTo>
                    <a:pt x="281" y="109"/>
                  </a:lnTo>
                  <a:lnTo>
                    <a:pt x="304" y="102"/>
                  </a:lnTo>
                  <a:lnTo>
                    <a:pt x="361" y="85"/>
                  </a:lnTo>
                  <a:lnTo>
                    <a:pt x="380" y="107"/>
                  </a:lnTo>
                  <a:lnTo>
                    <a:pt x="406" y="118"/>
                  </a:lnTo>
                  <a:lnTo>
                    <a:pt x="422" y="116"/>
                  </a:lnTo>
                  <a:lnTo>
                    <a:pt x="439" y="104"/>
                  </a:lnTo>
                  <a:lnTo>
                    <a:pt x="444" y="90"/>
                  </a:lnTo>
                  <a:lnTo>
                    <a:pt x="444" y="90"/>
                  </a:lnTo>
                  <a:lnTo>
                    <a:pt x="427" y="92"/>
                  </a:lnTo>
                  <a:lnTo>
                    <a:pt x="408" y="81"/>
                  </a:lnTo>
                  <a:lnTo>
                    <a:pt x="380" y="50"/>
                  </a:lnTo>
                  <a:lnTo>
                    <a:pt x="375" y="10"/>
                  </a:lnTo>
                  <a:lnTo>
                    <a:pt x="359" y="12"/>
                  </a:lnTo>
                  <a:lnTo>
                    <a:pt x="342" y="26"/>
                  </a:lnTo>
                  <a:lnTo>
                    <a:pt x="326" y="31"/>
                  </a:lnTo>
                  <a:lnTo>
                    <a:pt x="304" y="36"/>
                  </a:lnTo>
                  <a:lnTo>
                    <a:pt x="283" y="26"/>
                  </a:lnTo>
                  <a:lnTo>
                    <a:pt x="269" y="24"/>
                  </a:lnTo>
                  <a:lnTo>
                    <a:pt x="252" y="7"/>
                  </a:lnTo>
                  <a:lnTo>
                    <a:pt x="233" y="0"/>
                  </a:lnTo>
                  <a:lnTo>
                    <a:pt x="210" y="10"/>
                  </a:lnTo>
                  <a:lnTo>
                    <a:pt x="184" y="5"/>
                  </a:lnTo>
                  <a:lnTo>
                    <a:pt x="158" y="21"/>
                  </a:lnTo>
                  <a:lnTo>
                    <a:pt x="144" y="55"/>
                  </a:lnTo>
                  <a:lnTo>
                    <a:pt x="101" y="104"/>
                  </a:lnTo>
                  <a:lnTo>
                    <a:pt x="82" y="99"/>
                  </a:lnTo>
                  <a:lnTo>
                    <a:pt x="42" y="97"/>
                  </a:lnTo>
                  <a:lnTo>
                    <a:pt x="21" y="99"/>
                  </a:lnTo>
                  <a:lnTo>
                    <a:pt x="0" y="109"/>
                  </a:lnTo>
                  <a:lnTo>
                    <a:pt x="2" y="125"/>
                  </a:lnTo>
                  <a:lnTo>
                    <a:pt x="9" y="135"/>
                  </a:lnTo>
                  <a:lnTo>
                    <a:pt x="21" y="158"/>
                  </a:lnTo>
                  <a:lnTo>
                    <a:pt x="28" y="161"/>
                  </a:lnTo>
                  <a:lnTo>
                    <a:pt x="35" y="161"/>
                  </a:lnTo>
                  <a:lnTo>
                    <a:pt x="47" y="132"/>
                  </a:lnTo>
                  <a:lnTo>
                    <a:pt x="54" y="109"/>
                  </a:lnTo>
                  <a:lnTo>
                    <a:pt x="70" y="114"/>
                  </a:lnTo>
                  <a:lnTo>
                    <a:pt x="82" y="125"/>
                  </a:lnTo>
                  <a:lnTo>
                    <a:pt x="87" y="123"/>
                  </a:lnTo>
                  <a:lnTo>
                    <a:pt x="94" y="130"/>
                  </a:lnTo>
                  <a:lnTo>
                    <a:pt x="99" y="144"/>
                  </a:lnTo>
                  <a:lnTo>
                    <a:pt x="101" y="163"/>
                  </a:lnTo>
                  <a:lnTo>
                    <a:pt x="113" y="184"/>
                  </a:lnTo>
                  <a:lnTo>
                    <a:pt x="125" y="192"/>
                  </a:lnTo>
                  <a:lnTo>
                    <a:pt x="141" y="203"/>
                  </a:lnTo>
                  <a:lnTo>
                    <a:pt x="127" y="208"/>
                  </a:lnTo>
                  <a:lnTo>
                    <a:pt x="125" y="213"/>
                  </a:lnTo>
                  <a:lnTo>
                    <a:pt x="125" y="220"/>
                  </a:lnTo>
                  <a:lnTo>
                    <a:pt x="141" y="239"/>
                  </a:lnTo>
                  <a:lnTo>
                    <a:pt x="158" y="246"/>
                  </a:lnTo>
                  <a:lnTo>
                    <a:pt x="167" y="253"/>
                  </a:lnTo>
                  <a:lnTo>
                    <a:pt x="181" y="260"/>
                  </a:lnTo>
                  <a:lnTo>
                    <a:pt x="189" y="272"/>
                  </a:lnTo>
                  <a:lnTo>
                    <a:pt x="191" y="279"/>
                  </a:lnTo>
                  <a:lnTo>
                    <a:pt x="198" y="281"/>
                  </a:lnTo>
                  <a:lnTo>
                    <a:pt x="217" y="277"/>
                  </a:lnTo>
                  <a:lnTo>
                    <a:pt x="233" y="277"/>
                  </a:lnTo>
                  <a:lnTo>
                    <a:pt x="257" y="284"/>
                  </a:lnTo>
                  <a:lnTo>
                    <a:pt x="278" y="295"/>
                  </a:lnTo>
                  <a:lnTo>
                    <a:pt x="297" y="312"/>
                  </a:lnTo>
                  <a:lnTo>
                    <a:pt x="311" y="319"/>
                  </a:lnTo>
                  <a:lnTo>
                    <a:pt x="314" y="326"/>
                  </a:lnTo>
                  <a:lnTo>
                    <a:pt x="304" y="326"/>
                  </a:lnTo>
                  <a:lnTo>
                    <a:pt x="297" y="317"/>
                  </a:lnTo>
                  <a:lnTo>
                    <a:pt x="281" y="317"/>
                  </a:lnTo>
                  <a:lnTo>
                    <a:pt x="278" y="321"/>
                  </a:lnTo>
                  <a:lnTo>
                    <a:pt x="295" y="324"/>
                  </a:lnTo>
                  <a:lnTo>
                    <a:pt x="318" y="336"/>
                  </a:lnTo>
                  <a:lnTo>
                    <a:pt x="328" y="336"/>
                  </a:lnTo>
                  <a:lnTo>
                    <a:pt x="340" y="336"/>
                  </a:lnTo>
                  <a:lnTo>
                    <a:pt x="368" y="350"/>
                  </a:lnTo>
                  <a:lnTo>
                    <a:pt x="382" y="359"/>
                  </a:lnTo>
                  <a:lnTo>
                    <a:pt x="396" y="364"/>
                  </a:lnTo>
                  <a:lnTo>
                    <a:pt x="401" y="369"/>
                  </a:lnTo>
                  <a:lnTo>
                    <a:pt x="411" y="373"/>
                  </a:lnTo>
                  <a:lnTo>
                    <a:pt x="411" y="373"/>
                  </a:lnTo>
                  <a:close/>
                </a:path>
              </a:pathLst>
            </a:custGeom>
            <a:solidFill>
              <a:schemeClr val="accent5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gray">
            <a:xfrm>
              <a:off x="7508596" y="3434863"/>
              <a:ext cx="577519" cy="507335"/>
            </a:xfrm>
            <a:custGeom>
              <a:avLst/>
              <a:gdLst>
                <a:gd name="T0" fmla="*/ 238 w 288"/>
                <a:gd name="T1" fmla="*/ 253 h 253"/>
                <a:gd name="T2" fmla="*/ 198 w 288"/>
                <a:gd name="T3" fmla="*/ 229 h 253"/>
                <a:gd name="T4" fmla="*/ 177 w 288"/>
                <a:gd name="T5" fmla="*/ 229 h 253"/>
                <a:gd name="T6" fmla="*/ 139 w 288"/>
                <a:gd name="T7" fmla="*/ 184 h 253"/>
                <a:gd name="T8" fmla="*/ 130 w 288"/>
                <a:gd name="T9" fmla="*/ 163 h 253"/>
                <a:gd name="T10" fmla="*/ 66 w 288"/>
                <a:gd name="T11" fmla="*/ 128 h 253"/>
                <a:gd name="T12" fmla="*/ 2 w 288"/>
                <a:gd name="T13" fmla="*/ 66 h 253"/>
                <a:gd name="T14" fmla="*/ 0 w 288"/>
                <a:gd name="T15" fmla="*/ 38 h 253"/>
                <a:gd name="T16" fmla="*/ 23 w 288"/>
                <a:gd name="T17" fmla="*/ 38 h 253"/>
                <a:gd name="T18" fmla="*/ 68 w 288"/>
                <a:gd name="T19" fmla="*/ 14 h 253"/>
                <a:gd name="T20" fmla="*/ 111 w 288"/>
                <a:gd name="T21" fmla="*/ 24 h 253"/>
                <a:gd name="T22" fmla="*/ 134 w 288"/>
                <a:gd name="T23" fmla="*/ 17 h 253"/>
                <a:gd name="T24" fmla="*/ 191 w 288"/>
                <a:gd name="T25" fmla="*/ 0 h 253"/>
                <a:gd name="T26" fmla="*/ 210 w 288"/>
                <a:gd name="T27" fmla="*/ 22 h 253"/>
                <a:gd name="T28" fmla="*/ 236 w 288"/>
                <a:gd name="T29" fmla="*/ 33 h 253"/>
                <a:gd name="T30" fmla="*/ 252 w 288"/>
                <a:gd name="T31" fmla="*/ 31 h 253"/>
                <a:gd name="T32" fmla="*/ 252 w 288"/>
                <a:gd name="T33" fmla="*/ 85 h 253"/>
                <a:gd name="T34" fmla="*/ 281 w 288"/>
                <a:gd name="T35" fmla="*/ 123 h 253"/>
                <a:gd name="T36" fmla="*/ 288 w 288"/>
                <a:gd name="T37" fmla="*/ 144 h 253"/>
                <a:gd name="T38" fmla="*/ 269 w 288"/>
                <a:gd name="T39" fmla="*/ 189 h 253"/>
                <a:gd name="T40" fmla="*/ 252 w 288"/>
                <a:gd name="T41" fmla="*/ 194 h 253"/>
                <a:gd name="T42" fmla="*/ 238 w 288"/>
                <a:gd name="T4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53">
                  <a:moveTo>
                    <a:pt x="238" y="253"/>
                  </a:moveTo>
                  <a:lnTo>
                    <a:pt x="198" y="229"/>
                  </a:lnTo>
                  <a:lnTo>
                    <a:pt x="177" y="229"/>
                  </a:lnTo>
                  <a:lnTo>
                    <a:pt x="139" y="184"/>
                  </a:lnTo>
                  <a:lnTo>
                    <a:pt x="130" y="163"/>
                  </a:lnTo>
                  <a:lnTo>
                    <a:pt x="66" y="128"/>
                  </a:lnTo>
                  <a:lnTo>
                    <a:pt x="2" y="66"/>
                  </a:lnTo>
                  <a:lnTo>
                    <a:pt x="0" y="38"/>
                  </a:lnTo>
                  <a:lnTo>
                    <a:pt x="23" y="38"/>
                  </a:lnTo>
                  <a:lnTo>
                    <a:pt x="68" y="14"/>
                  </a:lnTo>
                  <a:lnTo>
                    <a:pt x="111" y="24"/>
                  </a:lnTo>
                  <a:lnTo>
                    <a:pt x="134" y="17"/>
                  </a:lnTo>
                  <a:lnTo>
                    <a:pt x="191" y="0"/>
                  </a:lnTo>
                  <a:lnTo>
                    <a:pt x="210" y="22"/>
                  </a:lnTo>
                  <a:lnTo>
                    <a:pt x="236" y="33"/>
                  </a:lnTo>
                  <a:lnTo>
                    <a:pt x="252" y="31"/>
                  </a:lnTo>
                  <a:lnTo>
                    <a:pt x="252" y="85"/>
                  </a:lnTo>
                  <a:lnTo>
                    <a:pt x="281" y="123"/>
                  </a:lnTo>
                  <a:lnTo>
                    <a:pt x="288" y="144"/>
                  </a:lnTo>
                  <a:lnTo>
                    <a:pt x="269" y="189"/>
                  </a:lnTo>
                  <a:lnTo>
                    <a:pt x="252" y="194"/>
                  </a:lnTo>
                  <a:lnTo>
                    <a:pt x="238" y="2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gray">
            <a:xfrm>
              <a:off x="7919676" y="3204258"/>
              <a:ext cx="653719" cy="890341"/>
            </a:xfrm>
            <a:custGeom>
              <a:avLst/>
              <a:gdLst>
                <a:gd name="T0" fmla="*/ 5 w 326"/>
                <a:gd name="T1" fmla="*/ 80 h 444"/>
                <a:gd name="T2" fmla="*/ 52 w 326"/>
                <a:gd name="T3" fmla="*/ 122 h 444"/>
                <a:gd name="T4" fmla="*/ 69 w 326"/>
                <a:gd name="T5" fmla="*/ 120 h 444"/>
                <a:gd name="T6" fmla="*/ 47 w 326"/>
                <a:gd name="T7" fmla="*/ 146 h 444"/>
                <a:gd name="T8" fmla="*/ 76 w 326"/>
                <a:gd name="T9" fmla="*/ 238 h 444"/>
                <a:gd name="T10" fmla="*/ 64 w 326"/>
                <a:gd name="T11" fmla="*/ 304 h 444"/>
                <a:gd name="T12" fmla="*/ 33 w 326"/>
                <a:gd name="T13" fmla="*/ 368 h 444"/>
                <a:gd name="T14" fmla="*/ 36 w 326"/>
                <a:gd name="T15" fmla="*/ 403 h 444"/>
                <a:gd name="T16" fmla="*/ 54 w 326"/>
                <a:gd name="T17" fmla="*/ 415 h 444"/>
                <a:gd name="T18" fmla="*/ 78 w 326"/>
                <a:gd name="T19" fmla="*/ 439 h 444"/>
                <a:gd name="T20" fmla="*/ 90 w 326"/>
                <a:gd name="T21" fmla="*/ 420 h 444"/>
                <a:gd name="T22" fmla="*/ 88 w 326"/>
                <a:gd name="T23" fmla="*/ 387 h 444"/>
                <a:gd name="T24" fmla="*/ 104 w 326"/>
                <a:gd name="T25" fmla="*/ 361 h 444"/>
                <a:gd name="T26" fmla="*/ 135 w 326"/>
                <a:gd name="T27" fmla="*/ 363 h 444"/>
                <a:gd name="T28" fmla="*/ 168 w 326"/>
                <a:gd name="T29" fmla="*/ 382 h 444"/>
                <a:gd name="T30" fmla="*/ 180 w 326"/>
                <a:gd name="T31" fmla="*/ 411 h 444"/>
                <a:gd name="T32" fmla="*/ 239 w 326"/>
                <a:gd name="T33" fmla="*/ 370 h 444"/>
                <a:gd name="T34" fmla="*/ 310 w 326"/>
                <a:gd name="T35" fmla="*/ 356 h 444"/>
                <a:gd name="T36" fmla="*/ 314 w 326"/>
                <a:gd name="T37" fmla="*/ 292 h 444"/>
                <a:gd name="T38" fmla="*/ 303 w 326"/>
                <a:gd name="T39" fmla="*/ 257 h 444"/>
                <a:gd name="T40" fmla="*/ 279 w 326"/>
                <a:gd name="T41" fmla="*/ 212 h 444"/>
                <a:gd name="T42" fmla="*/ 298 w 326"/>
                <a:gd name="T43" fmla="*/ 170 h 444"/>
                <a:gd name="T44" fmla="*/ 269 w 326"/>
                <a:gd name="T45" fmla="*/ 151 h 444"/>
                <a:gd name="T46" fmla="*/ 269 w 326"/>
                <a:gd name="T47" fmla="*/ 122 h 444"/>
                <a:gd name="T48" fmla="*/ 239 w 326"/>
                <a:gd name="T49" fmla="*/ 134 h 444"/>
                <a:gd name="T50" fmla="*/ 194 w 326"/>
                <a:gd name="T51" fmla="*/ 118 h 444"/>
                <a:gd name="T52" fmla="*/ 182 w 326"/>
                <a:gd name="T53" fmla="*/ 87 h 444"/>
                <a:gd name="T54" fmla="*/ 158 w 326"/>
                <a:gd name="T55" fmla="*/ 82 h 444"/>
                <a:gd name="T56" fmla="*/ 132 w 326"/>
                <a:gd name="T57" fmla="*/ 44 h 444"/>
                <a:gd name="T58" fmla="*/ 106 w 326"/>
                <a:gd name="T59" fmla="*/ 16 h 444"/>
                <a:gd name="T60" fmla="*/ 80 w 326"/>
                <a:gd name="T61" fmla="*/ 9 h 444"/>
                <a:gd name="T62" fmla="*/ 80 w 326"/>
                <a:gd name="T63" fmla="*/ 7 h 444"/>
                <a:gd name="T64" fmla="*/ 59 w 326"/>
                <a:gd name="T65" fmla="*/ 9 h 444"/>
                <a:gd name="T66" fmla="*/ 26 w 326"/>
                <a:gd name="T67" fmla="*/ 28 h 444"/>
                <a:gd name="T68" fmla="*/ 0 w 326"/>
                <a:gd name="T69" fmla="*/ 4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" h="444">
                  <a:moveTo>
                    <a:pt x="0" y="40"/>
                  </a:moveTo>
                  <a:lnTo>
                    <a:pt x="5" y="80"/>
                  </a:lnTo>
                  <a:lnTo>
                    <a:pt x="33" y="111"/>
                  </a:lnTo>
                  <a:lnTo>
                    <a:pt x="52" y="122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4" y="134"/>
                  </a:lnTo>
                  <a:lnTo>
                    <a:pt x="47" y="146"/>
                  </a:lnTo>
                  <a:lnTo>
                    <a:pt x="47" y="200"/>
                  </a:lnTo>
                  <a:lnTo>
                    <a:pt x="76" y="238"/>
                  </a:lnTo>
                  <a:lnTo>
                    <a:pt x="83" y="259"/>
                  </a:lnTo>
                  <a:lnTo>
                    <a:pt x="64" y="304"/>
                  </a:lnTo>
                  <a:lnTo>
                    <a:pt x="47" y="309"/>
                  </a:lnTo>
                  <a:lnTo>
                    <a:pt x="33" y="368"/>
                  </a:lnTo>
                  <a:lnTo>
                    <a:pt x="36" y="394"/>
                  </a:lnTo>
                  <a:lnTo>
                    <a:pt x="36" y="403"/>
                  </a:lnTo>
                  <a:lnTo>
                    <a:pt x="36" y="403"/>
                  </a:lnTo>
                  <a:lnTo>
                    <a:pt x="54" y="415"/>
                  </a:lnTo>
                  <a:lnTo>
                    <a:pt x="66" y="422"/>
                  </a:lnTo>
                  <a:lnTo>
                    <a:pt x="78" y="439"/>
                  </a:lnTo>
                  <a:lnTo>
                    <a:pt x="85" y="444"/>
                  </a:lnTo>
                  <a:lnTo>
                    <a:pt x="90" y="420"/>
                  </a:lnTo>
                  <a:lnTo>
                    <a:pt x="85" y="406"/>
                  </a:lnTo>
                  <a:lnTo>
                    <a:pt x="88" y="387"/>
                  </a:lnTo>
                  <a:lnTo>
                    <a:pt x="97" y="375"/>
                  </a:lnTo>
                  <a:lnTo>
                    <a:pt x="104" y="361"/>
                  </a:lnTo>
                  <a:lnTo>
                    <a:pt x="116" y="370"/>
                  </a:lnTo>
                  <a:lnTo>
                    <a:pt x="135" y="363"/>
                  </a:lnTo>
                  <a:lnTo>
                    <a:pt x="151" y="377"/>
                  </a:lnTo>
                  <a:lnTo>
                    <a:pt x="168" y="382"/>
                  </a:lnTo>
                  <a:lnTo>
                    <a:pt x="189" y="401"/>
                  </a:lnTo>
                  <a:lnTo>
                    <a:pt x="180" y="411"/>
                  </a:lnTo>
                  <a:lnTo>
                    <a:pt x="213" y="406"/>
                  </a:lnTo>
                  <a:lnTo>
                    <a:pt x="239" y="370"/>
                  </a:lnTo>
                  <a:lnTo>
                    <a:pt x="288" y="363"/>
                  </a:lnTo>
                  <a:lnTo>
                    <a:pt x="310" y="356"/>
                  </a:lnTo>
                  <a:lnTo>
                    <a:pt x="305" y="330"/>
                  </a:lnTo>
                  <a:lnTo>
                    <a:pt x="314" y="292"/>
                  </a:lnTo>
                  <a:lnTo>
                    <a:pt x="326" y="276"/>
                  </a:lnTo>
                  <a:lnTo>
                    <a:pt x="303" y="257"/>
                  </a:lnTo>
                  <a:lnTo>
                    <a:pt x="286" y="240"/>
                  </a:lnTo>
                  <a:lnTo>
                    <a:pt x="279" y="212"/>
                  </a:lnTo>
                  <a:lnTo>
                    <a:pt x="277" y="184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69" y="151"/>
                  </a:lnTo>
                  <a:lnTo>
                    <a:pt x="281" y="134"/>
                  </a:lnTo>
                  <a:lnTo>
                    <a:pt x="269" y="122"/>
                  </a:lnTo>
                  <a:lnTo>
                    <a:pt x="255" y="137"/>
                  </a:lnTo>
                  <a:lnTo>
                    <a:pt x="239" y="134"/>
                  </a:lnTo>
                  <a:lnTo>
                    <a:pt x="217" y="129"/>
                  </a:lnTo>
                  <a:lnTo>
                    <a:pt x="194" y="118"/>
                  </a:lnTo>
                  <a:lnTo>
                    <a:pt x="189" y="99"/>
                  </a:lnTo>
                  <a:lnTo>
                    <a:pt x="182" y="87"/>
                  </a:lnTo>
                  <a:lnTo>
                    <a:pt x="173" y="82"/>
                  </a:lnTo>
                  <a:lnTo>
                    <a:pt x="158" y="82"/>
                  </a:lnTo>
                  <a:lnTo>
                    <a:pt x="142" y="66"/>
                  </a:lnTo>
                  <a:lnTo>
                    <a:pt x="132" y="44"/>
                  </a:lnTo>
                  <a:lnTo>
                    <a:pt x="123" y="30"/>
                  </a:lnTo>
                  <a:lnTo>
                    <a:pt x="106" y="16"/>
                  </a:lnTo>
                  <a:lnTo>
                    <a:pt x="88" y="11"/>
                  </a:lnTo>
                  <a:lnTo>
                    <a:pt x="80" y="9"/>
                  </a:lnTo>
                  <a:lnTo>
                    <a:pt x="85" y="7"/>
                  </a:lnTo>
                  <a:lnTo>
                    <a:pt x="80" y="7"/>
                  </a:lnTo>
                  <a:lnTo>
                    <a:pt x="73" y="0"/>
                  </a:lnTo>
                  <a:lnTo>
                    <a:pt x="59" y="9"/>
                  </a:lnTo>
                  <a:lnTo>
                    <a:pt x="43" y="11"/>
                  </a:lnTo>
                  <a:lnTo>
                    <a:pt x="26" y="28"/>
                  </a:lnTo>
                  <a:lnTo>
                    <a:pt x="7" y="3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gray">
            <a:xfrm>
              <a:off x="8090125" y="3928161"/>
              <a:ext cx="308812" cy="581529"/>
            </a:xfrm>
            <a:custGeom>
              <a:avLst/>
              <a:gdLst>
                <a:gd name="T0" fmla="*/ 147 w 154"/>
                <a:gd name="T1" fmla="*/ 161 h 290"/>
                <a:gd name="T2" fmla="*/ 151 w 154"/>
                <a:gd name="T3" fmla="*/ 175 h 290"/>
                <a:gd name="T4" fmla="*/ 154 w 154"/>
                <a:gd name="T5" fmla="*/ 196 h 290"/>
                <a:gd name="T6" fmla="*/ 140 w 154"/>
                <a:gd name="T7" fmla="*/ 215 h 290"/>
                <a:gd name="T8" fmla="*/ 130 w 154"/>
                <a:gd name="T9" fmla="*/ 241 h 290"/>
                <a:gd name="T10" fmla="*/ 118 w 154"/>
                <a:gd name="T11" fmla="*/ 253 h 290"/>
                <a:gd name="T12" fmla="*/ 118 w 154"/>
                <a:gd name="T13" fmla="*/ 269 h 290"/>
                <a:gd name="T14" fmla="*/ 114 w 154"/>
                <a:gd name="T15" fmla="*/ 279 h 290"/>
                <a:gd name="T16" fmla="*/ 102 w 154"/>
                <a:gd name="T17" fmla="*/ 290 h 290"/>
                <a:gd name="T18" fmla="*/ 99 w 154"/>
                <a:gd name="T19" fmla="*/ 290 h 290"/>
                <a:gd name="T20" fmla="*/ 85 w 154"/>
                <a:gd name="T21" fmla="*/ 286 h 290"/>
                <a:gd name="T22" fmla="*/ 81 w 154"/>
                <a:gd name="T23" fmla="*/ 272 h 290"/>
                <a:gd name="T24" fmla="*/ 69 w 154"/>
                <a:gd name="T25" fmla="*/ 260 h 290"/>
                <a:gd name="T26" fmla="*/ 43 w 154"/>
                <a:gd name="T27" fmla="*/ 255 h 290"/>
                <a:gd name="T28" fmla="*/ 26 w 154"/>
                <a:gd name="T29" fmla="*/ 236 h 290"/>
                <a:gd name="T30" fmla="*/ 19 w 154"/>
                <a:gd name="T31" fmla="*/ 224 h 290"/>
                <a:gd name="T32" fmla="*/ 31 w 154"/>
                <a:gd name="T33" fmla="*/ 224 h 290"/>
                <a:gd name="T34" fmla="*/ 29 w 154"/>
                <a:gd name="T35" fmla="*/ 212 h 290"/>
                <a:gd name="T36" fmla="*/ 19 w 154"/>
                <a:gd name="T37" fmla="*/ 194 h 290"/>
                <a:gd name="T38" fmla="*/ 21 w 154"/>
                <a:gd name="T39" fmla="*/ 177 h 290"/>
                <a:gd name="T40" fmla="*/ 24 w 154"/>
                <a:gd name="T41" fmla="*/ 172 h 290"/>
                <a:gd name="T42" fmla="*/ 21 w 154"/>
                <a:gd name="T43" fmla="*/ 158 h 290"/>
                <a:gd name="T44" fmla="*/ 21 w 154"/>
                <a:gd name="T45" fmla="*/ 146 h 290"/>
                <a:gd name="T46" fmla="*/ 14 w 154"/>
                <a:gd name="T47" fmla="*/ 132 h 290"/>
                <a:gd name="T48" fmla="*/ 14 w 154"/>
                <a:gd name="T49" fmla="*/ 125 h 290"/>
                <a:gd name="T50" fmla="*/ 17 w 154"/>
                <a:gd name="T51" fmla="*/ 109 h 290"/>
                <a:gd name="T52" fmla="*/ 21 w 154"/>
                <a:gd name="T53" fmla="*/ 90 h 290"/>
                <a:gd name="T54" fmla="*/ 12 w 154"/>
                <a:gd name="T55" fmla="*/ 83 h 290"/>
                <a:gd name="T56" fmla="*/ 0 w 154"/>
                <a:gd name="T57" fmla="*/ 83 h 290"/>
                <a:gd name="T58" fmla="*/ 5 w 154"/>
                <a:gd name="T59" fmla="*/ 59 h 290"/>
                <a:gd name="T60" fmla="*/ 0 w 154"/>
                <a:gd name="T61" fmla="*/ 45 h 290"/>
                <a:gd name="T62" fmla="*/ 3 w 154"/>
                <a:gd name="T63" fmla="*/ 26 h 290"/>
                <a:gd name="T64" fmla="*/ 12 w 154"/>
                <a:gd name="T65" fmla="*/ 14 h 290"/>
                <a:gd name="T66" fmla="*/ 19 w 154"/>
                <a:gd name="T67" fmla="*/ 0 h 290"/>
                <a:gd name="T68" fmla="*/ 31 w 154"/>
                <a:gd name="T69" fmla="*/ 9 h 290"/>
                <a:gd name="T70" fmla="*/ 50 w 154"/>
                <a:gd name="T71" fmla="*/ 2 h 290"/>
                <a:gd name="T72" fmla="*/ 66 w 154"/>
                <a:gd name="T73" fmla="*/ 16 h 290"/>
                <a:gd name="T74" fmla="*/ 83 w 154"/>
                <a:gd name="T75" fmla="*/ 21 h 290"/>
                <a:gd name="T76" fmla="*/ 104 w 154"/>
                <a:gd name="T77" fmla="*/ 40 h 290"/>
                <a:gd name="T78" fmla="*/ 95 w 154"/>
                <a:gd name="T79" fmla="*/ 50 h 290"/>
                <a:gd name="T80" fmla="*/ 95 w 154"/>
                <a:gd name="T81" fmla="*/ 68 h 290"/>
                <a:gd name="T82" fmla="*/ 97 w 154"/>
                <a:gd name="T83" fmla="*/ 94 h 290"/>
                <a:gd name="T84" fmla="*/ 102 w 154"/>
                <a:gd name="T85" fmla="*/ 118 h 290"/>
                <a:gd name="T86" fmla="*/ 118 w 154"/>
                <a:gd name="T87" fmla="*/ 142 h 290"/>
                <a:gd name="T88" fmla="*/ 132 w 154"/>
                <a:gd name="T89" fmla="*/ 153 h 290"/>
                <a:gd name="T90" fmla="*/ 147 w 154"/>
                <a:gd name="T91" fmla="*/ 16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290">
                  <a:moveTo>
                    <a:pt x="147" y="161"/>
                  </a:moveTo>
                  <a:lnTo>
                    <a:pt x="151" y="175"/>
                  </a:lnTo>
                  <a:lnTo>
                    <a:pt x="154" y="196"/>
                  </a:lnTo>
                  <a:lnTo>
                    <a:pt x="140" y="215"/>
                  </a:lnTo>
                  <a:lnTo>
                    <a:pt x="130" y="241"/>
                  </a:lnTo>
                  <a:lnTo>
                    <a:pt x="118" y="253"/>
                  </a:lnTo>
                  <a:lnTo>
                    <a:pt x="118" y="269"/>
                  </a:lnTo>
                  <a:lnTo>
                    <a:pt x="114" y="279"/>
                  </a:lnTo>
                  <a:lnTo>
                    <a:pt x="102" y="290"/>
                  </a:lnTo>
                  <a:lnTo>
                    <a:pt x="99" y="290"/>
                  </a:lnTo>
                  <a:lnTo>
                    <a:pt x="85" y="286"/>
                  </a:lnTo>
                  <a:lnTo>
                    <a:pt x="81" y="272"/>
                  </a:lnTo>
                  <a:lnTo>
                    <a:pt x="69" y="260"/>
                  </a:lnTo>
                  <a:lnTo>
                    <a:pt x="43" y="255"/>
                  </a:lnTo>
                  <a:lnTo>
                    <a:pt x="26" y="236"/>
                  </a:lnTo>
                  <a:lnTo>
                    <a:pt x="19" y="224"/>
                  </a:lnTo>
                  <a:lnTo>
                    <a:pt x="31" y="224"/>
                  </a:lnTo>
                  <a:lnTo>
                    <a:pt x="29" y="212"/>
                  </a:lnTo>
                  <a:lnTo>
                    <a:pt x="19" y="194"/>
                  </a:lnTo>
                  <a:lnTo>
                    <a:pt x="21" y="177"/>
                  </a:lnTo>
                  <a:lnTo>
                    <a:pt x="24" y="172"/>
                  </a:lnTo>
                  <a:lnTo>
                    <a:pt x="21" y="158"/>
                  </a:lnTo>
                  <a:lnTo>
                    <a:pt x="21" y="146"/>
                  </a:lnTo>
                  <a:lnTo>
                    <a:pt x="14" y="132"/>
                  </a:lnTo>
                  <a:lnTo>
                    <a:pt x="14" y="125"/>
                  </a:lnTo>
                  <a:lnTo>
                    <a:pt x="17" y="109"/>
                  </a:lnTo>
                  <a:lnTo>
                    <a:pt x="21" y="90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5" y="59"/>
                  </a:lnTo>
                  <a:lnTo>
                    <a:pt x="0" y="45"/>
                  </a:lnTo>
                  <a:lnTo>
                    <a:pt x="3" y="26"/>
                  </a:lnTo>
                  <a:lnTo>
                    <a:pt x="12" y="14"/>
                  </a:lnTo>
                  <a:lnTo>
                    <a:pt x="19" y="0"/>
                  </a:lnTo>
                  <a:lnTo>
                    <a:pt x="31" y="9"/>
                  </a:lnTo>
                  <a:lnTo>
                    <a:pt x="50" y="2"/>
                  </a:lnTo>
                  <a:lnTo>
                    <a:pt x="66" y="16"/>
                  </a:lnTo>
                  <a:lnTo>
                    <a:pt x="83" y="21"/>
                  </a:lnTo>
                  <a:lnTo>
                    <a:pt x="104" y="40"/>
                  </a:lnTo>
                  <a:lnTo>
                    <a:pt x="95" y="50"/>
                  </a:lnTo>
                  <a:lnTo>
                    <a:pt x="95" y="68"/>
                  </a:lnTo>
                  <a:lnTo>
                    <a:pt x="97" y="94"/>
                  </a:lnTo>
                  <a:lnTo>
                    <a:pt x="102" y="118"/>
                  </a:lnTo>
                  <a:lnTo>
                    <a:pt x="118" y="142"/>
                  </a:lnTo>
                  <a:lnTo>
                    <a:pt x="132" y="153"/>
                  </a:lnTo>
                  <a:lnTo>
                    <a:pt x="147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gray">
            <a:xfrm>
              <a:off x="8475137" y="3406790"/>
              <a:ext cx="932453" cy="687809"/>
            </a:xfrm>
            <a:custGeom>
              <a:avLst/>
              <a:gdLst>
                <a:gd name="T0" fmla="*/ 432 w 465"/>
                <a:gd name="T1" fmla="*/ 14 h 343"/>
                <a:gd name="T2" fmla="*/ 359 w 465"/>
                <a:gd name="T3" fmla="*/ 5 h 343"/>
                <a:gd name="T4" fmla="*/ 323 w 465"/>
                <a:gd name="T5" fmla="*/ 5 h 343"/>
                <a:gd name="T6" fmla="*/ 269 w 465"/>
                <a:gd name="T7" fmla="*/ 45 h 343"/>
                <a:gd name="T8" fmla="*/ 229 w 465"/>
                <a:gd name="T9" fmla="*/ 78 h 343"/>
                <a:gd name="T10" fmla="*/ 170 w 465"/>
                <a:gd name="T11" fmla="*/ 80 h 343"/>
                <a:gd name="T12" fmla="*/ 68 w 465"/>
                <a:gd name="T13" fmla="*/ 97 h 343"/>
                <a:gd name="T14" fmla="*/ 35 w 465"/>
                <a:gd name="T15" fmla="*/ 92 h 343"/>
                <a:gd name="T16" fmla="*/ 21 w 465"/>
                <a:gd name="T17" fmla="*/ 69 h 343"/>
                <a:gd name="T18" fmla="*/ 2 w 465"/>
                <a:gd name="T19" fmla="*/ 111 h 343"/>
                <a:gd name="T20" fmla="*/ 26 w 465"/>
                <a:gd name="T21" fmla="*/ 156 h 343"/>
                <a:gd name="T22" fmla="*/ 37 w 465"/>
                <a:gd name="T23" fmla="*/ 191 h 343"/>
                <a:gd name="T24" fmla="*/ 33 w 465"/>
                <a:gd name="T25" fmla="*/ 255 h 343"/>
                <a:gd name="T26" fmla="*/ 70 w 465"/>
                <a:gd name="T27" fmla="*/ 281 h 343"/>
                <a:gd name="T28" fmla="*/ 94 w 465"/>
                <a:gd name="T29" fmla="*/ 343 h 343"/>
                <a:gd name="T30" fmla="*/ 111 w 465"/>
                <a:gd name="T31" fmla="*/ 338 h 343"/>
                <a:gd name="T32" fmla="*/ 163 w 465"/>
                <a:gd name="T33" fmla="*/ 321 h 343"/>
                <a:gd name="T34" fmla="*/ 203 w 465"/>
                <a:gd name="T35" fmla="*/ 298 h 343"/>
                <a:gd name="T36" fmla="*/ 233 w 465"/>
                <a:gd name="T37" fmla="*/ 305 h 343"/>
                <a:gd name="T38" fmla="*/ 288 w 465"/>
                <a:gd name="T39" fmla="*/ 310 h 343"/>
                <a:gd name="T40" fmla="*/ 328 w 465"/>
                <a:gd name="T41" fmla="*/ 276 h 343"/>
                <a:gd name="T42" fmla="*/ 344 w 465"/>
                <a:gd name="T43" fmla="*/ 248 h 343"/>
                <a:gd name="T44" fmla="*/ 380 w 465"/>
                <a:gd name="T45" fmla="*/ 224 h 343"/>
                <a:gd name="T46" fmla="*/ 422 w 465"/>
                <a:gd name="T47" fmla="*/ 220 h 343"/>
                <a:gd name="T48" fmla="*/ 455 w 465"/>
                <a:gd name="T49" fmla="*/ 206 h 343"/>
                <a:gd name="T50" fmla="*/ 455 w 465"/>
                <a:gd name="T51" fmla="*/ 189 h 343"/>
                <a:gd name="T52" fmla="*/ 437 w 465"/>
                <a:gd name="T53" fmla="*/ 175 h 343"/>
                <a:gd name="T54" fmla="*/ 420 w 465"/>
                <a:gd name="T55" fmla="*/ 156 h 343"/>
                <a:gd name="T56" fmla="*/ 408 w 465"/>
                <a:gd name="T57" fmla="*/ 151 h 343"/>
                <a:gd name="T58" fmla="*/ 418 w 465"/>
                <a:gd name="T59" fmla="*/ 135 h 343"/>
                <a:gd name="T60" fmla="*/ 429 w 465"/>
                <a:gd name="T61" fmla="*/ 118 h 343"/>
                <a:gd name="T62" fmla="*/ 420 w 465"/>
                <a:gd name="T63" fmla="*/ 80 h 343"/>
                <a:gd name="T64" fmla="*/ 453 w 465"/>
                <a:gd name="T65" fmla="*/ 43 h 343"/>
                <a:gd name="T66" fmla="*/ 453 w 465"/>
                <a:gd name="T67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5" h="343">
                  <a:moveTo>
                    <a:pt x="453" y="5"/>
                  </a:moveTo>
                  <a:lnTo>
                    <a:pt x="432" y="14"/>
                  </a:lnTo>
                  <a:lnTo>
                    <a:pt x="399" y="2"/>
                  </a:lnTo>
                  <a:lnTo>
                    <a:pt x="359" y="5"/>
                  </a:lnTo>
                  <a:lnTo>
                    <a:pt x="349" y="0"/>
                  </a:lnTo>
                  <a:lnTo>
                    <a:pt x="323" y="5"/>
                  </a:lnTo>
                  <a:lnTo>
                    <a:pt x="295" y="24"/>
                  </a:lnTo>
                  <a:lnTo>
                    <a:pt x="269" y="45"/>
                  </a:lnTo>
                  <a:lnTo>
                    <a:pt x="248" y="66"/>
                  </a:lnTo>
                  <a:lnTo>
                    <a:pt x="229" y="78"/>
                  </a:lnTo>
                  <a:lnTo>
                    <a:pt x="196" y="80"/>
                  </a:lnTo>
                  <a:lnTo>
                    <a:pt x="170" y="80"/>
                  </a:lnTo>
                  <a:lnTo>
                    <a:pt x="115" y="92"/>
                  </a:lnTo>
                  <a:lnTo>
                    <a:pt x="68" y="97"/>
                  </a:lnTo>
                  <a:lnTo>
                    <a:pt x="49" y="102"/>
                  </a:lnTo>
                  <a:lnTo>
                    <a:pt x="35" y="92"/>
                  </a:lnTo>
                  <a:lnTo>
                    <a:pt x="37" y="71"/>
                  </a:lnTo>
                  <a:lnTo>
                    <a:pt x="21" y="69"/>
                  </a:lnTo>
                  <a:lnTo>
                    <a:pt x="0" y="83"/>
                  </a:lnTo>
                  <a:lnTo>
                    <a:pt x="2" y="111"/>
                  </a:lnTo>
                  <a:lnTo>
                    <a:pt x="9" y="139"/>
                  </a:lnTo>
                  <a:lnTo>
                    <a:pt x="26" y="156"/>
                  </a:lnTo>
                  <a:lnTo>
                    <a:pt x="49" y="175"/>
                  </a:lnTo>
                  <a:lnTo>
                    <a:pt x="37" y="191"/>
                  </a:lnTo>
                  <a:lnTo>
                    <a:pt x="28" y="229"/>
                  </a:lnTo>
                  <a:lnTo>
                    <a:pt x="33" y="255"/>
                  </a:lnTo>
                  <a:lnTo>
                    <a:pt x="35" y="262"/>
                  </a:lnTo>
                  <a:lnTo>
                    <a:pt x="70" y="281"/>
                  </a:lnTo>
                  <a:lnTo>
                    <a:pt x="87" y="319"/>
                  </a:lnTo>
                  <a:lnTo>
                    <a:pt x="94" y="343"/>
                  </a:lnTo>
                  <a:lnTo>
                    <a:pt x="96" y="343"/>
                  </a:lnTo>
                  <a:lnTo>
                    <a:pt x="111" y="338"/>
                  </a:lnTo>
                  <a:lnTo>
                    <a:pt x="132" y="328"/>
                  </a:lnTo>
                  <a:lnTo>
                    <a:pt x="163" y="321"/>
                  </a:lnTo>
                  <a:lnTo>
                    <a:pt x="189" y="307"/>
                  </a:lnTo>
                  <a:lnTo>
                    <a:pt x="203" y="298"/>
                  </a:lnTo>
                  <a:lnTo>
                    <a:pt x="217" y="295"/>
                  </a:lnTo>
                  <a:lnTo>
                    <a:pt x="233" y="305"/>
                  </a:lnTo>
                  <a:lnTo>
                    <a:pt x="259" y="307"/>
                  </a:lnTo>
                  <a:lnTo>
                    <a:pt x="288" y="310"/>
                  </a:lnTo>
                  <a:lnTo>
                    <a:pt x="314" y="298"/>
                  </a:lnTo>
                  <a:lnTo>
                    <a:pt x="328" y="276"/>
                  </a:lnTo>
                  <a:lnTo>
                    <a:pt x="328" y="253"/>
                  </a:lnTo>
                  <a:lnTo>
                    <a:pt x="344" y="248"/>
                  </a:lnTo>
                  <a:lnTo>
                    <a:pt x="352" y="239"/>
                  </a:lnTo>
                  <a:lnTo>
                    <a:pt x="380" y="224"/>
                  </a:lnTo>
                  <a:lnTo>
                    <a:pt x="396" y="210"/>
                  </a:lnTo>
                  <a:lnTo>
                    <a:pt x="422" y="220"/>
                  </a:lnTo>
                  <a:lnTo>
                    <a:pt x="441" y="210"/>
                  </a:lnTo>
                  <a:lnTo>
                    <a:pt x="455" y="206"/>
                  </a:lnTo>
                  <a:lnTo>
                    <a:pt x="465" y="203"/>
                  </a:lnTo>
                  <a:lnTo>
                    <a:pt x="455" y="189"/>
                  </a:lnTo>
                  <a:lnTo>
                    <a:pt x="444" y="182"/>
                  </a:lnTo>
                  <a:lnTo>
                    <a:pt x="437" y="175"/>
                  </a:lnTo>
                  <a:lnTo>
                    <a:pt x="427" y="163"/>
                  </a:lnTo>
                  <a:lnTo>
                    <a:pt x="420" y="156"/>
                  </a:lnTo>
                  <a:lnTo>
                    <a:pt x="413" y="154"/>
                  </a:lnTo>
                  <a:lnTo>
                    <a:pt x="408" y="151"/>
                  </a:lnTo>
                  <a:lnTo>
                    <a:pt x="415" y="142"/>
                  </a:lnTo>
                  <a:lnTo>
                    <a:pt x="418" y="135"/>
                  </a:lnTo>
                  <a:lnTo>
                    <a:pt x="420" y="125"/>
                  </a:lnTo>
                  <a:lnTo>
                    <a:pt x="429" y="118"/>
                  </a:lnTo>
                  <a:lnTo>
                    <a:pt x="425" y="97"/>
                  </a:lnTo>
                  <a:lnTo>
                    <a:pt x="420" y="80"/>
                  </a:lnTo>
                  <a:lnTo>
                    <a:pt x="429" y="57"/>
                  </a:lnTo>
                  <a:lnTo>
                    <a:pt x="453" y="43"/>
                  </a:lnTo>
                  <a:lnTo>
                    <a:pt x="455" y="26"/>
                  </a:lnTo>
                  <a:lnTo>
                    <a:pt x="45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gray">
            <a:xfrm>
              <a:off x="8475137" y="3406790"/>
              <a:ext cx="932453" cy="687809"/>
            </a:xfrm>
            <a:custGeom>
              <a:avLst/>
              <a:gdLst>
                <a:gd name="T0" fmla="*/ 432 w 465"/>
                <a:gd name="T1" fmla="*/ 14 h 343"/>
                <a:gd name="T2" fmla="*/ 359 w 465"/>
                <a:gd name="T3" fmla="*/ 5 h 343"/>
                <a:gd name="T4" fmla="*/ 323 w 465"/>
                <a:gd name="T5" fmla="*/ 5 h 343"/>
                <a:gd name="T6" fmla="*/ 269 w 465"/>
                <a:gd name="T7" fmla="*/ 45 h 343"/>
                <a:gd name="T8" fmla="*/ 229 w 465"/>
                <a:gd name="T9" fmla="*/ 78 h 343"/>
                <a:gd name="T10" fmla="*/ 170 w 465"/>
                <a:gd name="T11" fmla="*/ 80 h 343"/>
                <a:gd name="T12" fmla="*/ 68 w 465"/>
                <a:gd name="T13" fmla="*/ 97 h 343"/>
                <a:gd name="T14" fmla="*/ 35 w 465"/>
                <a:gd name="T15" fmla="*/ 92 h 343"/>
                <a:gd name="T16" fmla="*/ 21 w 465"/>
                <a:gd name="T17" fmla="*/ 69 h 343"/>
                <a:gd name="T18" fmla="*/ 2 w 465"/>
                <a:gd name="T19" fmla="*/ 111 h 343"/>
                <a:gd name="T20" fmla="*/ 26 w 465"/>
                <a:gd name="T21" fmla="*/ 156 h 343"/>
                <a:gd name="T22" fmla="*/ 37 w 465"/>
                <a:gd name="T23" fmla="*/ 191 h 343"/>
                <a:gd name="T24" fmla="*/ 33 w 465"/>
                <a:gd name="T25" fmla="*/ 255 h 343"/>
                <a:gd name="T26" fmla="*/ 70 w 465"/>
                <a:gd name="T27" fmla="*/ 281 h 343"/>
                <a:gd name="T28" fmla="*/ 94 w 465"/>
                <a:gd name="T29" fmla="*/ 343 h 343"/>
                <a:gd name="T30" fmla="*/ 111 w 465"/>
                <a:gd name="T31" fmla="*/ 338 h 343"/>
                <a:gd name="T32" fmla="*/ 163 w 465"/>
                <a:gd name="T33" fmla="*/ 321 h 343"/>
                <a:gd name="T34" fmla="*/ 203 w 465"/>
                <a:gd name="T35" fmla="*/ 298 h 343"/>
                <a:gd name="T36" fmla="*/ 233 w 465"/>
                <a:gd name="T37" fmla="*/ 305 h 343"/>
                <a:gd name="T38" fmla="*/ 288 w 465"/>
                <a:gd name="T39" fmla="*/ 310 h 343"/>
                <a:gd name="T40" fmla="*/ 328 w 465"/>
                <a:gd name="T41" fmla="*/ 276 h 343"/>
                <a:gd name="T42" fmla="*/ 344 w 465"/>
                <a:gd name="T43" fmla="*/ 248 h 343"/>
                <a:gd name="T44" fmla="*/ 380 w 465"/>
                <a:gd name="T45" fmla="*/ 224 h 343"/>
                <a:gd name="T46" fmla="*/ 422 w 465"/>
                <a:gd name="T47" fmla="*/ 220 h 343"/>
                <a:gd name="T48" fmla="*/ 455 w 465"/>
                <a:gd name="T49" fmla="*/ 206 h 343"/>
                <a:gd name="T50" fmla="*/ 455 w 465"/>
                <a:gd name="T51" fmla="*/ 189 h 343"/>
                <a:gd name="T52" fmla="*/ 437 w 465"/>
                <a:gd name="T53" fmla="*/ 175 h 343"/>
                <a:gd name="T54" fmla="*/ 420 w 465"/>
                <a:gd name="T55" fmla="*/ 156 h 343"/>
                <a:gd name="T56" fmla="*/ 408 w 465"/>
                <a:gd name="T57" fmla="*/ 151 h 343"/>
                <a:gd name="T58" fmla="*/ 418 w 465"/>
                <a:gd name="T59" fmla="*/ 135 h 343"/>
                <a:gd name="T60" fmla="*/ 429 w 465"/>
                <a:gd name="T61" fmla="*/ 118 h 343"/>
                <a:gd name="T62" fmla="*/ 420 w 465"/>
                <a:gd name="T63" fmla="*/ 80 h 343"/>
                <a:gd name="T64" fmla="*/ 453 w 465"/>
                <a:gd name="T65" fmla="*/ 43 h 343"/>
                <a:gd name="T66" fmla="*/ 453 w 465"/>
                <a:gd name="T67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5" h="343">
                  <a:moveTo>
                    <a:pt x="453" y="5"/>
                  </a:moveTo>
                  <a:lnTo>
                    <a:pt x="432" y="14"/>
                  </a:lnTo>
                  <a:lnTo>
                    <a:pt x="399" y="2"/>
                  </a:lnTo>
                  <a:lnTo>
                    <a:pt x="359" y="5"/>
                  </a:lnTo>
                  <a:lnTo>
                    <a:pt x="349" y="0"/>
                  </a:lnTo>
                  <a:lnTo>
                    <a:pt x="323" y="5"/>
                  </a:lnTo>
                  <a:lnTo>
                    <a:pt x="295" y="24"/>
                  </a:lnTo>
                  <a:lnTo>
                    <a:pt x="269" y="45"/>
                  </a:lnTo>
                  <a:lnTo>
                    <a:pt x="248" y="66"/>
                  </a:lnTo>
                  <a:lnTo>
                    <a:pt x="229" y="78"/>
                  </a:lnTo>
                  <a:lnTo>
                    <a:pt x="196" y="80"/>
                  </a:lnTo>
                  <a:lnTo>
                    <a:pt x="170" y="80"/>
                  </a:lnTo>
                  <a:lnTo>
                    <a:pt x="115" y="92"/>
                  </a:lnTo>
                  <a:lnTo>
                    <a:pt x="68" y="97"/>
                  </a:lnTo>
                  <a:lnTo>
                    <a:pt x="49" y="102"/>
                  </a:lnTo>
                  <a:lnTo>
                    <a:pt x="35" y="92"/>
                  </a:lnTo>
                  <a:lnTo>
                    <a:pt x="37" y="71"/>
                  </a:lnTo>
                  <a:lnTo>
                    <a:pt x="21" y="69"/>
                  </a:lnTo>
                  <a:lnTo>
                    <a:pt x="0" y="83"/>
                  </a:lnTo>
                  <a:lnTo>
                    <a:pt x="2" y="111"/>
                  </a:lnTo>
                  <a:lnTo>
                    <a:pt x="9" y="139"/>
                  </a:lnTo>
                  <a:lnTo>
                    <a:pt x="26" y="156"/>
                  </a:lnTo>
                  <a:lnTo>
                    <a:pt x="49" y="175"/>
                  </a:lnTo>
                  <a:lnTo>
                    <a:pt x="37" y="191"/>
                  </a:lnTo>
                  <a:lnTo>
                    <a:pt x="28" y="229"/>
                  </a:lnTo>
                  <a:lnTo>
                    <a:pt x="33" y="255"/>
                  </a:lnTo>
                  <a:lnTo>
                    <a:pt x="35" y="262"/>
                  </a:lnTo>
                  <a:lnTo>
                    <a:pt x="70" y="281"/>
                  </a:lnTo>
                  <a:lnTo>
                    <a:pt x="87" y="319"/>
                  </a:lnTo>
                  <a:lnTo>
                    <a:pt x="94" y="343"/>
                  </a:lnTo>
                  <a:lnTo>
                    <a:pt x="96" y="343"/>
                  </a:lnTo>
                  <a:lnTo>
                    <a:pt x="111" y="338"/>
                  </a:lnTo>
                  <a:lnTo>
                    <a:pt x="132" y="328"/>
                  </a:lnTo>
                  <a:lnTo>
                    <a:pt x="163" y="321"/>
                  </a:lnTo>
                  <a:lnTo>
                    <a:pt x="189" y="307"/>
                  </a:lnTo>
                  <a:lnTo>
                    <a:pt x="203" y="298"/>
                  </a:lnTo>
                  <a:lnTo>
                    <a:pt x="217" y="295"/>
                  </a:lnTo>
                  <a:lnTo>
                    <a:pt x="233" y="305"/>
                  </a:lnTo>
                  <a:lnTo>
                    <a:pt x="259" y="307"/>
                  </a:lnTo>
                  <a:lnTo>
                    <a:pt x="288" y="310"/>
                  </a:lnTo>
                  <a:lnTo>
                    <a:pt x="314" y="298"/>
                  </a:lnTo>
                  <a:lnTo>
                    <a:pt x="328" y="276"/>
                  </a:lnTo>
                  <a:lnTo>
                    <a:pt x="328" y="253"/>
                  </a:lnTo>
                  <a:lnTo>
                    <a:pt x="344" y="248"/>
                  </a:lnTo>
                  <a:lnTo>
                    <a:pt x="352" y="239"/>
                  </a:lnTo>
                  <a:lnTo>
                    <a:pt x="380" y="224"/>
                  </a:lnTo>
                  <a:lnTo>
                    <a:pt x="396" y="210"/>
                  </a:lnTo>
                  <a:lnTo>
                    <a:pt x="422" y="220"/>
                  </a:lnTo>
                  <a:lnTo>
                    <a:pt x="441" y="210"/>
                  </a:lnTo>
                  <a:lnTo>
                    <a:pt x="455" y="206"/>
                  </a:lnTo>
                  <a:lnTo>
                    <a:pt x="465" y="203"/>
                  </a:lnTo>
                  <a:lnTo>
                    <a:pt x="455" y="189"/>
                  </a:lnTo>
                  <a:lnTo>
                    <a:pt x="444" y="182"/>
                  </a:lnTo>
                  <a:lnTo>
                    <a:pt x="437" y="175"/>
                  </a:lnTo>
                  <a:lnTo>
                    <a:pt x="427" y="163"/>
                  </a:lnTo>
                  <a:lnTo>
                    <a:pt x="420" y="156"/>
                  </a:lnTo>
                  <a:lnTo>
                    <a:pt x="413" y="154"/>
                  </a:lnTo>
                  <a:lnTo>
                    <a:pt x="408" y="151"/>
                  </a:lnTo>
                  <a:lnTo>
                    <a:pt x="415" y="142"/>
                  </a:lnTo>
                  <a:lnTo>
                    <a:pt x="418" y="135"/>
                  </a:lnTo>
                  <a:lnTo>
                    <a:pt x="420" y="125"/>
                  </a:lnTo>
                  <a:lnTo>
                    <a:pt x="429" y="118"/>
                  </a:lnTo>
                  <a:lnTo>
                    <a:pt x="425" y="97"/>
                  </a:lnTo>
                  <a:lnTo>
                    <a:pt x="420" y="80"/>
                  </a:lnTo>
                  <a:lnTo>
                    <a:pt x="429" y="57"/>
                  </a:lnTo>
                  <a:lnTo>
                    <a:pt x="453" y="43"/>
                  </a:lnTo>
                  <a:lnTo>
                    <a:pt x="455" y="26"/>
                  </a:lnTo>
                  <a:lnTo>
                    <a:pt x="453" y="5"/>
                  </a:lnTo>
                </a:path>
              </a:pathLst>
            </a:custGeom>
            <a:solidFill>
              <a:srgbClr val="EB0A8B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gray">
            <a:xfrm>
              <a:off x="8080098" y="2616712"/>
              <a:ext cx="1375617" cy="994616"/>
            </a:xfrm>
            <a:custGeom>
              <a:avLst/>
              <a:gdLst>
                <a:gd name="T0" fmla="*/ 8 w 686"/>
                <a:gd name="T1" fmla="*/ 300 h 496"/>
                <a:gd name="T2" fmla="*/ 43 w 686"/>
                <a:gd name="T3" fmla="*/ 281 h 496"/>
                <a:gd name="T4" fmla="*/ 67 w 686"/>
                <a:gd name="T5" fmla="*/ 245 h 496"/>
                <a:gd name="T6" fmla="*/ 81 w 686"/>
                <a:gd name="T7" fmla="*/ 210 h 496"/>
                <a:gd name="T8" fmla="*/ 95 w 686"/>
                <a:gd name="T9" fmla="*/ 172 h 496"/>
                <a:gd name="T10" fmla="*/ 100 w 686"/>
                <a:gd name="T11" fmla="*/ 144 h 496"/>
                <a:gd name="T12" fmla="*/ 109 w 686"/>
                <a:gd name="T13" fmla="*/ 120 h 496"/>
                <a:gd name="T14" fmla="*/ 135 w 686"/>
                <a:gd name="T15" fmla="*/ 108 h 496"/>
                <a:gd name="T16" fmla="*/ 145 w 686"/>
                <a:gd name="T17" fmla="*/ 87 h 496"/>
                <a:gd name="T18" fmla="*/ 173 w 686"/>
                <a:gd name="T19" fmla="*/ 78 h 496"/>
                <a:gd name="T20" fmla="*/ 225 w 686"/>
                <a:gd name="T21" fmla="*/ 73 h 496"/>
                <a:gd name="T22" fmla="*/ 260 w 686"/>
                <a:gd name="T23" fmla="*/ 59 h 496"/>
                <a:gd name="T24" fmla="*/ 291 w 686"/>
                <a:gd name="T25" fmla="*/ 70 h 496"/>
                <a:gd name="T26" fmla="*/ 326 w 686"/>
                <a:gd name="T27" fmla="*/ 42 h 496"/>
                <a:gd name="T28" fmla="*/ 381 w 686"/>
                <a:gd name="T29" fmla="*/ 2 h 496"/>
                <a:gd name="T30" fmla="*/ 435 w 686"/>
                <a:gd name="T31" fmla="*/ 19 h 496"/>
                <a:gd name="T32" fmla="*/ 459 w 686"/>
                <a:gd name="T33" fmla="*/ 52 h 496"/>
                <a:gd name="T34" fmla="*/ 506 w 686"/>
                <a:gd name="T35" fmla="*/ 94 h 496"/>
                <a:gd name="T36" fmla="*/ 541 w 686"/>
                <a:gd name="T37" fmla="*/ 148 h 496"/>
                <a:gd name="T38" fmla="*/ 549 w 686"/>
                <a:gd name="T39" fmla="*/ 193 h 496"/>
                <a:gd name="T40" fmla="*/ 563 w 686"/>
                <a:gd name="T41" fmla="*/ 222 h 496"/>
                <a:gd name="T42" fmla="*/ 570 w 686"/>
                <a:gd name="T43" fmla="*/ 245 h 496"/>
                <a:gd name="T44" fmla="*/ 591 w 686"/>
                <a:gd name="T45" fmla="*/ 248 h 496"/>
                <a:gd name="T46" fmla="*/ 615 w 686"/>
                <a:gd name="T47" fmla="*/ 252 h 496"/>
                <a:gd name="T48" fmla="*/ 643 w 686"/>
                <a:gd name="T49" fmla="*/ 229 h 496"/>
                <a:gd name="T50" fmla="*/ 664 w 686"/>
                <a:gd name="T51" fmla="*/ 219 h 496"/>
                <a:gd name="T52" fmla="*/ 678 w 686"/>
                <a:gd name="T53" fmla="*/ 229 h 496"/>
                <a:gd name="T54" fmla="*/ 683 w 686"/>
                <a:gd name="T55" fmla="*/ 250 h 496"/>
                <a:gd name="T56" fmla="*/ 681 w 686"/>
                <a:gd name="T57" fmla="*/ 281 h 496"/>
                <a:gd name="T58" fmla="*/ 657 w 686"/>
                <a:gd name="T59" fmla="*/ 302 h 496"/>
                <a:gd name="T60" fmla="*/ 645 w 686"/>
                <a:gd name="T61" fmla="*/ 328 h 496"/>
                <a:gd name="T62" fmla="*/ 645 w 686"/>
                <a:gd name="T63" fmla="*/ 311 h 496"/>
                <a:gd name="T64" fmla="*/ 645 w 686"/>
                <a:gd name="T65" fmla="*/ 285 h 496"/>
                <a:gd name="T66" fmla="*/ 634 w 686"/>
                <a:gd name="T67" fmla="*/ 276 h 496"/>
                <a:gd name="T68" fmla="*/ 638 w 686"/>
                <a:gd name="T69" fmla="*/ 307 h 496"/>
                <a:gd name="T70" fmla="*/ 638 w 686"/>
                <a:gd name="T71" fmla="*/ 340 h 496"/>
                <a:gd name="T72" fmla="*/ 643 w 686"/>
                <a:gd name="T73" fmla="*/ 375 h 496"/>
                <a:gd name="T74" fmla="*/ 650 w 686"/>
                <a:gd name="T75" fmla="*/ 399 h 496"/>
                <a:gd name="T76" fmla="*/ 596 w 686"/>
                <a:gd name="T77" fmla="*/ 396 h 496"/>
                <a:gd name="T78" fmla="*/ 546 w 686"/>
                <a:gd name="T79" fmla="*/ 394 h 496"/>
                <a:gd name="T80" fmla="*/ 492 w 686"/>
                <a:gd name="T81" fmla="*/ 418 h 496"/>
                <a:gd name="T82" fmla="*/ 445 w 686"/>
                <a:gd name="T83" fmla="*/ 460 h 496"/>
                <a:gd name="T84" fmla="*/ 393 w 686"/>
                <a:gd name="T85" fmla="*/ 474 h 496"/>
                <a:gd name="T86" fmla="*/ 312 w 686"/>
                <a:gd name="T87" fmla="*/ 486 h 496"/>
                <a:gd name="T88" fmla="*/ 246 w 686"/>
                <a:gd name="T89" fmla="*/ 496 h 496"/>
                <a:gd name="T90" fmla="*/ 234 w 686"/>
                <a:gd name="T91" fmla="*/ 465 h 496"/>
                <a:gd name="T92" fmla="*/ 204 w 686"/>
                <a:gd name="T93" fmla="*/ 463 h 496"/>
                <a:gd name="T94" fmla="*/ 201 w 686"/>
                <a:gd name="T95" fmla="*/ 427 h 496"/>
                <a:gd name="T96" fmla="*/ 175 w 686"/>
                <a:gd name="T97" fmla="*/ 430 h 496"/>
                <a:gd name="T98" fmla="*/ 137 w 686"/>
                <a:gd name="T99" fmla="*/ 422 h 496"/>
                <a:gd name="T100" fmla="*/ 109 w 686"/>
                <a:gd name="T101" fmla="*/ 392 h 496"/>
                <a:gd name="T102" fmla="*/ 93 w 686"/>
                <a:gd name="T103" fmla="*/ 375 h 496"/>
                <a:gd name="T104" fmla="*/ 62 w 686"/>
                <a:gd name="T105" fmla="*/ 359 h 496"/>
                <a:gd name="T106" fmla="*/ 43 w 686"/>
                <a:gd name="T107" fmla="*/ 323 h 496"/>
                <a:gd name="T108" fmla="*/ 8 w 686"/>
                <a:gd name="T109" fmla="*/ 304 h 496"/>
                <a:gd name="T110" fmla="*/ 5 w 686"/>
                <a:gd name="T11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6" h="496">
                  <a:moveTo>
                    <a:pt x="5" y="300"/>
                  </a:moveTo>
                  <a:lnTo>
                    <a:pt x="8" y="300"/>
                  </a:lnTo>
                  <a:lnTo>
                    <a:pt x="19" y="293"/>
                  </a:lnTo>
                  <a:lnTo>
                    <a:pt x="43" y="281"/>
                  </a:lnTo>
                  <a:lnTo>
                    <a:pt x="62" y="269"/>
                  </a:lnTo>
                  <a:lnTo>
                    <a:pt x="67" y="245"/>
                  </a:lnTo>
                  <a:lnTo>
                    <a:pt x="74" y="231"/>
                  </a:lnTo>
                  <a:lnTo>
                    <a:pt x="81" y="210"/>
                  </a:lnTo>
                  <a:lnTo>
                    <a:pt x="83" y="193"/>
                  </a:lnTo>
                  <a:lnTo>
                    <a:pt x="95" y="172"/>
                  </a:lnTo>
                  <a:lnTo>
                    <a:pt x="95" y="158"/>
                  </a:lnTo>
                  <a:lnTo>
                    <a:pt x="100" y="144"/>
                  </a:lnTo>
                  <a:lnTo>
                    <a:pt x="100" y="137"/>
                  </a:lnTo>
                  <a:lnTo>
                    <a:pt x="109" y="120"/>
                  </a:lnTo>
                  <a:lnTo>
                    <a:pt x="126" y="108"/>
                  </a:lnTo>
                  <a:lnTo>
                    <a:pt x="135" y="108"/>
                  </a:lnTo>
                  <a:lnTo>
                    <a:pt x="142" y="96"/>
                  </a:lnTo>
                  <a:lnTo>
                    <a:pt x="145" y="87"/>
                  </a:lnTo>
                  <a:lnTo>
                    <a:pt x="154" y="82"/>
                  </a:lnTo>
                  <a:lnTo>
                    <a:pt x="173" y="78"/>
                  </a:lnTo>
                  <a:lnTo>
                    <a:pt x="197" y="78"/>
                  </a:lnTo>
                  <a:lnTo>
                    <a:pt x="225" y="73"/>
                  </a:lnTo>
                  <a:lnTo>
                    <a:pt x="244" y="63"/>
                  </a:lnTo>
                  <a:lnTo>
                    <a:pt x="260" y="59"/>
                  </a:lnTo>
                  <a:lnTo>
                    <a:pt x="277" y="68"/>
                  </a:lnTo>
                  <a:lnTo>
                    <a:pt x="291" y="70"/>
                  </a:lnTo>
                  <a:lnTo>
                    <a:pt x="308" y="54"/>
                  </a:lnTo>
                  <a:lnTo>
                    <a:pt x="326" y="42"/>
                  </a:lnTo>
                  <a:lnTo>
                    <a:pt x="345" y="37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35" y="19"/>
                  </a:lnTo>
                  <a:lnTo>
                    <a:pt x="449" y="33"/>
                  </a:lnTo>
                  <a:lnTo>
                    <a:pt x="459" y="52"/>
                  </a:lnTo>
                  <a:lnTo>
                    <a:pt x="480" y="73"/>
                  </a:lnTo>
                  <a:lnTo>
                    <a:pt x="506" y="94"/>
                  </a:lnTo>
                  <a:lnTo>
                    <a:pt x="525" y="115"/>
                  </a:lnTo>
                  <a:lnTo>
                    <a:pt x="541" y="148"/>
                  </a:lnTo>
                  <a:lnTo>
                    <a:pt x="546" y="172"/>
                  </a:lnTo>
                  <a:lnTo>
                    <a:pt x="549" y="193"/>
                  </a:lnTo>
                  <a:lnTo>
                    <a:pt x="558" y="207"/>
                  </a:lnTo>
                  <a:lnTo>
                    <a:pt x="563" y="222"/>
                  </a:lnTo>
                  <a:lnTo>
                    <a:pt x="567" y="238"/>
                  </a:lnTo>
                  <a:lnTo>
                    <a:pt x="570" y="245"/>
                  </a:lnTo>
                  <a:lnTo>
                    <a:pt x="579" y="241"/>
                  </a:lnTo>
                  <a:lnTo>
                    <a:pt x="591" y="248"/>
                  </a:lnTo>
                  <a:lnTo>
                    <a:pt x="601" y="257"/>
                  </a:lnTo>
                  <a:lnTo>
                    <a:pt x="615" y="252"/>
                  </a:lnTo>
                  <a:lnTo>
                    <a:pt x="624" y="238"/>
                  </a:lnTo>
                  <a:lnTo>
                    <a:pt x="643" y="229"/>
                  </a:lnTo>
                  <a:lnTo>
                    <a:pt x="652" y="222"/>
                  </a:lnTo>
                  <a:lnTo>
                    <a:pt x="664" y="219"/>
                  </a:lnTo>
                  <a:lnTo>
                    <a:pt x="671" y="222"/>
                  </a:lnTo>
                  <a:lnTo>
                    <a:pt x="678" y="229"/>
                  </a:lnTo>
                  <a:lnTo>
                    <a:pt x="678" y="236"/>
                  </a:lnTo>
                  <a:lnTo>
                    <a:pt x="683" y="250"/>
                  </a:lnTo>
                  <a:lnTo>
                    <a:pt x="686" y="264"/>
                  </a:lnTo>
                  <a:lnTo>
                    <a:pt x="681" y="281"/>
                  </a:lnTo>
                  <a:lnTo>
                    <a:pt x="667" y="288"/>
                  </a:lnTo>
                  <a:lnTo>
                    <a:pt x="657" y="302"/>
                  </a:lnTo>
                  <a:lnTo>
                    <a:pt x="652" y="318"/>
                  </a:lnTo>
                  <a:lnTo>
                    <a:pt x="645" y="328"/>
                  </a:lnTo>
                  <a:lnTo>
                    <a:pt x="641" y="321"/>
                  </a:lnTo>
                  <a:lnTo>
                    <a:pt x="645" y="311"/>
                  </a:lnTo>
                  <a:lnTo>
                    <a:pt x="648" y="293"/>
                  </a:lnTo>
                  <a:lnTo>
                    <a:pt x="645" y="285"/>
                  </a:lnTo>
                  <a:lnTo>
                    <a:pt x="643" y="274"/>
                  </a:lnTo>
                  <a:lnTo>
                    <a:pt x="634" y="276"/>
                  </a:lnTo>
                  <a:lnTo>
                    <a:pt x="634" y="290"/>
                  </a:lnTo>
                  <a:lnTo>
                    <a:pt x="638" y="307"/>
                  </a:lnTo>
                  <a:lnTo>
                    <a:pt x="636" y="326"/>
                  </a:lnTo>
                  <a:lnTo>
                    <a:pt x="638" y="340"/>
                  </a:lnTo>
                  <a:lnTo>
                    <a:pt x="636" y="352"/>
                  </a:lnTo>
                  <a:lnTo>
                    <a:pt x="643" y="375"/>
                  </a:lnTo>
                  <a:lnTo>
                    <a:pt x="645" y="385"/>
                  </a:lnTo>
                  <a:lnTo>
                    <a:pt x="650" y="399"/>
                  </a:lnTo>
                  <a:lnTo>
                    <a:pt x="629" y="408"/>
                  </a:lnTo>
                  <a:lnTo>
                    <a:pt x="596" y="396"/>
                  </a:lnTo>
                  <a:lnTo>
                    <a:pt x="556" y="399"/>
                  </a:lnTo>
                  <a:lnTo>
                    <a:pt x="546" y="394"/>
                  </a:lnTo>
                  <a:lnTo>
                    <a:pt x="520" y="399"/>
                  </a:lnTo>
                  <a:lnTo>
                    <a:pt x="492" y="418"/>
                  </a:lnTo>
                  <a:lnTo>
                    <a:pt x="466" y="439"/>
                  </a:lnTo>
                  <a:lnTo>
                    <a:pt x="445" y="460"/>
                  </a:lnTo>
                  <a:lnTo>
                    <a:pt x="426" y="472"/>
                  </a:lnTo>
                  <a:lnTo>
                    <a:pt x="393" y="474"/>
                  </a:lnTo>
                  <a:lnTo>
                    <a:pt x="367" y="474"/>
                  </a:lnTo>
                  <a:lnTo>
                    <a:pt x="312" y="486"/>
                  </a:lnTo>
                  <a:lnTo>
                    <a:pt x="265" y="491"/>
                  </a:lnTo>
                  <a:lnTo>
                    <a:pt x="246" y="496"/>
                  </a:lnTo>
                  <a:lnTo>
                    <a:pt x="232" y="486"/>
                  </a:lnTo>
                  <a:lnTo>
                    <a:pt x="234" y="465"/>
                  </a:lnTo>
                  <a:lnTo>
                    <a:pt x="218" y="463"/>
                  </a:lnTo>
                  <a:lnTo>
                    <a:pt x="204" y="463"/>
                  </a:lnTo>
                  <a:lnTo>
                    <a:pt x="189" y="444"/>
                  </a:lnTo>
                  <a:lnTo>
                    <a:pt x="201" y="427"/>
                  </a:lnTo>
                  <a:lnTo>
                    <a:pt x="189" y="415"/>
                  </a:lnTo>
                  <a:lnTo>
                    <a:pt x="175" y="430"/>
                  </a:lnTo>
                  <a:lnTo>
                    <a:pt x="159" y="427"/>
                  </a:lnTo>
                  <a:lnTo>
                    <a:pt x="137" y="422"/>
                  </a:lnTo>
                  <a:lnTo>
                    <a:pt x="114" y="411"/>
                  </a:lnTo>
                  <a:lnTo>
                    <a:pt x="109" y="392"/>
                  </a:lnTo>
                  <a:lnTo>
                    <a:pt x="102" y="380"/>
                  </a:lnTo>
                  <a:lnTo>
                    <a:pt x="93" y="375"/>
                  </a:lnTo>
                  <a:lnTo>
                    <a:pt x="78" y="375"/>
                  </a:lnTo>
                  <a:lnTo>
                    <a:pt x="62" y="359"/>
                  </a:lnTo>
                  <a:lnTo>
                    <a:pt x="52" y="337"/>
                  </a:lnTo>
                  <a:lnTo>
                    <a:pt x="43" y="323"/>
                  </a:lnTo>
                  <a:lnTo>
                    <a:pt x="26" y="309"/>
                  </a:lnTo>
                  <a:lnTo>
                    <a:pt x="8" y="304"/>
                  </a:lnTo>
                  <a:lnTo>
                    <a:pt x="0" y="302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chemeClr val="accent1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gray">
            <a:xfrm>
              <a:off x="7488543" y="2714971"/>
              <a:ext cx="882320" cy="621635"/>
            </a:xfrm>
            <a:custGeom>
              <a:avLst/>
              <a:gdLst>
                <a:gd name="T0" fmla="*/ 371 w 440"/>
                <a:gd name="T1" fmla="*/ 12 h 310"/>
                <a:gd name="T2" fmla="*/ 329 w 440"/>
                <a:gd name="T3" fmla="*/ 0 h 310"/>
                <a:gd name="T4" fmla="*/ 293 w 440"/>
                <a:gd name="T5" fmla="*/ 7 h 310"/>
                <a:gd name="T6" fmla="*/ 272 w 440"/>
                <a:gd name="T7" fmla="*/ 36 h 310"/>
                <a:gd name="T8" fmla="*/ 246 w 440"/>
                <a:gd name="T9" fmla="*/ 52 h 310"/>
                <a:gd name="T10" fmla="*/ 206 w 440"/>
                <a:gd name="T11" fmla="*/ 64 h 310"/>
                <a:gd name="T12" fmla="*/ 170 w 440"/>
                <a:gd name="T13" fmla="*/ 81 h 310"/>
                <a:gd name="T14" fmla="*/ 163 w 440"/>
                <a:gd name="T15" fmla="*/ 97 h 310"/>
                <a:gd name="T16" fmla="*/ 151 w 440"/>
                <a:gd name="T17" fmla="*/ 107 h 310"/>
                <a:gd name="T18" fmla="*/ 135 w 440"/>
                <a:gd name="T19" fmla="*/ 109 h 310"/>
                <a:gd name="T20" fmla="*/ 109 w 440"/>
                <a:gd name="T21" fmla="*/ 114 h 310"/>
                <a:gd name="T22" fmla="*/ 78 w 440"/>
                <a:gd name="T23" fmla="*/ 95 h 310"/>
                <a:gd name="T24" fmla="*/ 59 w 440"/>
                <a:gd name="T25" fmla="*/ 88 h 310"/>
                <a:gd name="T26" fmla="*/ 62 w 440"/>
                <a:gd name="T27" fmla="*/ 114 h 310"/>
                <a:gd name="T28" fmla="*/ 38 w 440"/>
                <a:gd name="T29" fmla="*/ 125 h 310"/>
                <a:gd name="T30" fmla="*/ 21 w 440"/>
                <a:gd name="T31" fmla="*/ 137 h 310"/>
                <a:gd name="T32" fmla="*/ 24 w 440"/>
                <a:gd name="T33" fmla="*/ 170 h 310"/>
                <a:gd name="T34" fmla="*/ 26 w 440"/>
                <a:gd name="T35" fmla="*/ 196 h 310"/>
                <a:gd name="T36" fmla="*/ 5 w 440"/>
                <a:gd name="T37" fmla="*/ 210 h 310"/>
                <a:gd name="T38" fmla="*/ 10 w 440"/>
                <a:gd name="T39" fmla="*/ 215 h 310"/>
                <a:gd name="T40" fmla="*/ 29 w 440"/>
                <a:gd name="T41" fmla="*/ 234 h 310"/>
                <a:gd name="T42" fmla="*/ 57 w 440"/>
                <a:gd name="T43" fmla="*/ 255 h 310"/>
                <a:gd name="T44" fmla="*/ 92 w 440"/>
                <a:gd name="T45" fmla="*/ 281 h 310"/>
                <a:gd name="T46" fmla="*/ 123 w 440"/>
                <a:gd name="T47" fmla="*/ 300 h 310"/>
                <a:gd name="T48" fmla="*/ 166 w 440"/>
                <a:gd name="T49" fmla="*/ 305 h 310"/>
                <a:gd name="T50" fmla="*/ 199 w 440"/>
                <a:gd name="T51" fmla="*/ 286 h 310"/>
                <a:gd name="T52" fmla="*/ 222 w 440"/>
                <a:gd name="T53" fmla="*/ 274 h 310"/>
                <a:gd name="T54" fmla="*/ 258 w 440"/>
                <a:gd name="T55" fmla="*/ 255 h 310"/>
                <a:gd name="T56" fmla="*/ 288 w 440"/>
                <a:gd name="T57" fmla="*/ 244 h 310"/>
                <a:gd name="T58" fmla="*/ 300 w 440"/>
                <a:gd name="T59" fmla="*/ 251 h 310"/>
                <a:gd name="T60" fmla="*/ 314 w 440"/>
                <a:gd name="T61" fmla="*/ 244 h 310"/>
                <a:gd name="T62" fmla="*/ 357 w 440"/>
                <a:gd name="T63" fmla="*/ 220 h 310"/>
                <a:gd name="T64" fmla="*/ 369 w 440"/>
                <a:gd name="T65" fmla="*/ 182 h 310"/>
                <a:gd name="T66" fmla="*/ 378 w 440"/>
                <a:gd name="T67" fmla="*/ 144 h 310"/>
                <a:gd name="T68" fmla="*/ 390 w 440"/>
                <a:gd name="T69" fmla="*/ 109 h 310"/>
                <a:gd name="T70" fmla="*/ 395 w 440"/>
                <a:gd name="T71" fmla="*/ 88 h 310"/>
                <a:gd name="T72" fmla="*/ 421 w 440"/>
                <a:gd name="T73" fmla="*/ 59 h 310"/>
                <a:gd name="T74" fmla="*/ 437 w 440"/>
                <a:gd name="T75" fmla="*/ 47 h 310"/>
                <a:gd name="T76" fmla="*/ 432 w 440"/>
                <a:gd name="T77" fmla="*/ 26 h 310"/>
                <a:gd name="T78" fmla="*/ 404 w 440"/>
                <a:gd name="T79" fmla="*/ 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0" h="310">
                  <a:moveTo>
                    <a:pt x="385" y="5"/>
                  </a:moveTo>
                  <a:lnTo>
                    <a:pt x="371" y="12"/>
                  </a:lnTo>
                  <a:lnTo>
                    <a:pt x="347" y="0"/>
                  </a:lnTo>
                  <a:lnTo>
                    <a:pt x="329" y="0"/>
                  </a:lnTo>
                  <a:lnTo>
                    <a:pt x="314" y="5"/>
                  </a:lnTo>
                  <a:lnTo>
                    <a:pt x="293" y="7"/>
                  </a:lnTo>
                  <a:lnTo>
                    <a:pt x="277" y="21"/>
                  </a:lnTo>
                  <a:lnTo>
                    <a:pt x="272" y="36"/>
                  </a:lnTo>
                  <a:lnTo>
                    <a:pt x="260" y="43"/>
                  </a:lnTo>
                  <a:lnTo>
                    <a:pt x="246" y="52"/>
                  </a:lnTo>
                  <a:lnTo>
                    <a:pt x="225" y="50"/>
                  </a:lnTo>
                  <a:lnTo>
                    <a:pt x="206" y="64"/>
                  </a:lnTo>
                  <a:lnTo>
                    <a:pt x="189" y="73"/>
                  </a:lnTo>
                  <a:lnTo>
                    <a:pt x="170" y="81"/>
                  </a:lnTo>
                  <a:lnTo>
                    <a:pt x="163" y="95"/>
                  </a:lnTo>
                  <a:lnTo>
                    <a:pt x="163" y="97"/>
                  </a:lnTo>
                  <a:lnTo>
                    <a:pt x="158" y="104"/>
                  </a:lnTo>
                  <a:lnTo>
                    <a:pt x="151" y="107"/>
                  </a:lnTo>
                  <a:lnTo>
                    <a:pt x="142" y="107"/>
                  </a:lnTo>
                  <a:lnTo>
                    <a:pt x="135" y="109"/>
                  </a:lnTo>
                  <a:lnTo>
                    <a:pt x="123" y="111"/>
                  </a:lnTo>
                  <a:lnTo>
                    <a:pt x="109" y="114"/>
                  </a:lnTo>
                  <a:lnTo>
                    <a:pt x="102" y="109"/>
                  </a:lnTo>
                  <a:lnTo>
                    <a:pt x="78" y="95"/>
                  </a:lnTo>
                  <a:lnTo>
                    <a:pt x="66" y="92"/>
                  </a:lnTo>
                  <a:lnTo>
                    <a:pt x="59" y="88"/>
                  </a:lnTo>
                  <a:lnTo>
                    <a:pt x="59" y="99"/>
                  </a:lnTo>
                  <a:lnTo>
                    <a:pt x="62" y="114"/>
                  </a:lnTo>
                  <a:lnTo>
                    <a:pt x="57" y="123"/>
                  </a:lnTo>
                  <a:lnTo>
                    <a:pt x="38" y="125"/>
                  </a:lnTo>
                  <a:lnTo>
                    <a:pt x="26" y="128"/>
                  </a:lnTo>
                  <a:lnTo>
                    <a:pt x="21" y="137"/>
                  </a:lnTo>
                  <a:lnTo>
                    <a:pt x="31" y="147"/>
                  </a:lnTo>
                  <a:lnTo>
                    <a:pt x="24" y="170"/>
                  </a:lnTo>
                  <a:lnTo>
                    <a:pt x="24" y="182"/>
                  </a:lnTo>
                  <a:lnTo>
                    <a:pt x="26" y="196"/>
                  </a:lnTo>
                  <a:lnTo>
                    <a:pt x="12" y="201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10" y="215"/>
                  </a:lnTo>
                  <a:lnTo>
                    <a:pt x="19" y="220"/>
                  </a:lnTo>
                  <a:lnTo>
                    <a:pt x="29" y="234"/>
                  </a:lnTo>
                  <a:lnTo>
                    <a:pt x="43" y="251"/>
                  </a:lnTo>
                  <a:lnTo>
                    <a:pt x="57" y="255"/>
                  </a:lnTo>
                  <a:lnTo>
                    <a:pt x="73" y="274"/>
                  </a:lnTo>
                  <a:lnTo>
                    <a:pt x="92" y="281"/>
                  </a:lnTo>
                  <a:lnTo>
                    <a:pt x="109" y="298"/>
                  </a:lnTo>
                  <a:lnTo>
                    <a:pt x="123" y="300"/>
                  </a:lnTo>
                  <a:lnTo>
                    <a:pt x="144" y="310"/>
                  </a:lnTo>
                  <a:lnTo>
                    <a:pt x="166" y="305"/>
                  </a:lnTo>
                  <a:lnTo>
                    <a:pt x="182" y="300"/>
                  </a:lnTo>
                  <a:lnTo>
                    <a:pt x="199" y="286"/>
                  </a:lnTo>
                  <a:lnTo>
                    <a:pt x="215" y="284"/>
                  </a:lnTo>
                  <a:lnTo>
                    <a:pt x="222" y="274"/>
                  </a:lnTo>
                  <a:lnTo>
                    <a:pt x="241" y="272"/>
                  </a:lnTo>
                  <a:lnTo>
                    <a:pt x="258" y="255"/>
                  </a:lnTo>
                  <a:lnTo>
                    <a:pt x="274" y="253"/>
                  </a:lnTo>
                  <a:lnTo>
                    <a:pt x="288" y="244"/>
                  </a:lnTo>
                  <a:lnTo>
                    <a:pt x="295" y="251"/>
                  </a:lnTo>
                  <a:lnTo>
                    <a:pt x="300" y="251"/>
                  </a:lnTo>
                  <a:lnTo>
                    <a:pt x="303" y="251"/>
                  </a:lnTo>
                  <a:lnTo>
                    <a:pt x="314" y="244"/>
                  </a:lnTo>
                  <a:lnTo>
                    <a:pt x="338" y="232"/>
                  </a:lnTo>
                  <a:lnTo>
                    <a:pt x="357" y="220"/>
                  </a:lnTo>
                  <a:lnTo>
                    <a:pt x="362" y="196"/>
                  </a:lnTo>
                  <a:lnTo>
                    <a:pt x="369" y="182"/>
                  </a:lnTo>
                  <a:lnTo>
                    <a:pt x="376" y="161"/>
                  </a:lnTo>
                  <a:lnTo>
                    <a:pt x="378" y="144"/>
                  </a:lnTo>
                  <a:lnTo>
                    <a:pt x="390" y="123"/>
                  </a:lnTo>
                  <a:lnTo>
                    <a:pt x="390" y="109"/>
                  </a:lnTo>
                  <a:lnTo>
                    <a:pt x="395" y="95"/>
                  </a:lnTo>
                  <a:lnTo>
                    <a:pt x="395" y="88"/>
                  </a:lnTo>
                  <a:lnTo>
                    <a:pt x="404" y="71"/>
                  </a:lnTo>
                  <a:lnTo>
                    <a:pt x="421" y="59"/>
                  </a:lnTo>
                  <a:lnTo>
                    <a:pt x="430" y="59"/>
                  </a:lnTo>
                  <a:lnTo>
                    <a:pt x="437" y="47"/>
                  </a:lnTo>
                  <a:lnTo>
                    <a:pt x="440" y="38"/>
                  </a:lnTo>
                  <a:lnTo>
                    <a:pt x="432" y="26"/>
                  </a:lnTo>
                  <a:lnTo>
                    <a:pt x="421" y="19"/>
                  </a:lnTo>
                  <a:lnTo>
                    <a:pt x="404" y="10"/>
                  </a:lnTo>
                  <a:lnTo>
                    <a:pt x="385" y="5"/>
                  </a:lnTo>
                  <a:close/>
                </a:path>
              </a:pathLst>
            </a:custGeom>
            <a:solidFill>
              <a:schemeClr val="accent5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gray">
            <a:xfrm>
              <a:off x="7560733" y="2526475"/>
              <a:ext cx="719894" cy="417097"/>
            </a:xfrm>
            <a:custGeom>
              <a:avLst/>
              <a:gdLst>
                <a:gd name="T0" fmla="*/ 101 w 359"/>
                <a:gd name="T1" fmla="*/ 28 h 208"/>
                <a:gd name="T2" fmla="*/ 96 w 359"/>
                <a:gd name="T3" fmla="*/ 33 h 208"/>
                <a:gd name="T4" fmla="*/ 87 w 359"/>
                <a:gd name="T5" fmla="*/ 42 h 208"/>
                <a:gd name="T6" fmla="*/ 63 w 359"/>
                <a:gd name="T7" fmla="*/ 68 h 208"/>
                <a:gd name="T8" fmla="*/ 52 w 359"/>
                <a:gd name="T9" fmla="*/ 92 h 208"/>
                <a:gd name="T10" fmla="*/ 40 w 359"/>
                <a:gd name="T11" fmla="*/ 106 h 208"/>
                <a:gd name="T12" fmla="*/ 14 w 359"/>
                <a:gd name="T13" fmla="*/ 108 h 208"/>
                <a:gd name="T14" fmla="*/ 0 w 359"/>
                <a:gd name="T15" fmla="*/ 125 h 208"/>
                <a:gd name="T16" fmla="*/ 14 w 359"/>
                <a:gd name="T17" fmla="*/ 165 h 208"/>
                <a:gd name="T18" fmla="*/ 23 w 359"/>
                <a:gd name="T19" fmla="*/ 182 h 208"/>
                <a:gd name="T20" fmla="*/ 42 w 359"/>
                <a:gd name="T21" fmla="*/ 189 h 208"/>
                <a:gd name="T22" fmla="*/ 73 w 359"/>
                <a:gd name="T23" fmla="*/ 208 h 208"/>
                <a:gd name="T24" fmla="*/ 99 w 359"/>
                <a:gd name="T25" fmla="*/ 203 h 208"/>
                <a:gd name="T26" fmla="*/ 115 w 359"/>
                <a:gd name="T27" fmla="*/ 201 h 208"/>
                <a:gd name="T28" fmla="*/ 127 w 359"/>
                <a:gd name="T29" fmla="*/ 191 h 208"/>
                <a:gd name="T30" fmla="*/ 134 w 359"/>
                <a:gd name="T31" fmla="*/ 175 h 208"/>
                <a:gd name="T32" fmla="*/ 170 w 359"/>
                <a:gd name="T33" fmla="*/ 158 h 208"/>
                <a:gd name="T34" fmla="*/ 210 w 359"/>
                <a:gd name="T35" fmla="*/ 146 h 208"/>
                <a:gd name="T36" fmla="*/ 236 w 359"/>
                <a:gd name="T37" fmla="*/ 130 h 208"/>
                <a:gd name="T38" fmla="*/ 257 w 359"/>
                <a:gd name="T39" fmla="*/ 101 h 208"/>
                <a:gd name="T40" fmla="*/ 293 w 359"/>
                <a:gd name="T41" fmla="*/ 94 h 208"/>
                <a:gd name="T42" fmla="*/ 335 w 359"/>
                <a:gd name="T43" fmla="*/ 106 h 208"/>
                <a:gd name="T44" fmla="*/ 349 w 359"/>
                <a:gd name="T45" fmla="*/ 92 h 208"/>
                <a:gd name="T46" fmla="*/ 352 w 359"/>
                <a:gd name="T47" fmla="*/ 56 h 208"/>
                <a:gd name="T48" fmla="*/ 356 w 359"/>
                <a:gd name="T49" fmla="*/ 23 h 208"/>
                <a:gd name="T50" fmla="*/ 330 w 359"/>
                <a:gd name="T51" fmla="*/ 14 h 208"/>
                <a:gd name="T52" fmla="*/ 304 w 359"/>
                <a:gd name="T53" fmla="*/ 0 h 208"/>
                <a:gd name="T54" fmla="*/ 274 w 359"/>
                <a:gd name="T55" fmla="*/ 7 h 208"/>
                <a:gd name="T56" fmla="*/ 255 w 359"/>
                <a:gd name="T57" fmla="*/ 23 h 208"/>
                <a:gd name="T58" fmla="*/ 219 w 359"/>
                <a:gd name="T59" fmla="*/ 19 h 208"/>
                <a:gd name="T60" fmla="*/ 200 w 359"/>
                <a:gd name="T61" fmla="*/ 40 h 208"/>
                <a:gd name="T62" fmla="*/ 179 w 359"/>
                <a:gd name="T63" fmla="*/ 28 h 208"/>
                <a:gd name="T64" fmla="*/ 156 w 359"/>
                <a:gd name="T65" fmla="*/ 14 h 208"/>
                <a:gd name="T66" fmla="*/ 132 w 359"/>
                <a:gd name="T6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08">
                  <a:moveTo>
                    <a:pt x="113" y="19"/>
                  </a:moveTo>
                  <a:lnTo>
                    <a:pt x="101" y="28"/>
                  </a:lnTo>
                  <a:lnTo>
                    <a:pt x="96" y="26"/>
                  </a:lnTo>
                  <a:lnTo>
                    <a:pt x="96" y="33"/>
                  </a:lnTo>
                  <a:lnTo>
                    <a:pt x="89" y="38"/>
                  </a:lnTo>
                  <a:lnTo>
                    <a:pt x="87" y="42"/>
                  </a:lnTo>
                  <a:lnTo>
                    <a:pt x="66" y="61"/>
                  </a:lnTo>
                  <a:lnTo>
                    <a:pt x="63" y="68"/>
                  </a:lnTo>
                  <a:lnTo>
                    <a:pt x="63" y="78"/>
                  </a:lnTo>
                  <a:lnTo>
                    <a:pt x="52" y="92"/>
                  </a:lnTo>
                  <a:lnTo>
                    <a:pt x="52" y="97"/>
                  </a:lnTo>
                  <a:lnTo>
                    <a:pt x="40" y="106"/>
                  </a:lnTo>
                  <a:lnTo>
                    <a:pt x="23" y="106"/>
                  </a:lnTo>
                  <a:lnTo>
                    <a:pt x="14" y="108"/>
                  </a:lnTo>
                  <a:lnTo>
                    <a:pt x="7" y="115"/>
                  </a:lnTo>
                  <a:lnTo>
                    <a:pt x="0" y="125"/>
                  </a:lnTo>
                  <a:lnTo>
                    <a:pt x="2" y="139"/>
                  </a:lnTo>
                  <a:lnTo>
                    <a:pt x="14" y="165"/>
                  </a:lnTo>
                  <a:lnTo>
                    <a:pt x="23" y="179"/>
                  </a:lnTo>
                  <a:lnTo>
                    <a:pt x="23" y="182"/>
                  </a:lnTo>
                  <a:lnTo>
                    <a:pt x="30" y="186"/>
                  </a:lnTo>
                  <a:lnTo>
                    <a:pt x="42" y="189"/>
                  </a:lnTo>
                  <a:lnTo>
                    <a:pt x="66" y="203"/>
                  </a:lnTo>
                  <a:lnTo>
                    <a:pt x="73" y="208"/>
                  </a:lnTo>
                  <a:lnTo>
                    <a:pt x="87" y="205"/>
                  </a:lnTo>
                  <a:lnTo>
                    <a:pt x="99" y="203"/>
                  </a:lnTo>
                  <a:lnTo>
                    <a:pt x="106" y="201"/>
                  </a:lnTo>
                  <a:lnTo>
                    <a:pt x="115" y="201"/>
                  </a:lnTo>
                  <a:lnTo>
                    <a:pt x="122" y="198"/>
                  </a:lnTo>
                  <a:lnTo>
                    <a:pt x="127" y="191"/>
                  </a:lnTo>
                  <a:lnTo>
                    <a:pt x="127" y="189"/>
                  </a:lnTo>
                  <a:lnTo>
                    <a:pt x="134" y="175"/>
                  </a:lnTo>
                  <a:lnTo>
                    <a:pt x="153" y="167"/>
                  </a:lnTo>
                  <a:lnTo>
                    <a:pt x="170" y="158"/>
                  </a:lnTo>
                  <a:lnTo>
                    <a:pt x="189" y="144"/>
                  </a:lnTo>
                  <a:lnTo>
                    <a:pt x="210" y="146"/>
                  </a:lnTo>
                  <a:lnTo>
                    <a:pt x="224" y="137"/>
                  </a:lnTo>
                  <a:lnTo>
                    <a:pt x="236" y="130"/>
                  </a:lnTo>
                  <a:lnTo>
                    <a:pt x="241" y="115"/>
                  </a:lnTo>
                  <a:lnTo>
                    <a:pt x="257" y="101"/>
                  </a:lnTo>
                  <a:lnTo>
                    <a:pt x="278" y="99"/>
                  </a:lnTo>
                  <a:lnTo>
                    <a:pt x="293" y="94"/>
                  </a:lnTo>
                  <a:lnTo>
                    <a:pt x="311" y="94"/>
                  </a:lnTo>
                  <a:lnTo>
                    <a:pt x="335" y="106"/>
                  </a:lnTo>
                  <a:lnTo>
                    <a:pt x="349" y="99"/>
                  </a:lnTo>
                  <a:lnTo>
                    <a:pt x="349" y="92"/>
                  </a:lnTo>
                  <a:lnTo>
                    <a:pt x="349" y="82"/>
                  </a:lnTo>
                  <a:lnTo>
                    <a:pt x="352" y="56"/>
                  </a:lnTo>
                  <a:lnTo>
                    <a:pt x="359" y="30"/>
                  </a:lnTo>
                  <a:lnTo>
                    <a:pt x="356" y="23"/>
                  </a:lnTo>
                  <a:lnTo>
                    <a:pt x="345" y="23"/>
                  </a:lnTo>
                  <a:lnTo>
                    <a:pt x="330" y="14"/>
                  </a:lnTo>
                  <a:lnTo>
                    <a:pt x="319" y="7"/>
                  </a:lnTo>
                  <a:lnTo>
                    <a:pt x="304" y="0"/>
                  </a:lnTo>
                  <a:lnTo>
                    <a:pt x="288" y="2"/>
                  </a:lnTo>
                  <a:lnTo>
                    <a:pt x="274" y="7"/>
                  </a:lnTo>
                  <a:lnTo>
                    <a:pt x="264" y="14"/>
                  </a:lnTo>
                  <a:lnTo>
                    <a:pt x="255" y="23"/>
                  </a:lnTo>
                  <a:lnTo>
                    <a:pt x="243" y="16"/>
                  </a:lnTo>
                  <a:lnTo>
                    <a:pt x="219" y="19"/>
                  </a:lnTo>
                  <a:lnTo>
                    <a:pt x="210" y="33"/>
                  </a:lnTo>
                  <a:lnTo>
                    <a:pt x="200" y="40"/>
                  </a:lnTo>
                  <a:lnTo>
                    <a:pt x="191" y="40"/>
                  </a:lnTo>
                  <a:lnTo>
                    <a:pt x="179" y="28"/>
                  </a:lnTo>
                  <a:lnTo>
                    <a:pt x="167" y="19"/>
                  </a:lnTo>
                  <a:lnTo>
                    <a:pt x="156" y="14"/>
                  </a:lnTo>
                  <a:lnTo>
                    <a:pt x="144" y="21"/>
                  </a:lnTo>
                  <a:lnTo>
                    <a:pt x="132" y="26"/>
                  </a:lnTo>
                  <a:lnTo>
                    <a:pt x="113" y="19"/>
                  </a:lnTo>
                  <a:close/>
                </a:path>
              </a:pathLst>
            </a:custGeom>
            <a:pattFill prst="solidDmnd">
              <a:fgClr>
                <a:schemeClr val="bg2"/>
              </a:fgClr>
              <a:bgClr>
                <a:schemeClr val="accent5"/>
              </a:bgClr>
            </a:patt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gray">
            <a:xfrm>
              <a:off x="6886961" y="2311910"/>
              <a:ext cx="900368" cy="507335"/>
            </a:xfrm>
            <a:custGeom>
              <a:avLst/>
              <a:gdLst>
                <a:gd name="T0" fmla="*/ 343 w 449"/>
                <a:gd name="T1" fmla="*/ 222 h 253"/>
                <a:gd name="T2" fmla="*/ 359 w 449"/>
                <a:gd name="T3" fmla="*/ 213 h 253"/>
                <a:gd name="T4" fmla="*/ 388 w 449"/>
                <a:gd name="T5" fmla="*/ 204 h 253"/>
                <a:gd name="T6" fmla="*/ 399 w 449"/>
                <a:gd name="T7" fmla="*/ 185 h 253"/>
                <a:gd name="T8" fmla="*/ 402 w 449"/>
                <a:gd name="T9" fmla="*/ 168 h 253"/>
                <a:gd name="T10" fmla="*/ 425 w 449"/>
                <a:gd name="T11" fmla="*/ 145 h 253"/>
                <a:gd name="T12" fmla="*/ 432 w 449"/>
                <a:gd name="T13" fmla="*/ 133 h 253"/>
                <a:gd name="T14" fmla="*/ 449 w 449"/>
                <a:gd name="T15" fmla="*/ 126 h 253"/>
                <a:gd name="T16" fmla="*/ 414 w 449"/>
                <a:gd name="T17" fmla="*/ 104 h 253"/>
                <a:gd name="T18" fmla="*/ 392 w 449"/>
                <a:gd name="T19" fmla="*/ 85 h 253"/>
                <a:gd name="T20" fmla="*/ 373 w 449"/>
                <a:gd name="T21" fmla="*/ 83 h 253"/>
                <a:gd name="T22" fmla="*/ 371 w 449"/>
                <a:gd name="T23" fmla="*/ 64 h 253"/>
                <a:gd name="T24" fmla="*/ 347 w 449"/>
                <a:gd name="T25" fmla="*/ 64 h 253"/>
                <a:gd name="T26" fmla="*/ 326 w 449"/>
                <a:gd name="T27" fmla="*/ 57 h 253"/>
                <a:gd name="T28" fmla="*/ 317 w 449"/>
                <a:gd name="T29" fmla="*/ 64 h 253"/>
                <a:gd name="T30" fmla="*/ 310 w 449"/>
                <a:gd name="T31" fmla="*/ 81 h 253"/>
                <a:gd name="T32" fmla="*/ 288 w 449"/>
                <a:gd name="T33" fmla="*/ 69 h 253"/>
                <a:gd name="T34" fmla="*/ 279 w 449"/>
                <a:gd name="T35" fmla="*/ 55 h 253"/>
                <a:gd name="T36" fmla="*/ 279 w 449"/>
                <a:gd name="T37" fmla="*/ 43 h 253"/>
                <a:gd name="T38" fmla="*/ 265 w 449"/>
                <a:gd name="T39" fmla="*/ 41 h 253"/>
                <a:gd name="T40" fmla="*/ 239 w 449"/>
                <a:gd name="T41" fmla="*/ 26 h 253"/>
                <a:gd name="T42" fmla="*/ 217 w 449"/>
                <a:gd name="T43" fmla="*/ 26 h 253"/>
                <a:gd name="T44" fmla="*/ 199 w 449"/>
                <a:gd name="T45" fmla="*/ 10 h 253"/>
                <a:gd name="T46" fmla="*/ 184 w 449"/>
                <a:gd name="T47" fmla="*/ 31 h 253"/>
                <a:gd name="T48" fmla="*/ 175 w 449"/>
                <a:gd name="T49" fmla="*/ 26 h 253"/>
                <a:gd name="T50" fmla="*/ 158 w 449"/>
                <a:gd name="T51" fmla="*/ 17 h 253"/>
                <a:gd name="T52" fmla="*/ 140 w 449"/>
                <a:gd name="T53" fmla="*/ 0 h 253"/>
                <a:gd name="T54" fmla="*/ 137 w 449"/>
                <a:gd name="T55" fmla="*/ 29 h 253"/>
                <a:gd name="T56" fmla="*/ 106 w 449"/>
                <a:gd name="T57" fmla="*/ 41 h 253"/>
                <a:gd name="T58" fmla="*/ 88 w 449"/>
                <a:gd name="T59" fmla="*/ 62 h 253"/>
                <a:gd name="T60" fmla="*/ 57 w 449"/>
                <a:gd name="T61" fmla="*/ 76 h 253"/>
                <a:gd name="T62" fmla="*/ 38 w 449"/>
                <a:gd name="T63" fmla="*/ 83 h 253"/>
                <a:gd name="T64" fmla="*/ 26 w 449"/>
                <a:gd name="T65" fmla="*/ 95 h 253"/>
                <a:gd name="T66" fmla="*/ 21 w 449"/>
                <a:gd name="T67" fmla="*/ 107 h 253"/>
                <a:gd name="T68" fmla="*/ 3 w 449"/>
                <a:gd name="T69" fmla="*/ 90 h 253"/>
                <a:gd name="T70" fmla="*/ 3 w 449"/>
                <a:gd name="T71" fmla="*/ 104 h 253"/>
                <a:gd name="T72" fmla="*/ 26 w 449"/>
                <a:gd name="T73" fmla="*/ 123 h 253"/>
                <a:gd name="T74" fmla="*/ 31 w 449"/>
                <a:gd name="T75" fmla="*/ 159 h 253"/>
                <a:gd name="T76" fmla="*/ 78 w 449"/>
                <a:gd name="T77" fmla="*/ 199 h 253"/>
                <a:gd name="T78" fmla="*/ 104 w 449"/>
                <a:gd name="T79" fmla="*/ 222 h 253"/>
                <a:gd name="T80" fmla="*/ 130 w 449"/>
                <a:gd name="T81" fmla="*/ 241 h 253"/>
                <a:gd name="T82" fmla="*/ 156 w 449"/>
                <a:gd name="T83" fmla="*/ 253 h 253"/>
                <a:gd name="T84" fmla="*/ 184 w 449"/>
                <a:gd name="T85" fmla="*/ 251 h 253"/>
                <a:gd name="T86" fmla="*/ 203 w 449"/>
                <a:gd name="T87" fmla="*/ 234 h 253"/>
                <a:gd name="T88" fmla="*/ 213 w 449"/>
                <a:gd name="T89" fmla="*/ 211 h 253"/>
                <a:gd name="T90" fmla="*/ 253 w 449"/>
                <a:gd name="T91" fmla="*/ 211 h 253"/>
                <a:gd name="T92" fmla="*/ 284 w 449"/>
                <a:gd name="T93" fmla="*/ 227 h 253"/>
                <a:gd name="T94" fmla="*/ 326 w 449"/>
                <a:gd name="T95" fmla="*/ 2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9" h="253">
                  <a:moveTo>
                    <a:pt x="336" y="232"/>
                  </a:moveTo>
                  <a:lnTo>
                    <a:pt x="343" y="222"/>
                  </a:lnTo>
                  <a:lnTo>
                    <a:pt x="350" y="215"/>
                  </a:lnTo>
                  <a:lnTo>
                    <a:pt x="359" y="213"/>
                  </a:lnTo>
                  <a:lnTo>
                    <a:pt x="376" y="213"/>
                  </a:lnTo>
                  <a:lnTo>
                    <a:pt x="388" y="204"/>
                  </a:lnTo>
                  <a:lnTo>
                    <a:pt x="388" y="199"/>
                  </a:lnTo>
                  <a:lnTo>
                    <a:pt x="399" y="185"/>
                  </a:lnTo>
                  <a:lnTo>
                    <a:pt x="399" y="175"/>
                  </a:lnTo>
                  <a:lnTo>
                    <a:pt x="402" y="168"/>
                  </a:lnTo>
                  <a:lnTo>
                    <a:pt x="423" y="149"/>
                  </a:lnTo>
                  <a:lnTo>
                    <a:pt x="425" y="145"/>
                  </a:lnTo>
                  <a:lnTo>
                    <a:pt x="432" y="140"/>
                  </a:lnTo>
                  <a:lnTo>
                    <a:pt x="432" y="133"/>
                  </a:lnTo>
                  <a:lnTo>
                    <a:pt x="437" y="135"/>
                  </a:lnTo>
                  <a:lnTo>
                    <a:pt x="449" y="126"/>
                  </a:lnTo>
                  <a:lnTo>
                    <a:pt x="430" y="121"/>
                  </a:lnTo>
                  <a:lnTo>
                    <a:pt x="414" y="104"/>
                  </a:lnTo>
                  <a:lnTo>
                    <a:pt x="402" y="90"/>
                  </a:lnTo>
                  <a:lnTo>
                    <a:pt x="392" y="85"/>
                  </a:lnTo>
                  <a:lnTo>
                    <a:pt x="385" y="90"/>
                  </a:lnTo>
                  <a:lnTo>
                    <a:pt x="373" y="83"/>
                  </a:lnTo>
                  <a:lnTo>
                    <a:pt x="373" y="74"/>
                  </a:lnTo>
                  <a:lnTo>
                    <a:pt x="371" y="64"/>
                  </a:lnTo>
                  <a:lnTo>
                    <a:pt x="362" y="62"/>
                  </a:lnTo>
                  <a:lnTo>
                    <a:pt x="347" y="64"/>
                  </a:lnTo>
                  <a:lnTo>
                    <a:pt x="338" y="62"/>
                  </a:lnTo>
                  <a:lnTo>
                    <a:pt x="326" y="57"/>
                  </a:lnTo>
                  <a:lnTo>
                    <a:pt x="319" y="57"/>
                  </a:lnTo>
                  <a:lnTo>
                    <a:pt x="317" y="64"/>
                  </a:lnTo>
                  <a:lnTo>
                    <a:pt x="321" y="71"/>
                  </a:lnTo>
                  <a:lnTo>
                    <a:pt x="310" y="81"/>
                  </a:lnTo>
                  <a:lnTo>
                    <a:pt x="300" y="78"/>
                  </a:lnTo>
                  <a:lnTo>
                    <a:pt x="288" y="69"/>
                  </a:lnTo>
                  <a:lnTo>
                    <a:pt x="277" y="60"/>
                  </a:lnTo>
                  <a:lnTo>
                    <a:pt x="279" y="55"/>
                  </a:lnTo>
                  <a:lnTo>
                    <a:pt x="279" y="48"/>
                  </a:lnTo>
                  <a:lnTo>
                    <a:pt x="279" y="43"/>
                  </a:lnTo>
                  <a:lnTo>
                    <a:pt x="279" y="41"/>
                  </a:lnTo>
                  <a:lnTo>
                    <a:pt x="265" y="41"/>
                  </a:lnTo>
                  <a:lnTo>
                    <a:pt x="253" y="26"/>
                  </a:lnTo>
                  <a:lnTo>
                    <a:pt x="239" y="26"/>
                  </a:lnTo>
                  <a:lnTo>
                    <a:pt x="227" y="24"/>
                  </a:lnTo>
                  <a:lnTo>
                    <a:pt x="217" y="26"/>
                  </a:lnTo>
                  <a:lnTo>
                    <a:pt x="210" y="17"/>
                  </a:lnTo>
                  <a:lnTo>
                    <a:pt x="199" y="10"/>
                  </a:lnTo>
                  <a:lnTo>
                    <a:pt x="192" y="19"/>
                  </a:lnTo>
                  <a:lnTo>
                    <a:pt x="184" y="31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26"/>
                  </a:lnTo>
                  <a:lnTo>
                    <a:pt x="158" y="17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40" y="15"/>
                  </a:lnTo>
                  <a:lnTo>
                    <a:pt x="137" y="29"/>
                  </a:lnTo>
                  <a:lnTo>
                    <a:pt x="123" y="34"/>
                  </a:lnTo>
                  <a:lnTo>
                    <a:pt x="106" y="41"/>
                  </a:lnTo>
                  <a:lnTo>
                    <a:pt x="95" y="48"/>
                  </a:lnTo>
                  <a:lnTo>
                    <a:pt x="88" y="62"/>
                  </a:lnTo>
                  <a:lnTo>
                    <a:pt x="66" y="71"/>
                  </a:lnTo>
                  <a:lnTo>
                    <a:pt x="57" y="76"/>
                  </a:lnTo>
                  <a:lnTo>
                    <a:pt x="47" y="78"/>
                  </a:lnTo>
                  <a:lnTo>
                    <a:pt x="38" y="83"/>
                  </a:lnTo>
                  <a:lnTo>
                    <a:pt x="29" y="88"/>
                  </a:lnTo>
                  <a:lnTo>
                    <a:pt x="26" y="95"/>
                  </a:lnTo>
                  <a:lnTo>
                    <a:pt x="24" y="104"/>
                  </a:lnTo>
                  <a:lnTo>
                    <a:pt x="21" y="107"/>
                  </a:lnTo>
                  <a:lnTo>
                    <a:pt x="17" y="100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3" y="104"/>
                  </a:lnTo>
                  <a:lnTo>
                    <a:pt x="12" y="116"/>
                  </a:lnTo>
                  <a:lnTo>
                    <a:pt x="26" y="123"/>
                  </a:lnTo>
                  <a:lnTo>
                    <a:pt x="31" y="137"/>
                  </a:lnTo>
                  <a:lnTo>
                    <a:pt x="31" y="159"/>
                  </a:lnTo>
                  <a:lnTo>
                    <a:pt x="43" y="173"/>
                  </a:lnTo>
                  <a:lnTo>
                    <a:pt x="78" y="199"/>
                  </a:lnTo>
                  <a:lnTo>
                    <a:pt x="92" y="213"/>
                  </a:lnTo>
                  <a:lnTo>
                    <a:pt x="104" y="222"/>
                  </a:lnTo>
                  <a:lnTo>
                    <a:pt x="123" y="234"/>
                  </a:lnTo>
                  <a:lnTo>
                    <a:pt x="130" y="241"/>
                  </a:lnTo>
                  <a:lnTo>
                    <a:pt x="147" y="248"/>
                  </a:lnTo>
                  <a:lnTo>
                    <a:pt x="156" y="253"/>
                  </a:lnTo>
                  <a:lnTo>
                    <a:pt x="170" y="253"/>
                  </a:lnTo>
                  <a:lnTo>
                    <a:pt x="184" y="251"/>
                  </a:lnTo>
                  <a:lnTo>
                    <a:pt x="194" y="246"/>
                  </a:lnTo>
                  <a:lnTo>
                    <a:pt x="203" y="234"/>
                  </a:lnTo>
                  <a:lnTo>
                    <a:pt x="206" y="222"/>
                  </a:lnTo>
                  <a:lnTo>
                    <a:pt x="213" y="211"/>
                  </a:lnTo>
                  <a:lnTo>
                    <a:pt x="232" y="211"/>
                  </a:lnTo>
                  <a:lnTo>
                    <a:pt x="253" y="211"/>
                  </a:lnTo>
                  <a:lnTo>
                    <a:pt x="265" y="213"/>
                  </a:lnTo>
                  <a:lnTo>
                    <a:pt x="284" y="227"/>
                  </a:lnTo>
                  <a:lnTo>
                    <a:pt x="303" y="222"/>
                  </a:lnTo>
                  <a:lnTo>
                    <a:pt x="326" y="220"/>
                  </a:lnTo>
                  <a:lnTo>
                    <a:pt x="336" y="232"/>
                  </a:lnTo>
                  <a:close/>
                </a:path>
              </a:pathLst>
            </a:custGeom>
            <a:pattFill prst="solidDmnd">
              <a:fgClr>
                <a:schemeClr val="bg2"/>
              </a:fgClr>
              <a:bgClr>
                <a:schemeClr val="accent5"/>
              </a:bgClr>
            </a:patt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gray">
            <a:xfrm>
              <a:off x="7119573" y="1511807"/>
              <a:ext cx="1303428" cy="1094879"/>
            </a:xfrm>
            <a:custGeom>
              <a:avLst/>
              <a:gdLst>
                <a:gd name="T0" fmla="*/ 19 w 650"/>
                <a:gd name="T1" fmla="*/ 142 h 546"/>
                <a:gd name="T2" fmla="*/ 12 w 650"/>
                <a:gd name="T3" fmla="*/ 123 h 546"/>
                <a:gd name="T4" fmla="*/ 24 w 650"/>
                <a:gd name="T5" fmla="*/ 111 h 546"/>
                <a:gd name="T6" fmla="*/ 52 w 650"/>
                <a:gd name="T7" fmla="*/ 92 h 546"/>
                <a:gd name="T8" fmla="*/ 123 w 650"/>
                <a:gd name="T9" fmla="*/ 71 h 546"/>
                <a:gd name="T10" fmla="*/ 151 w 650"/>
                <a:gd name="T11" fmla="*/ 43 h 546"/>
                <a:gd name="T12" fmla="*/ 198 w 650"/>
                <a:gd name="T13" fmla="*/ 26 h 546"/>
                <a:gd name="T14" fmla="*/ 250 w 650"/>
                <a:gd name="T15" fmla="*/ 12 h 546"/>
                <a:gd name="T16" fmla="*/ 272 w 650"/>
                <a:gd name="T17" fmla="*/ 17 h 546"/>
                <a:gd name="T18" fmla="*/ 267 w 650"/>
                <a:gd name="T19" fmla="*/ 26 h 546"/>
                <a:gd name="T20" fmla="*/ 290 w 650"/>
                <a:gd name="T21" fmla="*/ 33 h 546"/>
                <a:gd name="T22" fmla="*/ 338 w 650"/>
                <a:gd name="T23" fmla="*/ 40 h 546"/>
                <a:gd name="T24" fmla="*/ 387 w 650"/>
                <a:gd name="T25" fmla="*/ 43 h 546"/>
                <a:gd name="T26" fmla="*/ 451 w 650"/>
                <a:gd name="T27" fmla="*/ 26 h 546"/>
                <a:gd name="T28" fmla="*/ 517 w 650"/>
                <a:gd name="T29" fmla="*/ 0 h 546"/>
                <a:gd name="T30" fmla="*/ 569 w 650"/>
                <a:gd name="T31" fmla="*/ 45 h 546"/>
                <a:gd name="T32" fmla="*/ 598 w 650"/>
                <a:gd name="T33" fmla="*/ 135 h 546"/>
                <a:gd name="T34" fmla="*/ 569 w 650"/>
                <a:gd name="T35" fmla="*/ 187 h 546"/>
                <a:gd name="T36" fmla="*/ 588 w 650"/>
                <a:gd name="T37" fmla="*/ 225 h 546"/>
                <a:gd name="T38" fmla="*/ 602 w 650"/>
                <a:gd name="T39" fmla="*/ 284 h 546"/>
                <a:gd name="T40" fmla="*/ 638 w 650"/>
                <a:gd name="T41" fmla="*/ 331 h 546"/>
                <a:gd name="T42" fmla="*/ 647 w 650"/>
                <a:gd name="T43" fmla="*/ 376 h 546"/>
                <a:gd name="T44" fmla="*/ 600 w 650"/>
                <a:gd name="T45" fmla="*/ 444 h 546"/>
                <a:gd name="T46" fmla="*/ 595 w 650"/>
                <a:gd name="T47" fmla="*/ 525 h 546"/>
                <a:gd name="T48" fmla="*/ 565 w 650"/>
                <a:gd name="T49" fmla="*/ 529 h 546"/>
                <a:gd name="T50" fmla="*/ 524 w 650"/>
                <a:gd name="T51" fmla="*/ 506 h 546"/>
                <a:gd name="T52" fmla="*/ 484 w 650"/>
                <a:gd name="T53" fmla="*/ 520 h 546"/>
                <a:gd name="T54" fmla="*/ 439 w 650"/>
                <a:gd name="T55" fmla="*/ 525 h 546"/>
                <a:gd name="T56" fmla="*/ 411 w 650"/>
                <a:gd name="T57" fmla="*/ 546 h 546"/>
                <a:gd name="T58" fmla="*/ 376 w 650"/>
                <a:gd name="T59" fmla="*/ 520 h 546"/>
                <a:gd name="T60" fmla="*/ 333 w 650"/>
                <a:gd name="T61" fmla="*/ 525 h 546"/>
                <a:gd name="T62" fmla="*/ 286 w 650"/>
                <a:gd name="T63" fmla="*/ 489 h 546"/>
                <a:gd name="T64" fmla="*/ 257 w 650"/>
                <a:gd name="T65" fmla="*/ 482 h 546"/>
                <a:gd name="T66" fmla="*/ 246 w 650"/>
                <a:gd name="T67" fmla="*/ 461 h 546"/>
                <a:gd name="T68" fmla="*/ 210 w 650"/>
                <a:gd name="T69" fmla="*/ 456 h 546"/>
                <a:gd name="T70" fmla="*/ 205 w 650"/>
                <a:gd name="T71" fmla="*/ 470 h 546"/>
                <a:gd name="T72" fmla="*/ 172 w 650"/>
                <a:gd name="T73" fmla="*/ 468 h 546"/>
                <a:gd name="T74" fmla="*/ 163 w 650"/>
                <a:gd name="T75" fmla="*/ 447 h 546"/>
                <a:gd name="T76" fmla="*/ 149 w 650"/>
                <a:gd name="T77" fmla="*/ 440 h 546"/>
                <a:gd name="T78" fmla="*/ 111 w 650"/>
                <a:gd name="T79" fmla="*/ 423 h 546"/>
                <a:gd name="T80" fmla="*/ 83 w 650"/>
                <a:gd name="T81" fmla="*/ 409 h 546"/>
                <a:gd name="T82" fmla="*/ 59 w 650"/>
                <a:gd name="T83" fmla="*/ 425 h 546"/>
                <a:gd name="T84" fmla="*/ 64 w 650"/>
                <a:gd name="T85" fmla="*/ 416 h 546"/>
                <a:gd name="T86" fmla="*/ 64 w 650"/>
                <a:gd name="T87" fmla="*/ 366 h 546"/>
                <a:gd name="T88" fmla="*/ 42 w 650"/>
                <a:gd name="T89" fmla="*/ 345 h 546"/>
                <a:gd name="T90" fmla="*/ 38 w 650"/>
                <a:gd name="T91" fmla="*/ 307 h 546"/>
                <a:gd name="T92" fmla="*/ 28 w 650"/>
                <a:gd name="T93" fmla="*/ 265 h 546"/>
                <a:gd name="T94" fmla="*/ 14 w 650"/>
                <a:gd name="T95" fmla="*/ 234 h 546"/>
                <a:gd name="T96" fmla="*/ 9 w 650"/>
                <a:gd name="T97" fmla="*/ 208 h 546"/>
                <a:gd name="T98" fmla="*/ 14 w 650"/>
                <a:gd name="T99" fmla="*/ 163 h 546"/>
                <a:gd name="T100" fmla="*/ 0 w 650"/>
                <a:gd name="T101" fmla="*/ 13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0" h="546">
                  <a:moveTo>
                    <a:pt x="0" y="135"/>
                  </a:moveTo>
                  <a:lnTo>
                    <a:pt x="12" y="140"/>
                  </a:lnTo>
                  <a:lnTo>
                    <a:pt x="19" y="142"/>
                  </a:lnTo>
                  <a:lnTo>
                    <a:pt x="21" y="135"/>
                  </a:lnTo>
                  <a:lnTo>
                    <a:pt x="21" y="128"/>
                  </a:lnTo>
                  <a:lnTo>
                    <a:pt x="12" y="123"/>
                  </a:lnTo>
                  <a:lnTo>
                    <a:pt x="7" y="123"/>
                  </a:lnTo>
                  <a:lnTo>
                    <a:pt x="12" y="118"/>
                  </a:lnTo>
                  <a:lnTo>
                    <a:pt x="24" y="111"/>
                  </a:lnTo>
                  <a:lnTo>
                    <a:pt x="26" y="116"/>
                  </a:lnTo>
                  <a:lnTo>
                    <a:pt x="38" y="102"/>
                  </a:lnTo>
                  <a:lnTo>
                    <a:pt x="52" y="92"/>
                  </a:lnTo>
                  <a:lnTo>
                    <a:pt x="71" y="88"/>
                  </a:lnTo>
                  <a:lnTo>
                    <a:pt x="104" y="81"/>
                  </a:lnTo>
                  <a:lnTo>
                    <a:pt x="123" y="71"/>
                  </a:lnTo>
                  <a:lnTo>
                    <a:pt x="132" y="59"/>
                  </a:lnTo>
                  <a:lnTo>
                    <a:pt x="137" y="52"/>
                  </a:lnTo>
                  <a:lnTo>
                    <a:pt x="151" y="43"/>
                  </a:lnTo>
                  <a:lnTo>
                    <a:pt x="175" y="38"/>
                  </a:lnTo>
                  <a:lnTo>
                    <a:pt x="189" y="36"/>
                  </a:lnTo>
                  <a:lnTo>
                    <a:pt x="198" y="26"/>
                  </a:lnTo>
                  <a:lnTo>
                    <a:pt x="220" y="14"/>
                  </a:lnTo>
                  <a:lnTo>
                    <a:pt x="243" y="12"/>
                  </a:lnTo>
                  <a:lnTo>
                    <a:pt x="250" y="12"/>
                  </a:lnTo>
                  <a:lnTo>
                    <a:pt x="250" y="17"/>
                  </a:lnTo>
                  <a:lnTo>
                    <a:pt x="257" y="22"/>
                  </a:lnTo>
                  <a:lnTo>
                    <a:pt x="272" y="17"/>
                  </a:lnTo>
                  <a:lnTo>
                    <a:pt x="286" y="7"/>
                  </a:lnTo>
                  <a:lnTo>
                    <a:pt x="283" y="14"/>
                  </a:lnTo>
                  <a:lnTo>
                    <a:pt x="267" y="26"/>
                  </a:lnTo>
                  <a:lnTo>
                    <a:pt x="267" y="31"/>
                  </a:lnTo>
                  <a:lnTo>
                    <a:pt x="283" y="29"/>
                  </a:lnTo>
                  <a:lnTo>
                    <a:pt x="290" y="33"/>
                  </a:lnTo>
                  <a:lnTo>
                    <a:pt x="300" y="40"/>
                  </a:lnTo>
                  <a:lnTo>
                    <a:pt x="324" y="43"/>
                  </a:lnTo>
                  <a:lnTo>
                    <a:pt x="338" y="40"/>
                  </a:lnTo>
                  <a:lnTo>
                    <a:pt x="354" y="43"/>
                  </a:lnTo>
                  <a:lnTo>
                    <a:pt x="371" y="43"/>
                  </a:lnTo>
                  <a:lnTo>
                    <a:pt x="387" y="43"/>
                  </a:lnTo>
                  <a:lnTo>
                    <a:pt x="404" y="43"/>
                  </a:lnTo>
                  <a:lnTo>
                    <a:pt x="418" y="40"/>
                  </a:lnTo>
                  <a:lnTo>
                    <a:pt x="451" y="26"/>
                  </a:lnTo>
                  <a:lnTo>
                    <a:pt x="465" y="22"/>
                  </a:lnTo>
                  <a:lnTo>
                    <a:pt x="494" y="10"/>
                  </a:lnTo>
                  <a:lnTo>
                    <a:pt x="517" y="0"/>
                  </a:lnTo>
                  <a:lnTo>
                    <a:pt x="555" y="17"/>
                  </a:lnTo>
                  <a:lnTo>
                    <a:pt x="562" y="26"/>
                  </a:lnTo>
                  <a:lnTo>
                    <a:pt x="569" y="45"/>
                  </a:lnTo>
                  <a:lnTo>
                    <a:pt x="574" y="73"/>
                  </a:lnTo>
                  <a:lnTo>
                    <a:pt x="593" y="118"/>
                  </a:lnTo>
                  <a:lnTo>
                    <a:pt x="598" y="135"/>
                  </a:lnTo>
                  <a:lnTo>
                    <a:pt x="593" y="154"/>
                  </a:lnTo>
                  <a:lnTo>
                    <a:pt x="583" y="175"/>
                  </a:lnTo>
                  <a:lnTo>
                    <a:pt x="569" y="187"/>
                  </a:lnTo>
                  <a:lnTo>
                    <a:pt x="560" y="203"/>
                  </a:lnTo>
                  <a:lnTo>
                    <a:pt x="569" y="215"/>
                  </a:lnTo>
                  <a:lnTo>
                    <a:pt x="588" y="225"/>
                  </a:lnTo>
                  <a:lnTo>
                    <a:pt x="593" y="258"/>
                  </a:lnTo>
                  <a:lnTo>
                    <a:pt x="593" y="272"/>
                  </a:lnTo>
                  <a:lnTo>
                    <a:pt x="602" y="284"/>
                  </a:lnTo>
                  <a:lnTo>
                    <a:pt x="609" y="298"/>
                  </a:lnTo>
                  <a:lnTo>
                    <a:pt x="624" y="322"/>
                  </a:lnTo>
                  <a:lnTo>
                    <a:pt x="638" y="331"/>
                  </a:lnTo>
                  <a:lnTo>
                    <a:pt x="640" y="345"/>
                  </a:lnTo>
                  <a:lnTo>
                    <a:pt x="650" y="359"/>
                  </a:lnTo>
                  <a:lnTo>
                    <a:pt x="647" y="376"/>
                  </a:lnTo>
                  <a:lnTo>
                    <a:pt x="631" y="399"/>
                  </a:lnTo>
                  <a:lnTo>
                    <a:pt x="612" y="418"/>
                  </a:lnTo>
                  <a:lnTo>
                    <a:pt x="600" y="444"/>
                  </a:lnTo>
                  <a:lnTo>
                    <a:pt x="588" y="494"/>
                  </a:lnTo>
                  <a:lnTo>
                    <a:pt x="588" y="510"/>
                  </a:lnTo>
                  <a:lnTo>
                    <a:pt x="595" y="525"/>
                  </a:lnTo>
                  <a:lnTo>
                    <a:pt x="583" y="529"/>
                  </a:lnTo>
                  <a:lnTo>
                    <a:pt x="576" y="529"/>
                  </a:lnTo>
                  <a:lnTo>
                    <a:pt x="565" y="529"/>
                  </a:lnTo>
                  <a:lnTo>
                    <a:pt x="550" y="520"/>
                  </a:lnTo>
                  <a:lnTo>
                    <a:pt x="539" y="513"/>
                  </a:lnTo>
                  <a:lnTo>
                    <a:pt x="524" y="506"/>
                  </a:lnTo>
                  <a:lnTo>
                    <a:pt x="508" y="508"/>
                  </a:lnTo>
                  <a:lnTo>
                    <a:pt x="494" y="513"/>
                  </a:lnTo>
                  <a:lnTo>
                    <a:pt x="484" y="520"/>
                  </a:lnTo>
                  <a:lnTo>
                    <a:pt x="475" y="529"/>
                  </a:lnTo>
                  <a:lnTo>
                    <a:pt x="463" y="522"/>
                  </a:lnTo>
                  <a:lnTo>
                    <a:pt x="439" y="525"/>
                  </a:lnTo>
                  <a:lnTo>
                    <a:pt x="430" y="539"/>
                  </a:lnTo>
                  <a:lnTo>
                    <a:pt x="420" y="546"/>
                  </a:lnTo>
                  <a:lnTo>
                    <a:pt x="411" y="546"/>
                  </a:lnTo>
                  <a:lnTo>
                    <a:pt x="399" y="534"/>
                  </a:lnTo>
                  <a:lnTo>
                    <a:pt x="387" y="525"/>
                  </a:lnTo>
                  <a:lnTo>
                    <a:pt x="376" y="520"/>
                  </a:lnTo>
                  <a:lnTo>
                    <a:pt x="364" y="527"/>
                  </a:lnTo>
                  <a:lnTo>
                    <a:pt x="352" y="532"/>
                  </a:lnTo>
                  <a:lnTo>
                    <a:pt x="333" y="525"/>
                  </a:lnTo>
                  <a:lnTo>
                    <a:pt x="314" y="520"/>
                  </a:lnTo>
                  <a:lnTo>
                    <a:pt x="298" y="503"/>
                  </a:lnTo>
                  <a:lnTo>
                    <a:pt x="286" y="489"/>
                  </a:lnTo>
                  <a:lnTo>
                    <a:pt x="276" y="484"/>
                  </a:lnTo>
                  <a:lnTo>
                    <a:pt x="269" y="489"/>
                  </a:lnTo>
                  <a:lnTo>
                    <a:pt x="257" y="482"/>
                  </a:lnTo>
                  <a:lnTo>
                    <a:pt x="257" y="473"/>
                  </a:lnTo>
                  <a:lnTo>
                    <a:pt x="255" y="463"/>
                  </a:lnTo>
                  <a:lnTo>
                    <a:pt x="246" y="461"/>
                  </a:lnTo>
                  <a:lnTo>
                    <a:pt x="231" y="463"/>
                  </a:lnTo>
                  <a:lnTo>
                    <a:pt x="222" y="461"/>
                  </a:lnTo>
                  <a:lnTo>
                    <a:pt x="210" y="456"/>
                  </a:lnTo>
                  <a:lnTo>
                    <a:pt x="203" y="456"/>
                  </a:lnTo>
                  <a:lnTo>
                    <a:pt x="201" y="463"/>
                  </a:lnTo>
                  <a:lnTo>
                    <a:pt x="205" y="470"/>
                  </a:lnTo>
                  <a:lnTo>
                    <a:pt x="194" y="480"/>
                  </a:lnTo>
                  <a:lnTo>
                    <a:pt x="184" y="477"/>
                  </a:lnTo>
                  <a:lnTo>
                    <a:pt x="172" y="468"/>
                  </a:lnTo>
                  <a:lnTo>
                    <a:pt x="161" y="459"/>
                  </a:lnTo>
                  <a:lnTo>
                    <a:pt x="163" y="454"/>
                  </a:lnTo>
                  <a:lnTo>
                    <a:pt x="163" y="447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49" y="440"/>
                  </a:lnTo>
                  <a:lnTo>
                    <a:pt x="137" y="425"/>
                  </a:lnTo>
                  <a:lnTo>
                    <a:pt x="123" y="425"/>
                  </a:lnTo>
                  <a:lnTo>
                    <a:pt x="111" y="423"/>
                  </a:lnTo>
                  <a:lnTo>
                    <a:pt x="101" y="425"/>
                  </a:lnTo>
                  <a:lnTo>
                    <a:pt x="94" y="416"/>
                  </a:lnTo>
                  <a:lnTo>
                    <a:pt x="83" y="409"/>
                  </a:lnTo>
                  <a:lnTo>
                    <a:pt x="76" y="418"/>
                  </a:lnTo>
                  <a:lnTo>
                    <a:pt x="68" y="430"/>
                  </a:lnTo>
                  <a:lnTo>
                    <a:pt x="59" y="425"/>
                  </a:lnTo>
                  <a:lnTo>
                    <a:pt x="59" y="423"/>
                  </a:lnTo>
                  <a:lnTo>
                    <a:pt x="61" y="423"/>
                  </a:lnTo>
                  <a:lnTo>
                    <a:pt x="64" y="416"/>
                  </a:lnTo>
                  <a:lnTo>
                    <a:pt x="66" y="395"/>
                  </a:lnTo>
                  <a:lnTo>
                    <a:pt x="66" y="371"/>
                  </a:lnTo>
                  <a:lnTo>
                    <a:pt x="64" y="366"/>
                  </a:lnTo>
                  <a:lnTo>
                    <a:pt x="59" y="364"/>
                  </a:lnTo>
                  <a:lnTo>
                    <a:pt x="52" y="355"/>
                  </a:lnTo>
                  <a:lnTo>
                    <a:pt x="42" y="345"/>
                  </a:lnTo>
                  <a:lnTo>
                    <a:pt x="40" y="331"/>
                  </a:lnTo>
                  <a:lnTo>
                    <a:pt x="38" y="319"/>
                  </a:lnTo>
                  <a:lnTo>
                    <a:pt x="38" y="307"/>
                  </a:lnTo>
                  <a:lnTo>
                    <a:pt x="35" y="288"/>
                  </a:lnTo>
                  <a:lnTo>
                    <a:pt x="31" y="279"/>
                  </a:lnTo>
                  <a:lnTo>
                    <a:pt x="28" y="265"/>
                  </a:lnTo>
                  <a:lnTo>
                    <a:pt x="26" y="251"/>
                  </a:lnTo>
                  <a:lnTo>
                    <a:pt x="24" y="241"/>
                  </a:lnTo>
                  <a:lnTo>
                    <a:pt x="14" y="234"/>
                  </a:lnTo>
                  <a:lnTo>
                    <a:pt x="7" y="232"/>
                  </a:lnTo>
                  <a:lnTo>
                    <a:pt x="5" y="222"/>
                  </a:lnTo>
                  <a:lnTo>
                    <a:pt x="9" y="208"/>
                  </a:lnTo>
                  <a:lnTo>
                    <a:pt x="14" y="194"/>
                  </a:lnTo>
                  <a:lnTo>
                    <a:pt x="14" y="182"/>
                  </a:lnTo>
                  <a:lnTo>
                    <a:pt x="14" y="163"/>
                  </a:lnTo>
                  <a:lnTo>
                    <a:pt x="9" y="156"/>
                  </a:lnTo>
                  <a:lnTo>
                    <a:pt x="2" y="14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2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gray">
            <a:xfrm>
              <a:off x="9602101" y="-2717315"/>
              <a:ext cx="188496" cy="264696"/>
            </a:xfrm>
            <a:custGeom>
              <a:avLst/>
              <a:gdLst>
                <a:gd name="T0" fmla="*/ 23 w 94"/>
                <a:gd name="T1" fmla="*/ 0 h 132"/>
                <a:gd name="T2" fmla="*/ 87 w 94"/>
                <a:gd name="T3" fmla="*/ 54 h 132"/>
                <a:gd name="T4" fmla="*/ 94 w 94"/>
                <a:gd name="T5" fmla="*/ 111 h 132"/>
                <a:gd name="T6" fmla="*/ 71 w 94"/>
                <a:gd name="T7" fmla="*/ 130 h 132"/>
                <a:gd name="T8" fmla="*/ 49 w 94"/>
                <a:gd name="T9" fmla="*/ 132 h 132"/>
                <a:gd name="T10" fmla="*/ 9 w 94"/>
                <a:gd name="T11" fmla="*/ 90 h 132"/>
                <a:gd name="T12" fmla="*/ 0 w 94"/>
                <a:gd name="T13" fmla="*/ 5 h 132"/>
                <a:gd name="T14" fmla="*/ 23 w 94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32">
                  <a:moveTo>
                    <a:pt x="23" y="0"/>
                  </a:moveTo>
                  <a:lnTo>
                    <a:pt x="87" y="54"/>
                  </a:lnTo>
                  <a:lnTo>
                    <a:pt x="94" y="111"/>
                  </a:lnTo>
                  <a:lnTo>
                    <a:pt x="71" y="130"/>
                  </a:lnTo>
                  <a:lnTo>
                    <a:pt x="49" y="132"/>
                  </a:lnTo>
                  <a:lnTo>
                    <a:pt x="9" y="90"/>
                  </a:lnTo>
                  <a:lnTo>
                    <a:pt x="0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gray">
            <a:xfrm>
              <a:off x="10269856" y="-3322908"/>
              <a:ext cx="306807" cy="216570"/>
            </a:xfrm>
            <a:custGeom>
              <a:avLst/>
              <a:gdLst>
                <a:gd name="T0" fmla="*/ 151 w 153"/>
                <a:gd name="T1" fmla="*/ 106 h 108"/>
                <a:gd name="T2" fmla="*/ 120 w 153"/>
                <a:gd name="T3" fmla="*/ 108 h 108"/>
                <a:gd name="T4" fmla="*/ 64 w 153"/>
                <a:gd name="T5" fmla="*/ 70 h 108"/>
                <a:gd name="T6" fmla="*/ 42 w 153"/>
                <a:gd name="T7" fmla="*/ 75 h 108"/>
                <a:gd name="T8" fmla="*/ 26 w 153"/>
                <a:gd name="T9" fmla="*/ 49 h 108"/>
                <a:gd name="T10" fmla="*/ 0 w 153"/>
                <a:gd name="T11" fmla="*/ 45 h 108"/>
                <a:gd name="T12" fmla="*/ 0 w 153"/>
                <a:gd name="T13" fmla="*/ 19 h 108"/>
                <a:gd name="T14" fmla="*/ 21 w 153"/>
                <a:gd name="T15" fmla="*/ 0 h 108"/>
                <a:gd name="T16" fmla="*/ 57 w 153"/>
                <a:gd name="T17" fmla="*/ 11 h 108"/>
                <a:gd name="T18" fmla="*/ 101 w 153"/>
                <a:gd name="T19" fmla="*/ 45 h 108"/>
                <a:gd name="T20" fmla="*/ 153 w 153"/>
                <a:gd name="T21" fmla="*/ 85 h 108"/>
                <a:gd name="T22" fmla="*/ 151 w 153"/>
                <a:gd name="T2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108">
                  <a:moveTo>
                    <a:pt x="151" y="106"/>
                  </a:moveTo>
                  <a:lnTo>
                    <a:pt x="120" y="108"/>
                  </a:lnTo>
                  <a:lnTo>
                    <a:pt x="64" y="70"/>
                  </a:lnTo>
                  <a:lnTo>
                    <a:pt x="42" y="75"/>
                  </a:lnTo>
                  <a:lnTo>
                    <a:pt x="26" y="49"/>
                  </a:lnTo>
                  <a:lnTo>
                    <a:pt x="0" y="45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57" y="11"/>
                  </a:lnTo>
                  <a:lnTo>
                    <a:pt x="101" y="45"/>
                  </a:lnTo>
                  <a:lnTo>
                    <a:pt x="153" y="85"/>
                  </a:lnTo>
                  <a:lnTo>
                    <a:pt x="151" y="1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gray">
            <a:xfrm>
              <a:off x="8354821" y="527217"/>
              <a:ext cx="134354" cy="204538"/>
            </a:xfrm>
            <a:custGeom>
              <a:avLst/>
              <a:gdLst>
                <a:gd name="T0" fmla="*/ 36 w 67"/>
                <a:gd name="T1" fmla="*/ 71 h 102"/>
                <a:gd name="T2" fmla="*/ 10 w 67"/>
                <a:gd name="T3" fmla="*/ 38 h 102"/>
                <a:gd name="T4" fmla="*/ 0 w 67"/>
                <a:gd name="T5" fmla="*/ 14 h 102"/>
                <a:gd name="T6" fmla="*/ 10 w 67"/>
                <a:gd name="T7" fmla="*/ 0 h 102"/>
                <a:gd name="T8" fmla="*/ 29 w 67"/>
                <a:gd name="T9" fmla="*/ 40 h 102"/>
                <a:gd name="T10" fmla="*/ 29 w 67"/>
                <a:gd name="T11" fmla="*/ 50 h 102"/>
                <a:gd name="T12" fmla="*/ 31 w 67"/>
                <a:gd name="T13" fmla="*/ 59 h 102"/>
                <a:gd name="T14" fmla="*/ 43 w 67"/>
                <a:gd name="T15" fmla="*/ 61 h 102"/>
                <a:gd name="T16" fmla="*/ 67 w 67"/>
                <a:gd name="T17" fmla="*/ 97 h 102"/>
                <a:gd name="T18" fmla="*/ 60 w 67"/>
                <a:gd name="T19" fmla="*/ 102 h 102"/>
                <a:gd name="T20" fmla="*/ 36 w 67"/>
                <a:gd name="T21" fmla="*/ 7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02">
                  <a:moveTo>
                    <a:pt x="36" y="71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31" y="59"/>
                  </a:lnTo>
                  <a:lnTo>
                    <a:pt x="43" y="61"/>
                  </a:lnTo>
                  <a:lnTo>
                    <a:pt x="67" y="97"/>
                  </a:lnTo>
                  <a:lnTo>
                    <a:pt x="60" y="102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gray">
            <a:xfrm>
              <a:off x="4504696" y="1237084"/>
              <a:ext cx="312823" cy="318839"/>
            </a:xfrm>
            <a:custGeom>
              <a:avLst/>
              <a:gdLst>
                <a:gd name="T0" fmla="*/ 42 w 156"/>
                <a:gd name="T1" fmla="*/ 38 h 159"/>
                <a:gd name="T2" fmla="*/ 42 w 156"/>
                <a:gd name="T3" fmla="*/ 38 h 159"/>
                <a:gd name="T4" fmla="*/ 38 w 156"/>
                <a:gd name="T5" fmla="*/ 50 h 159"/>
                <a:gd name="T6" fmla="*/ 28 w 156"/>
                <a:gd name="T7" fmla="*/ 59 h 159"/>
                <a:gd name="T8" fmla="*/ 19 w 156"/>
                <a:gd name="T9" fmla="*/ 59 h 159"/>
                <a:gd name="T10" fmla="*/ 14 w 156"/>
                <a:gd name="T11" fmla="*/ 73 h 159"/>
                <a:gd name="T12" fmla="*/ 0 w 156"/>
                <a:gd name="T13" fmla="*/ 78 h 159"/>
                <a:gd name="T14" fmla="*/ 14 w 156"/>
                <a:gd name="T15" fmla="*/ 95 h 159"/>
                <a:gd name="T16" fmla="*/ 19 w 156"/>
                <a:gd name="T17" fmla="*/ 116 h 159"/>
                <a:gd name="T18" fmla="*/ 28 w 156"/>
                <a:gd name="T19" fmla="*/ 128 h 159"/>
                <a:gd name="T20" fmla="*/ 45 w 156"/>
                <a:gd name="T21" fmla="*/ 116 h 159"/>
                <a:gd name="T22" fmla="*/ 54 w 156"/>
                <a:gd name="T23" fmla="*/ 107 h 159"/>
                <a:gd name="T24" fmla="*/ 76 w 156"/>
                <a:gd name="T25" fmla="*/ 107 h 159"/>
                <a:gd name="T26" fmla="*/ 90 w 156"/>
                <a:gd name="T27" fmla="*/ 104 h 159"/>
                <a:gd name="T28" fmla="*/ 97 w 156"/>
                <a:gd name="T29" fmla="*/ 114 h 159"/>
                <a:gd name="T30" fmla="*/ 101 w 156"/>
                <a:gd name="T31" fmla="*/ 125 h 159"/>
                <a:gd name="T32" fmla="*/ 104 w 156"/>
                <a:gd name="T33" fmla="*/ 133 h 159"/>
                <a:gd name="T34" fmla="*/ 101 w 156"/>
                <a:gd name="T35" fmla="*/ 137 h 159"/>
                <a:gd name="T36" fmla="*/ 99 w 156"/>
                <a:gd name="T37" fmla="*/ 149 h 159"/>
                <a:gd name="T38" fmla="*/ 99 w 156"/>
                <a:gd name="T39" fmla="*/ 156 h 159"/>
                <a:gd name="T40" fmla="*/ 104 w 156"/>
                <a:gd name="T41" fmla="*/ 159 h 159"/>
                <a:gd name="T42" fmla="*/ 111 w 156"/>
                <a:gd name="T43" fmla="*/ 156 h 159"/>
                <a:gd name="T44" fmla="*/ 120 w 156"/>
                <a:gd name="T45" fmla="*/ 151 h 159"/>
                <a:gd name="T46" fmla="*/ 125 w 156"/>
                <a:gd name="T47" fmla="*/ 140 h 159"/>
                <a:gd name="T48" fmla="*/ 142 w 156"/>
                <a:gd name="T49" fmla="*/ 140 h 159"/>
                <a:gd name="T50" fmla="*/ 149 w 156"/>
                <a:gd name="T51" fmla="*/ 133 h 159"/>
                <a:gd name="T52" fmla="*/ 149 w 156"/>
                <a:gd name="T53" fmla="*/ 133 h 159"/>
                <a:gd name="T54" fmla="*/ 144 w 156"/>
                <a:gd name="T55" fmla="*/ 118 h 159"/>
                <a:gd name="T56" fmla="*/ 144 w 156"/>
                <a:gd name="T57" fmla="*/ 109 h 159"/>
                <a:gd name="T58" fmla="*/ 146 w 156"/>
                <a:gd name="T59" fmla="*/ 111 h 159"/>
                <a:gd name="T60" fmla="*/ 151 w 156"/>
                <a:gd name="T61" fmla="*/ 125 h 159"/>
                <a:gd name="T62" fmla="*/ 156 w 156"/>
                <a:gd name="T63" fmla="*/ 111 h 159"/>
                <a:gd name="T64" fmla="*/ 151 w 156"/>
                <a:gd name="T65" fmla="*/ 99 h 159"/>
                <a:gd name="T66" fmla="*/ 149 w 156"/>
                <a:gd name="T67" fmla="*/ 95 h 159"/>
                <a:gd name="T68" fmla="*/ 132 w 156"/>
                <a:gd name="T69" fmla="*/ 95 h 159"/>
                <a:gd name="T70" fmla="*/ 139 w 156"/>
                <a:gd name="T71" fmla="*/ 83 h 159"/>
                <a:gd name="T72" fmla="*/ 144 w 156"/>
                <a:gd name="T73" fmla="*/ 64 h 159"/>
                <a:gd name="T74" fmla="*/ 137 w 156"/>
                <a:gd name="T75" fmla="*/ 48 h 159"/>
                <a:gd name="T76" fmla="*/ 132 w 156"/>
                <a:gd name="T77" fmla="*/ 33 h 159"/>
                <a:gd name="T78" fmla="*/ 120 w 156"/>
                <a:gd name="T79" fmla="*/ 29 h 159"/>
                <a:gd name="T80" fmla="*/ 116 w 156"/>
                <a:gd name="T81" fmla="*/ 24 h 159"/>
                <a:gd name="T82" fmla="*/ 97 w 156"/>
                <a:gd name="T83" fmla="*/ 26 h 159"/>
                <a:gd name="T84" fmla="*/ 87 w 156"/>
                <a:gd name="T85" fmla="*/ 26 h 159"/>
                <a:gd name="T86" fmla="*/ 78 w 156"/>
                <a:gd name="T87" fmla="*/ 31 h 159"/>
                <a:gd name="T88" fmla="*/ 68 w 156"/>
                <a:gd name="T89" fmla="*/ 33 h 159"/>
                <a:gd name="T90" fmla="*/ 68 w 156"/>
                <a:gd name="T91" fmla="*/ 29 h 159"/>
                <a:gd name="T92" fmla="*/ 83 w 156"/>
                <a:gd name="T93" fmla="*/ 17 h 159"/>
                <a:gd name="T94" fmla="*/ 80 w 156"/>
                <a:gd name="T95" fmla="*/ 12 h 159"/>
                <a:gd name="T96" fmla="*/ 73 w 156"/>
                <a:gd name="T97" fmla="*/ 5 h 159"/>
                <a:gd name="T98" fmla="*/ 68 w 156"/>
                <a:gd name="T99" fmla="*/ 0 h 159"/>
                <a:gd name="T100" fmla="*/ 64 w 156"/>
                <a:gd name="T101" fmla="*/ 0 h 159"/>
                <a:gd name="T102" fmla="*/ 64 w 156"/>
                <a:gd name="T103" fmla="*/ 3 h 159"/>
                <a:gd name="T104" fmla="*/ 61 w 156"/>
                <a:gd name="T105" fmla="*/ 5 h 159"/>
                <a:gd name="T106" fmla="*/ 57 w 156"/>
                <a:gd name="T107" fmla="*/ 7 h 159"/>
                <a:gd name="T108" fmla="*/ 54 w 156"/>
                <a:gd name="T109" fmla="*/ 14 h 159"/>
                <a:gd name="T110" fmla="*/ 54 w 156"/>
                <a:gd name="T111" fmla="*/ 22 h 159"/>
                <a:gd name="T112" fmla="*/ 52 w 156"/>
                <a:gd name="T113" fmla="*/ 29 h 159"/>
                <a:gd name="T114" fmla="*/ 50 w 156"/>
                <a:gd name="T115" fmla="*/ 36 h 159"/>
                <a:gd name="T116" fmla="*/ 45 w 156"/>
                <a:gd name="T117" fmla="*/ 38 h 159"/>
                <a:gd name="T118" fmla="*/ 42 w 156"/>
                <a:gd name="T119" fmla="*/ 3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59">
                  <a:moveTo>
                    <a:pt x="42" y="38"/>
                  </a:moveTo>
                  <a:lnTo>
                    <a:pt x="42" y="38"/>
                  </a:lnTo>
                  <a:lnTo>
                    <a:pt x="38" y="50"/>
                  </a:lnTo>
                  <a:lnTo>
                    <a:pt x="28" y="59"/>
                  </a:lnTo>
                  <a:lnTo>
                    <a:pt x="19" y="59"/>
                  </a:lnTo>
                  <a:lnTo>
                    <a:pt x="14" y="73"/>
                  </a:lnTo>
                  <a:lnTo>
                    <a:pt x="0" y="78"/>
                  </a:lnTo>
                  <a:lnTo>
                    <a:pt x="14" y="95"/>
                  </a:lnTo>
                  <a:lnTo>
                    <a:pt x="19" y="116"/>
                  </a:lnTo>
                  <a:lnTo>
                    <a:pt x="28" y="128"/>
                  </a:lnTo>
                  <a:lnTo>
                    <a:pt x="45" y="116"/>
                  </a:lnTo>
                  <a:lnTo>
                    <a:pt x="54" y="107"/>
                  </a:lnTo>
                  <a:lnTo>
                    <a:pt x="76" y="107"/>
                  </a:lnTo>
                  <a:lnTo>
                    <a:pt x="90" y="104"/>
                  </a:lnTo>
                  <a:lnTo>
                    <a:pt x="97" y="114"/>
                  </a:lnTo>
                  <a:lnTo>
                    <a:pt x="101" y="125"/>
                  </a:lnTo>
                  <a:lnTo>
                    <a:pt x="104" y="133"/>
                  </a:lnTo>
                  <a:lnTo>
                    <a:pt x="101" y="137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104" y="159"/>
                  </a:lnTo>
                  <a:lnTo>
                    <a:pt x="111" y="156"/>
                  </a:lnTo>
                  <a:lnTo>
                    <a:pt x="120" y="151"/>
                  </a:lnTo>
                  <a:lnTo>
                    <a:pt x="125" y="140"/>
                  </a:lnTo>
                  <a:lnTo>
                    <a:pt x="142" y="140"/>
                  </a:lnTo>
                  <a:lnTo>
                    <a:pt x="149" y="133"/>
                  </a:lnTo>
                  <a:lnTo>
                    <a:pt x="149" y="133"/>
                  </a:lnTo>
                  <a:lnTo>
                    <a:pt x="144" y="118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51" y="125"/>
                  </a:lnTo>
                  <a:lnTo>
                    <a:pt x="156" y="111"/>
                  </a:lnTo>
                  <a:lnTo>
                    <a:pt x="151" y="99"/>
                  </a:lnTo>
                  <a:lnTo>
                    <a:pt x="149" y="95"/>
                  </a:lnTo>
                  <a:lnTo>
                    <a:pt x="132" y="95"/>
                  </a:lnTo>
                  <a:lnTo>
                    <a:pt x="139" y="83"/>
                  </a:lnTo>
                  <a:lnTo>
                    <a:pt x="144" y="64"/>
                  </a:lnTo>
                  <a:lnTo>
                    <a:pt x="137" y="48"/>
                  </a:lnTo>
                  <a:lnTo>
                    <a:pt x="132" y="33"/>
                  </a:lnTo>
                  <a:lnTo>
                    <a:pt x="120" y="29"/>
                  </a:lnTo>
                  <a:lnTo>
                    <a:pt x="116" y="24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8" y="31"/>
                  </a:lnTo>
                  <a:lnTo>
                    <a:pt x="68" y="33"/>
                  </a:lnTo>
                  <a:lnTo>
                    <a:pt x="68" y="29"/>
                  </a:lnTo>
                  <a:lnTo>
                    <a:pt x="83" y="17"/>
                  </a:lnTo>
                  <a:lnTo>
                    <a:pt x="80" y="12"/>
                  </a:lnTo>
                  <a:lnTo>
                    <a:pt x="73" y="5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1" y="5"/>
                  </a:lnTo>
                  <a:lnTo>
                    <a:pt x="57" y="7"/>
                  </a:lnTo>
                  <a:lnTo>
                    <a:pt x="54" y="14"/>
                  </a:lnTo>
                  <a:lnTo>
                    <a:pt x="54" y="22"/>
                  </a:lnTo>
                  <a:lnTo>
                    <a:pt x="52" y="29"/>
                  </a:lnTo>
                  <a:lnTo>
                    <a:pt x="50" y="36"/>
                  </a:lnTo>
                  <a:lnTo>
                    <a:pt x="45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gray">
            <a:xfrm>
              <a:off x="4504696" y="1237084"/>
              <a:ext cx="312823" cy="318839"/>
            </a:xfrm>
            <a:custGeom>
              <a:avLst/>
              <a:gdLst>
                <a:gd name="T0" fmla="*/ 42 w 156"/>
                <a:gd name="T1" fmla="*/ 38 h 159"/>
                <a:gd name="T2" fmla="*/ 42 w 156"/>
                <a:gd name="T3" fmla="*/ 38 h 159"/>
                <a:gd name="T4" fmla="*/ 38 w 156"/>
                <a:gd name="T5" fmla="*/ 50 h 159"/>
                <a:gd name="T6" fmla="*/ 28 w 156"/>
                <a:gd name="T7" fmla="*/ 59 h 159"/>
                <a:gd name="T8" fmla="*/ 19 w 156"/>
                <a:gd name="T9" fmla="*/ 59 h 159"/>
                <a:gd name="T10" fmla="*/ 14 w 156"/>
                <a:gd name="T11" fmla="*/ 73 h 159"/>
                <a:gd name="T12" fmla="*/ 0 w 156"/>
                <a:gd name="T13" fmla="*/ 78 h 159"/>
                <a:gd name="T14" fmla="*/ 14 w 156"/>
                <a:gd name="T15" fmla="*/ 95 h 159"/>
                <a:gd name="T16" fmla="*/ 19 w 156"/>
                <a:gd name="T17" fmla="*/ 116 h 159"/>
                <a:gd name="T18" fmla="*/ 28 w 156"/>
                <a:gd name="T19" fmla="*/ 128 h 159"/>
                <a:gd name="T20" fmla="*/ 45 w 156"/>
                <a:gd name="T21" fmla="*/ 116 h 159"/>
                <a:gd name="T22" fmla="*/ 54 w 156"/>
                <a:gd name="T23" fmla="*/ 107 h 159"/>
                <a:gd name="T24" fmla="*/ 76 w 156"/>
                <a:gd name="T25" fmla="*/ 107 h 159"/>
                <a:gd name="T26" fmla="*/ 90 w 156"/>
                <a:gd name="T27" fmla="*/ 104 h 159"/>
                <a:gd name="T28" fmla="*/ 97 w 156"/>
                <a:gd name="T29" fmla="*/ 114 h 159"/>
                <a:gd name="T30" fmla="*/ 101 w 156"/>
                <a:gd name="T31" fmla="*/ 125 h 159"/>
                <a:gd name="T32" fmla="*/ 104 w 156"/>
                <a:gd name="T33" fmla="*/ 133 h 159"/>
                <a:gd name="T34" fmla="*/ 101 w 156"/>
                <a:gd name="T35" fmla="*/ 137 h 159"/>
                <a:gd name="T36" fmla="*/ 99 w 156"/>
                <a:gd name="T37" fmla="*/ 149 h 159"/>
                <a:gd name="T38" fmla="*/ 99 w 156"/>
                <a:gd name="T39" fmla="*/ 156 h 159"/>
                <a:gd name="T40" fmla="*/ 104 w 156"/>
                <a:gd name="T41" fmla="*/ 159 h 159"/>
                <a:gd name="T42" fmla="*/ 111 w 156"/>
                <a:gd name="T43" fmla="*/ 156 h 159"/>
                <a:gd name="T44" fmla="*/ 120 w 156"/>
                <a:gd name="T45" fmla="*/ 151 h 159"/>
                <a:gd name="T46" fmla="*/ 125 w 156"/>
                <a:gd name="T47" fmla="*/ 140 h 159"/>
                <a:gd name="T48" fmla="*/ 142 w 156"/>
                <a:gd name="T49" fmla="*/ 140 h 159"/>
                <a:gd name="T50" fmla="*/ 149 w 156"/>
                <a:gd name="T51" fmla="*/ 133 h 159"/>
                <a:gd name="T52" fmla="*/ 149 w 156"/>
                <a:gd name="T53" fmla="*/ 133 h 159"/>
                <a:gd name="T54" fmla="*/ 144 w 156"/>
                <a:gd name="T55" fmla="*/ 118 h 159"/>
                <a:gd name="T56" fmla="*/ 144 w 156"/>
                <a:gd name="T57" fmla="*/ 109 h 159"/>
                <a:gd name="T58" fmla="*/ 146 w 156"/>
                <a:gd name="T59" fmla="*/ 111 h 159"/>
                <a:gd name="T60" fmla="*/ 151 w 156"/>
                <a:gd name="T61" fmla="*/ 125 h 159"/>
                <a:gd name="T62" fmla="*/ 156 w 156"/>
                <a:gd name="T63" fmla="*/ 111 h 159"/>
                <a:gd name="T64" fmla="*/ 151 w 156"/>
                <a:gd name="T65" fmla="*/ 99 h 159"/>
                <a:gd name="T66" fmla="*/ 149 w 156"/>
                <a:gd name="T67" fmla="*/ 95 h 159"/>
                <a:gd name="T68" fmla="*/ 132 w 156"/>
                <a:gd name="T69" fmla="*/ 95 h 159"/>
                <a:gd name="T70" fmla="*/ 139 w 156"/>
                <a:gd name="T71" fmla="*/ 83 h 159"/>
                <a:gd name="T72" fmla="*/ 144 w 156"/>
                <a:gd name="T73" fmla="*/ 64 h 159"/>
                <a:gd name="T74" fmla="*/ 137 w 156"/>
                <a:gd name="T75" fmla="*/ 48 h 159"/>
                <a:gd name="T76" fmla="*/ 132 w 156"/>
                <a:gd name="T77" fmla="*/ 33 h 159"/>
                <a:gd name="T78" fmla="*/ 120 w 156"/>
                <a:gd name="T79" fmla="*/ 29 h 159"/>
                <a:gd name="T80" fmla="*/ 116 w 156"/>
                <a:gd name="T81" fmla="*/ 24 h 159"/>
                <a:gd name="T82" fmla="*/ 97 w 156"/>
                <a:gd name="T83" fmla="*/ 26 h 159"/>
                <a:gd name="T84" fmla="*/ 87 w 156"/>
                <a:gd name="T85" fmla="*/ 26 h 159"/>
                <a:gd name="T86" fmla="*/ 78 w 156"/>
                <a:gd name="T87" fmla="*/ 31 h 159"/>
                <a:gd name="T88" fmla="*/ 68 w 156"/>
                <a:gd name="T89" fmla="*/ 33 h 159"/>
                <a:gd name="T90" fmla="*/ 68 w 156"/>
                <a:gd name="T91" fmla="*/ 29 h 159"/>
                <a:gd name="T92" fmla="*/ 83 w 156"/>
                <a:gd name="T93" fmla="*/ 17 h 159"/>
                <a:gd name="T94" fmla="*/ 80 w 156"/>
                <a:gd name="T95" fmla="*/ 12 h 159"/>
                <a:gd name="T96" fmla="*/ 73 w 156"/>
                <a:gd name="T97" fmla="*/ 5 h 159"/>
                <a:gd name="T98" fmla="*/ 68 w 156"/>
                <a:gd name="T99" fmla="*/ 0 h 159"/>
                <a:gd name="T100" fmla="*/ 64 w 156"/>
                <a:gd name="T101" fmla="*/ 0 h 159"/>
                <a:gd name="T102" fmla="*/ 64 w 156"/>
                <a:gd name="T103" fmla="*/ 3 h 159"/>
                <a:gd name="T104" fmla="*/ 61 w 156"/>
                <a:gd name="T105" fmla="*/ 5 h 159"/>
                <a:gd name="T106" fmla="*/ 57 w 156"/>
                <a:gd name="T107" fmla="*/ 7 h 159"/>
                <a:gd name="T108" fmla="*/ 54 w 156"/>
                <a:gd name="T109" fmla="*/ 14 h 159"/>
                <a:gd name="T110" fmla="*/ 54 w 156"/>
                <a:gd name="T111" fmla="*/ 22 h 159"/>
                <a:gd name="T112" fmla="*/ 52 w 156"/>
                <a:gd name="T113" fmla="*/ 29 h 159"/>
                <a:gd name="T114" fmla="*/ 50 w 156"/>
                <a:gd name="T115" fmla="*/ 36 h 159"/>
                <a:gd name="T116" fmla="*/ 45 w 156"/>
                <a:gd name="T117" fmla="*/ 38 h 159"/>
                <a:gd name="T118" fmla="*/ 42 w 156"/>
                <a:gd name="T119" fmla="*/ 3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59">
                  <a:moveTo>
                    <a:pt x="42" y="38"/>
                  </a:moveTo>
                  <a:lnTo>
                    <a:pt x="42" y="38"/>
                  </a:lnTo>
                  <a:lnTo>
                    <a:pt x="38" y="50"/>
                  </a:lnTo>
                  <a:lnTo>
                    <a:pt x="28" y="59"/>
                  </a:lnTo>
                  <a:lnTo>
                    <a:pt x="19" y="59"/>
                  </a:lnTo>
                  <a:lnTo>
                    <a:pt x="14" y="73"/>
                  </a:lnTo>
                  <a:lnTo>
                    <a:pt x="0" y="78"/>
                  </a:lnTo>
                  <a:lnTo>
                    <a:pt x="14" y="95"/>
                  </a:lnTo>
                  <a:lnTo>
                    <a:pt x="19" y="116"/>
                  </a:lnTo>
                  <a:lnTo>
                    <a:pt x="28" y="128"/>
                  </a:lnTo>
                  <a:lnTo>
                    <a:pt x="45" y="116"/>
                  </a:lnTo>
                  <a:lnTo>
                    <a:pt x="54" y="107"/>
                  </a:lnTo>
                  <a:lnTo>
                    <a:pt x="76" y="107"/>
                  </a:lnTo>
                  <a:lnTo>
                    <a:pt x="90" y="104"/>
                  </a:lnTo>
                  <a:lnTo>
                    <a:pt x="97" y="114"/>
                  </a:lnTo>
                  <a:lnTo>
                    <a:pt x="101" y="125"/>
                  </a:lnTo>
                  <a:lnTo>
                    <a:pt x="104" y="133"/>
                  </a:lnTo>
                  <a:lnTo>
                    <a:pt x="101" y="137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104" y="159"/>
                  </a:lnTo>
                  <a:lnTo>
                    <a:pt x="111" y="156"/>
                  </a:lnTo>
                  <a:lnTo>
                    <a:pt x="120" y="151"/>
                  </a:lnTo>
                  <a:lnTo>
                    <a:pt x="125" y="140"/>
                  </a:lnTo>
                  <a:lnTo>
                    <a:pt x="142" y="140"/>
                  </a:lnTo>
                  <a:lnTo>
                    <a:pt x="149" y="133"/>
                  </a:lnTo>
                  <a:lnTo>
                    <a:pt x="149" y="133"/>
                  </a:lnTo>
                  <a:lnTo>
                    <a:pt x="144" y="118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51" y="125"/>
                  </a:lnTo>
                  <a:lnTo>
                    <a:pt x="156" y="111"/>
                  </a:lnTo>
                  <a:lnTo>
                    <a:pt x="151" y="99"/>
                  </a:lnTo>
                  <a:lnTo>
                    <a:pt x="149" y="95"/>
                  </a:lnTo>
                  <a:lnTo>
                    <a:pt x="132" y="95"/>
                  </a:lnTo>
                  <a:lnTo>
                    <a:pt x="139" y="83"/>
                  </a:lnTo>
                  <a:lnTo>
                    <a:pt x="144" y="64"/>
                  </a:lnTo>
                  <a:lnTo>
                    <a:pt x="137" y="48"/>
                  </a:lnTo>
                  <a:lnTo>
                    <a:pt x="132" y="33"/>
                  </a:lnTo>
                  <a:lnTo>
                    <a:pt x="120" y="29"/>
                  </a:lnTo>
                  <a:lnTo>
                    <a:pt x="116" y="24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8" y="31"/>
                  </a:lnTo>
                  <a:lnTo>
                    <a:pt x="68" y="33"/>
                  </a:lnTo>
                  <a:lnTo>
                    <a:pt x="68" y="29"/>
                  </a:lnTo>
                  <a:lnTo>
                    <a:pt x="83" y="17"/>
                  </a:lnTo>
                  <a:lnTo>
                    <a:pt x="80" y="12"/>
                  </a:lnTo>
                  <a:lnTo>
                    <a:pt x="73" y="5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1" y="5"/>
                  </a:lnTo>
                  <a:lnTo>
                    <a:pt x="57" y="7"/>
                  </a:lnTo>
                  <a:lnTo>
                    <a:pt x="54" y="14"/>
                  </a:lnTo>
                  <a:lnTo>
                    <a:pt x="54" y="22"/>
                  </a:lnTo>
                  <a:lnTo>
                    <a:pt x="52" y="29"/>
                  </a:lnTo>
                  <a:lnTo>
                    <a:pt x="50" y="36"/>
                  </a:lnTo>
                  <a:lnTo>
                    <a:pt x="45" y="38"/>
                  </a:lnTo>
                  <a:lnTo>
                    <a:pt x="42" y="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gray">
            <a:xfrm>
              <a:off x="4807492" y="763839"/>
              <a:ext cx="100264" cy="146386"/>
            </a:xfrm>
            <a:custGeom>
              <a:avLst/>
              <a:gdLst>
                <a:gd name="T0" fmla="*/ 28 w 50"/>
                <a:gd name="T1" fmla="*/ 2 h 73"/>
                <a:gd name="T2" fmla="*/ 26 w 50"/>
                <a:gd name="T3" fmla="*/ 0 h 73"/>
                <a:gd name="T4" fmla="*/ 26 w 50"/>
                <a:gd name="T5" fmla="*/ 2 h 73"/>
                <a:gd name="T6" fmla="*/ 24 w 50"/>
                <a:gd name="T7" fmla="*/ 10 h 73"/>
                <a:gd name="T8" fmla="*/ 19 w 50"/>
                <a:gd name="T9" fmla="*/ 21 h 73"/>
                <a:gd name="T10" fmla="*/ 12 w 50"/>
                <a:gd name="T11" fmla="*/ 12 h 73"/>
                <a:gd name="T12" fmla="*/ 2 w 50"/>
                <a:gd name="T13" fmla="*/ 19 h 73"/>
                <a:gd name="T14" fmla="*/ 0 w 50"/>
                <a:gd name="T15" fmla="*/ 28 h 73"/>
                <a:gd name="T16" fmla="*/ 2 w 50"/>
                <a:gd name="T17" fmla="*/ 31 h 73"/>
                <a:gd name="T18" fmla="*/ 10 w 50"/>
                <a:gd name="T19" fmla="*/ 33 h 73"/>
                <a:gd name="T20" fmla="*/ 12 w 50"/>
                <a:gd name="T21" fmla="*/ 47 h 73"/>
                <a:gd name="T22" fmla="*/ 17 w 50"/>
                <a:gd name="T23" fmla="*/ 54 h 73"/>
                <a:gd name="T24" fmla="*/ 14 w 50"/>
                <a:gd name="T25" fmla="*/ 59 h 73"/>
                <a:gd name="T26" fmla="*/ 26 w 50"/>
                <a:gd name="T27" fmla="*/ 61 h 73"/>
                <a:gd name="T28" fmla="*/ 36 w 50"/>
                <a:gd name="T29" fmla="*/ 61 h 73"/>
                <a:gd name="T30" fmla="*/ 36 w 50"/>
                <a:gd name="T31" fmla="*/ 66 h 73"/>
                <a:gd name="T32" fmla="*/ 36 w 50"/>
                <a:gd name="T33" fmla="*/ 73 h 73"/>
                <a:gd name="T34" fmla="*/ 43 w 50"/>
                <a:gd name="T35" fmla="*/ 71 h 73"/>
                <a:gd name="T36" fmla="*/ 47 w 50"/>
                <a:gd name="T37" fmla="*/ 64 h 73"/>
                <a:gd name="T38" fmla="*/ 50 w 50"/>
                <a:gd name="T39" fmla="*/ 57 h 73"/>
                <a:gd name="T40" fmla="*/ 43 w 50"/>
                <a:gd name="T41" fmla="*/ 57 h 73"/>
                <a:gd name="T42" fmla="*/ 38 w 50"/>
                <a:gd name="T43" fmla="*/ 52 h 73"/>
                <a:gd name="T44" fmla="*/ 36 w 50"/>
                <a:gd name="T45" fmla="*/ 47 h 73"/>
                <a:gd name="T46" fmla="*/ 36 w 50"/>
                <a:gd name="T47" fmla="*/ 38 h 73"/>
                <a:gd name="T48" fmla="*/ 31 w 50"/>
                <a:gd name="T49" fmla="*/ 26 h 73"/>
                <a:gd name="T50" fmla="*/ 33 w 50"/>
                <a:gd name="T51" fmla="*/ 19 h 73"/>
                <a:gd name="T52" fmla="*/ 33 w 50"/>
                <a:gd name="T53" fmla="*/ 12 h 73"/>
                <a:gd name="T54" fmla="*/ 28 w 50"/>
                <a:gd name="T55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73">
                  <a:moveTo>
                    <a:pt x="28" y="2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4" y="10"/>
                  </a:lnTo>
                  <a:lnTo>
                    <a:pt x="19" y="21"/>
                  </a:lnTo>
                  <a:lnTo>
                    <a:pt x="12" y="12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10" y="33"/>
                  </a:lnTo>
                  <a:lnTo>
                    <a:pt x="12" y="47"/>
                  </a:lnTo>
                  <a:lnTo>
                    <a:pt x="17" y="54"/>
                  </a:lnTo>
                  <a:lnTo>
                    <a:pt x="14" y="59"/>
                  </a:lnTo>
                  <a:lnTo>
                    <a:pt x="26" y="61"/>
                  </a:lnTo>
                  <a:lnTo>
                    <a:pt x="36" y="61"/>
                  </a:lnTo>
                  <a:lnTo>
                    <a:pt x="36" y="66"/>
                  </a:lnTo>
                  <a:lnTo>
                    <a:pt x="36" y="73"/>
                  </a:lnTo>
                  <a:lnTo>
                    <a:pt x="43" y="71"/>
                  </a:lnTo>
                  <a:lnTo>
                    <a:pt x="47" y="64"/>
                  </a:lnTo>
                  <a:lnTo>
                    <a:pt x="50" y="57"/>
                  </a:lnTo>
                  <a:lnTo>
                    <a:pt x="43" y="57"/>
                  </a:lnTo>
                  <a:lnTo>
                    <a:pt x="38" y="52"/>
                  </a:lnTo>
                  <a:lnTo>
                    <a:pt x="36" y="47"/>
                  </a:lnTo>
                  <a:lnTo>
                    <a:pt x="36" y="38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3" y="1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gray">
            <a:xfrm>
              <a:off x="4807492" y="763839"/>
              <a:ext cx="100264" cy="146386"/>
            </a:xfrm>
            <a:custGeom>
              <a:avLst/>
              <a:gdLst>
                <a:gd name="T0" fmla="*/ 28 w 50"/>
                <a:gd name="T1" fmla="*/ 2 h 73"/>
                <a:gd name="T2" fmla="*/ 26 w 50"/>
                <a:gd name="T3" fmla="*/ 0 h 73"/>
                <a:gd name="T4" fmla="*/ 26 w 50"/>
                <a:gd name="T5" fmla="*/ 2 h 73"/>
                <a:gd name="T6" fmla="*/ 24 w 50"/>
                <a:gd name="T7" fmla="*/ 10 h 73"/>
                <a:gd name="T8" fmla="*/ 19 w 50"/>
                <a:gd name="T9" fmla="*/ 21 h 73"/>
                <a:gd name="T10" fmla="*/ 12 w 50"/>
                <a:gd name="T11" fmla="*/ 12 h 73"/>
                <a:gd name="T12" fmla="*/ 2 w 50"/>
                <a:gd name="T13" fmla="*/ 19 h 73"/>
                <a:gd name="T14" fmla="*/ 0 w 50"/>
                <a:gd name="T15" fmla="*/ 28 h 73"/>
                <a:gd name="T16" fmla="*/ 2 w 50"/>
                <a:gd name="T17" fmla="*/ 31 h 73"/>
                <a:gd name="T18" fmla="*/ 10 w 50"/>
                <a:gd name="T19" fmla="*/ 33 h 73"/>
                <a:gd name="T20" fmla="*/ 12 w 50"/>
                <a:gd name="T21" fmla="*/ 47 h 73"/>
                <a:gd name="T22" fmla="*/ 17 w 50"/>
                <a:gd name="T23" fmla="*/ 54 h 73"/>
                <a:gd name="T24" fmla="*/ 14 w 50"/>
                <a:gd name="T25" fmla="*/ 59 h 73"/>
                <a:gd name="T26" fmla="*/ 26 w 50"/>
                <a:gd name="T27" fmla="*/ 61 h 73"/>
                <a:gd name="T28" fmla="*/ 36 w 50"/>
                <a:gd name="T29" fmla="*/ 61 h 73"/>
                <a:gd name="T30" fmla="*/ 36 w 50"/>
                <a:gd name="T31" fmla="*/ 66 h 73"/>
                <a:gd name="T32" fmla="*/ 36 w 50"/>
                <a:gd name="T33" fmla="*/ 73 h 73"/>
                <a:gd name="T34" fmla="*/ 43 w 50"/>
                <a:gd name="T35" fmla="*/ 71 h 73"/>
                <a:gd name="T36" fmla="*/ 47 w 50"/>
                <a:gd name="T37" fmla="*/ 64 h 73"/>
                <a:gd name="T38" fmla="*/ 50 w 50"/>
                <a:gd name="T39" fmla="*/ 57 h 73"/>
                <a:gd name="T40" fmla="*/ 43 w 50"/>
                <a:gd name="T41" fmla="*/ 57 h 73"/>
                <a:gd name="T42" fmla="*/ 38 w 50"/>
                <a:gd name="T43" fmla="*/ 52 h 73"/>
                <a:gd name="T44" fmla="*/ 36 w 50"/>
                <a:gd name="T45" fmla="*/ 47 h 73"/>
                <a:gd name="T46" fmla="*/ 36 w 50"/>
                <a:gd name="T47" fmla="*/ 38 h 73"/>
                <a:gd name="T48" fmla="*/ 31 w 50"/>
                <a:gd name="T49" fmla="*/ 26 h 73"/>
                <a:gd name="T50" fmla="*/ 33 w 50"/>
                <a:gd name="T51" fmla="*/ 19 h 73"/>
                <a:gd name="T52" fmla="*/ 33 w 50"/>
                <a:gd name="T53" fmla="*/ 12 h 73"/>
                <a:gd name="T54" fmla="*/ 28 w 50"/>
                <a:gd name="T55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73">
                  <a:moveTo>
                    <a:pt x="28" y="2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4" y="10"/>
                  </a:lnTo>
                  <a:lnTo>
                    <a:pt x="19" y="21"/>
                  </a:lnTo>
                  <a:lnTo>
                    <a:pt x="12" y="12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10" y="33"/>
                  </a:lnTo>
                  <a:lnTo>
                    <a:pt x="12" y="47"/>
                  </a:lnTo>
                  <a:lnTo>
                    <a:pt x="17" y="54"/>
                  </a:lnTo>
                  <a:lnTo>
                    <a:pt x="14" y="59"/>
                  </a:lnTo>
                  <a:lnTo>
                    <a:pt x="26" y="61"/>
                  </a:lnTo>
                  <a:lnTo>
                    <a:pt x="36" y="61"/>
                  </a:lnTo>
                  <a:lnTo>
                    <a:pt x="36" y="66"/>
                  </a:lnTo>
                  <a:lnTo>
                    <a:pt x="36" y="73"/>
                  </a:lnTo>
                  <a:lnTo>
                    <a:pt x="43" y="71"/>
                  </a:lnTo>
                  <a:lnTo>
                    <a:pt x="47" y="64"/>
                  </a:lnTo>
                  <a:lnTo>
                    <a:pt x="50" y="57"/>
                  </a:lnTo>
                  <a:lnTo>
                    <a:pt x="43" y="57"/>
                  </a:lnTo>
                  <a:lnTo>
                    <a:pt x="38" y="52"/>
                  </a:lnTo>
                  <a:lnTo>
                    <a:pt x="36" y="47"/>
                  </a:lnTo>
                  <a:lnTo>
                    <a:pt x="36" y="38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3" y="12"/>
                  </a:lnTo>
                  <a:lnTo>
                    <a:pt x="28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gray">
            <a:xfrm>
              <a:off x="4793456" y="1000461"/>
              <a:ext cx="76200" cy="76200"/>
            </a:xfrm>
            <a:custGeom>
              <a:avLst/>
              <a:gdLst>
                <a:gd name="T0" fmla="*/ 2 w 38"/>
                <a:gd name="T1" fmla="*/ 31 h 38"/>
                <a:gd name="T2" fmla="*/ 2 w 38"/>
                <a:gd name="T3" fmla="*/ 26 h 38"/>
                <a:gd name="T4" fmla="*/ 0 w 38"/>
                <a:gd name="T5" fmla="*/ 31 h 38"/>
                <a:gd name="T6" fmla="*/ 7 w 38"/>
                <a:gd name="T7" fmla="*/ 36 h 38"/>
                <a:gd name="T8" fmla="*/ 17 w 38"/>
                <a:gd name="T9" fmla="*/ 38 h 38"/>
                <a:gd name="T10" fmla="*/ 24 w 38"/>
                <a:gd name="T11" fmla="*/ 36 h 38"/>
                <a:gd name="T12" fmla="*/ 28 w 38"/>
                <a:gd name="T13" fmla="*/ 33 h 38"/>
                <a:gd name="T14" fmla="*/ 33 w 38"/>
                <a:gd name="T15" fmla="*/ 33 h 38"/>
                <a:gd name="T16" fmla="*/ 38 w 38"/>
                <a:gd name="T17" fmla="*/ 33 h 38"/>
                <a:gd name="T18" fmla="*/ 38 w 38"/>
                <a:gd name="T19" fmla="*/ 26 h 38"/>
                <a:gd name="T20" fmla="*/ 35 w 38"/>
                <a:gd name="T21" fmla="*/ 21 h 38"/>
                <a:gd name="T22" fmla="*/ 33 w 38"/>
                <a:gd name="T23" fmla="*/ 19 h 38"/>
                <a:gd name="T24" fmla="*/ 26 w 38"/>
                <a:gd name="T25" fmla="*/ 5 h 38"/>
                <a:gd name="T26" fmla="*/ 24 w 38"/>
                <a:gd name="T27" fmla="*/ 0 h 38"/>
                <a:gd name="T28" fmla="*/ 17 w 38"/>
                <a:gd name="T29" fmla="*/ 0 h 38"/>
                <a:gd name="T30" fmla="*/ 12 w 38"/>
                <a:gd name="T31" fmla="*/ 3 h 38"/>
                <a:gd name="T32" fmla="*/ 12 w 38"/>
                <a:gd name="T33" fmla="*/ 10 h 38"/>
                <a:gd name="T34" fmla="*/ 17 w 38"/>
                <a:gd name="T35" fmla="*/ 14 h 38"/>
                <a:gd name="T36" fmla="*/ 19 w 38"/>
                <a:gd name="T37" fmla="*/ 17 h 38"/>
                <a:gd name="T38" fmla="*/ 17 w 38"/>
                <a:gd name="T39" fmla="*/ 21 h 38"/>
                <a:gd name="T40" fmla="*/ 17 w 38"/>
                <a:gd name="T41" fmla="*/ 24 h 38"/>
                <a:gd name="T42" fmla="*/ 17 w 38"/>
                <a:gd name="T43" fmla="*/ 26 h 38"/>
                <a:gd name="T44" fmla="*/ 14 w 38"/>
                <a:gd name="T45" fmla="*/ 31 h 38"/>
                <a:gd name="T46" fmla="*/ 9 w 38"/>
                <a:gd name="T47" fmla="*/ 31 h 38"/>
                <a:gd name="T48" fmla="*/ 2 w 38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8">
                  <a:moveTo>
                    <a:pt x="2" y="31"/>
                  </a:moveTo>
                  <a:lnTo>
                    <a:pt x="2" y="26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7" y="38"/>
                  </a:lnTo>
                  <a:lnTo>
                    <a:pt x="24" y="36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8" y="33"/>
                  </a:lnTo>
                  <a:lnTo>
                    <a:pt x="38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17" y="14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gray">
            <a:xfrm>
              <a:off x="4793456" y="1000461"/>
              <a:ext cx="76200" cy="76200"/>
            </a:xfrm>
            <a:custGeom>
              <a:avLst/>
              <a:gdLst>
                <a:gd name="T0" fmla="*/ 2 w 38"/>
                <a:gd name="T1" fmla="*/ 31 h 38"/>
                <a:gd name="T2" fmla="*/ 2 w 38"/>
                <a:gd name="T3" fmla="*/ 26 h 38"/>
                <a:gd name="T4" fmla="*/ 0 w 38"/>
                <a:gd name="T5" fmla="*/ 31 h 38"/>
                <a:gd name="T6" fmla="*/ 7 w 38"/>
                <a:gd name="T7" fmla="*/ 36 h 38"/>
                <a:gd name="T8" fmla="*/ 17 w 38"/>
                <a:gd name="T9" fmla="*/ 38 h 38"/>
                <a:gd name="T10" fmla="*/ 24 w 38"/>
                <a:gd name="T11" fmla="*/ 36 h 38"/>
                <a:gd name="T12" fmla="*/ 28 w 38"/>
                <a:gd name="T13" fmla="*/ 33 h 38"/>
                <a:gd name="T14" fmla="*/ 33 w 38"/>
                <a:gd name="T15" fmla="*/ 33 h 38"/>
                <a:gd name="T16" fmla="*/ 38 w 38"/>
                <a:gd name="T17" fmla="*/ 33 h 38"/>
                <a:gd name="T18" fmla="*/ 38 w 38"/>
                <a:gd name="T19" fmla="*/ 26 h 38"/>
                <a:gd name="T20" fmla="*/ 35 w 38"/>
                <a:gd name="T21" fmla="*/ 21 h 38"/>
                <a:gd name="T22" fmla="*/ 33 w 38"/>
                <a:gd name="T23" fmla="*/ 19 h 38"/>
                <a:gd name="T24" fmla="*/ 26 w 38"/>
                <a:gd name="T25" fmla="*/ 5 h 38"/>
                <a:gd name="T26" fmla="*/ 24 w 38"/>
                <a:gd name="T27" fmla="*/ 0 h 38"/>
                <a:gd name="T28" fmla="*/ 17 w 38"/>
                <a:gd name="T29" fmla="*/ 0 h 38"/>
                <a:gd name="T30" fmla="*/ 12 w 38"/>
                <a:gd name="T31" fmla="*/ 3 h 38"/>
                <a:gd name="T32" fmla="*/ 12 w 38"/>
                <a:gd name="T33" fmla="*/ 10 h 38"/>
                <a:gd name="T34" fmla="*/ 17 w 38"/>
                <a:gd name="T35" fmla="*/ 14 h 38"/>
                <a:gd name="T36" fmla="*/ 19 w 38"/>
                <a:gd name="T37" fmla="*/ 17 h 38"/>
                <a:gd name="T38" fmla="*/ 17 w 38"/>
                <a:gd name="T39" fmla="*/ 21 h 38"/>
                <a:gd name="T40" fmla="*/ 17 w 38"/>
                <a:gd name="T41" fmla="*/ 24 h 38"/>
                <a:gd name="T42" fmla="*/ 17 w 38"/>
                <a:gd name="T43" fmla="*/ 26 h 38"/>
                <a:gd name="T44" fmla="*/ 14 w 38"/>
                <a:gd name="T45" fmla="*/ 31 h 38"/>
                <a:gd name="T46" fmla="*/ 9 w 38"/>
                <a:gd name="T47" fmla="*/ 31 h 38"/>
                <a:gd name="T48" fmla="*/ 2 w 38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8">
                  <a:moveTo>
                    <a:pt x="2" y="31"/>
                  </a:moveTo>
                  <a:lnTo>
                    <a:pt x="2" y="26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7" y="38"/>
                  </a:lnTo>
                  <a:lnTo>
                    <a:pt x="24" y="36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8" y="33"/>
                  </a:lnTo>
                  <a:lnTo>
                    <a:pt x="38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17" y="14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2" y="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gray">
            <a:xfrm>
              <a:off x="4811502" y="1118773"/>
              <a:ext cx="52137" cy="58154"/>
            </a:xfrm>
            <a:custGeom>
              <a:avLst/>
              <a:gdLst>
                <a:gd name="T0" fmla="*/ 24 w 26"/>
                <a:gd name="T1" fmla="*/ 0 h 29"/>
                <a:gd name="T2" fmla="*/ 26 w 26"/>
                <a:gd name="T3" fmla="*/ 0 h 29"/>
                <a:gd name="T4" fmla="*/ 22 w 26"/>
                <a:gd name="T5" fmla="*/ 0 h 29"/>
                <a:gd name="T6" fmla="*/ 15 w 26"/>
                <a:gd name="T7" fmla="*/ 7 h 29"/>
                <a:gd name="T8" fmla="*/ 10 w 26"/>
                <a:gd name="T9" fmla="*/ 10 h 29"/>
                <a:gd name="T10" fmla="*/ 8 w 26"/>
                <a:gd name="T11" fmla="*/ 17 h 29"/>
                <a:gd name="T12" fmla="*/ 0 w 26"/>
                <a:gd name="T13" fmla="*/ 21 h 29"/>
                <a:gd name="T14" fmla="*/ 0 w 26"/>
                <a:gd name="T15" fmla="*/ 29 h 29"/>
                <a:gd name="T16" fmla="*/ 5 w 26"/>
                <a:gd name="T17" fmla="*/ 29 h 29"/>
                <a:gd name="T18" fmla="*/ 10 w 26"/>
                <a:gd name="T19" fmla="*/ 21 h 29"/>
                <a:gd name="T20" fmla="*/ 19 w 26"/>
                <a:gd name="T21" fmla="*/ 10 h 29"/>
                <a:gd name="T22" fmla="*/ 24 w 26"/>
                <a:gd name="T23" fmla="*/ 3 h 29"/>
                <a:gd name="T24" fmla="*/ 24 w 26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8" y="17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9" y="10"/>
                  </a:lnTo>
                  <a:lnTo>
                    <a:pt x="24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gray">
            <a:xfrm>
              <a:off x="4811502" y="1118773"/>
              <a:ext cx="52137" cy="58154"/>
            </a:xfrm>
            <a:custGeom>
              <a:avLst/>
              <a:gdLst>
                <a:gd name="T0" fmla="*/ 24 w 26"/>
                <a:gd name="T1" fmla="*/ 0 h 29"/>
                <a:gd name="T2" fmla="*/ 26 w 26"/>
                <a:gd name="T3" fmla="*/ 0 h 29"/>
                <a:gd name="T4" fmla="*/ 22 w 26"/>
                <a:gd name="T5" fmla="*/ 0 h 29"/>
                <a:gd name="T6" fmla="*/ 15 w 26"/>
                <a:gd name="T7" fmla="*/ 7 h 29"/>
                <a:gd name="T8" fmla="*/ 10 w 26"/>
                <a:gd name="T9" fmla="*/ 10 h 29"/>
                <a:gd name="T10" fmla="*/ 8 w 26"/>
                <a:gd name="T11" fmla="*/ 17 h 29"/>
                <a:gd name="T12" fmla="*/ 0 w 26"/>
                <a:gd name="T13" fmla="*/ 21 h 29"/>
                <a:gd name="T14" fmla="*/ 0 w 26"/>
                <a:gd name="T15" fmla="*/ 29 h 29"/>
                <a:gd name="T16" fmla="*/ 5 w 26"/>
                <a:gd name="T17" fmla="*/ 29 h 29"/>
                <a:gd name="T18" fmla="*/ 10 w 26"/>
                <a:gd name="T19" fmla="*/ 21 h 29"/>
                <a:gd name="T20" fmla="*/ 19 w 26"/>
                <a:gd name="T21" fmla="*/ 10 h 29"/>
                <a:gd name="T22" fmla="*/ 24 w 26"/>
                <a:gd name="T23" fmla="*/ 3 h 29"/>
                <a:gd name="T24" fmla="*/ 24 w 26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8" y="17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9" y="10"/>
                  </a:lnTo>
                  <a:lnTo>
                    <a:pt x="24" y="3"/>
                  </a:lnTo>
                  <a:lnTo>
                    <a:pt x="2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gray">
            <a:xfrm>
              <a:off x="4751344" y="1152862"/>
              <a:ext cx="52137" cy="56148"/>
            </a:xfrm>
            <a:custGeom>
              <a:avLst/>
              <a:gdLst>
                <a:gd name="T0" fmla="*/ 23 w 26"/>
                <a:gd name="T1" fmla="*/ 0 h 28"/>
                <a:gd name="T2" fmla="*/ 23 w 26"/>
                <a:gd name="T3" fmla="*/ 0 h 28"/>
                <a:gd name="T4" fmla="*/ 19 w 26"/>
                <a:gd name="T5" fmla="*/ 2 h 28"/>
                <a:gd name="T6" fmla="*/ 7 w 26"/>
                <a:gd name="T7" fmla="*/ 4 h 28"/>
                <a:gd name="T8" fmla="*/ 0 w 26"/>
                <a:gd name="T9" fmla="*/ 14 h 28"/>
                <a:gd name="T10" fmla="*/ 0 w 26"/>
                <a:gd name="T11" fmla="*/ 19 h 28"/>
                <a:gd name="T12" fmla="*/ 9 w 26"/>
                <a:gd name="T13" fmla="*/ 9 h 28"/>
                <a:gd name="T14" fmla="*/ 12 w 26"/>
                <a:gd name="T15" fmla="*/ 14 h 28"/>
                <a:gd name="T16" fmla="*/ 12 w 26"/>
                <a:gd name="T17" fmla="*/ 28 h 28"/>
                <a:gd name="T18" fmla="*/ 23 w 26"/>
                <a:gd name="T19" fmla="*/ 23 h 28"/>
                <a:gd name="T20" fmla="*/ 26 w 26"/>
                <a:gd name="T21" fmla="*/ 14 h 28"/>
                <a:gd name="T22" fmla="*/ 23 w 26"/>
                <a:gd name="T23" fmla="*/ 4 h 28"/>
                <a:gd name="T24" fmla="*/ 23 w 2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lnTo>
                    <a:pt x="23" y="0"/>
                  </a:lnTo>
                  <a:lnTo>
                    <a:pt x="19" y="2"/>
                  </a:lnTo>
                  <a:lnTo>
                    <a:pt x="7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9" y="9"/>
                  </a:lnTo>
                  <a:lnTo>
                    <a:pt x="12" y="14"/>
                  </a:lnTo>
                  <a:lnTo>
                    <a:pt x="12" y="28"/>
                  </a:lnTo>
                  <a:lnTo>
                    <a:pt x="23" y="23"/>
                  </a:lnTo>
                  <a:lnTo>
                    <a:pt x="26" y="14"/>
                  </a:lnTo>
                  <a:lnTo>
                    <a:pt x="23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gray">
            <a:xfrm>
              <a:off x="4751344" y="1152862"/>
              <a:ext cx="52137" cy="56148"/>
            </a:xfrm>
            <a:custGeom>
              <a:avLst/>
              <a:gdLst>
                <a:gd name="T0" fmla="*/ 23 w 26"/>
                <a:gd name="T1" fmla="*/ 0 h 28"/>
                <a:gd name="T2" fmla="*/ 23 w 26"/>
                <a:gd name="T3" fmla="*/ 0 h 28"/>
                <a:gd name="T4" fmla="*/ 19 w 26"/>
                <a:gd name="T5" fmla="*/ 2 h 28"/>
                <a:gd name="T6" fmla="*/ 7 w 26"/>
                <a:gd name="T7" fmla="*/ 4 h 28"/>
                <a:gd name="T8" fmla="*/ 0 w 26"/>
                <a:gd name="T9" fmla="*/ 14 h 28"/>
                <a:gd name="T10" fmla="*/ 0 w 26"/>
                <a:gd name="T11" fmla="*/ 19 h 28"/>
                <a:gd name="T12" fmla="*/ 9 w 26"/>
                <a:gd name="T13" fmla="*/ 9 h 28"/>
                <a:gd name="T14" fmla="*/ 12 w 26"/>
                <a:gd name="T15" fmla="*/ 14 h 28"/>
                <a:gd name="T16" fmla="*/ 12 w 26"/>
                <a:gd name="T17" fmla="*/ 28 h 28"/>
                <a:gd name="T18" fmla="*/ 23 w 26"/>
                <a:gd name="T19" fmla="*/ 23 h 28"/>
                <a:gd name="T20" fmla="*/ 26 w 26"/>
                <a:gd name="T21" fmla="*/ 14 h 28"/>
                <a:gd name="T22" fmla="*/ 23 w 26"/>
                <a:gd name="T23" fmla="*/ 4 h 28"/>
                <a:gd name="T24" fmla="*/ 23 w 2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lnTo>
                    <a:pt x="23" y="0"/>
                  </a:lnTo>
                  <a:lnTo>
                    <a:pt x="19" y="2"/>
                  </a:lnTo>
                  <a:lnTo>
                    <a:pt x="7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9" y="9"/>
                  </a:lnTo>
                  <a:lnTo>
                    <a:pt x="12" y="14"/>
                  </a:lnTo>
                  <a:lnTo>
                    <a:pt x="12" y="28"/>
                  </a:lnTo>
                  <a:lnTo>
                    <a:pt x="23" y="23"/>
                  </a:lnTo>
                  <a:lnTo>
                    <a:pt x="26" y="14"/>
                  </a:lnTo>
                  <a:lnTo>
                    <a:pt x="23" y="4"/>
                  </a:lnTo>
                  <a:lnTo>
                    <a:pt x="2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gray">
            <a:xfrm>
              <a:off x="4879682" y="1219037"/>
              <a:ext cx="32084" cy="56148"/>
            </a:xfrm>
            <a:custGeom>
              <a:avLst/>
              <a:gdLst>
                <a:gd name="T0" fmla="*/ 7 w 16"/>
                <a:gd name="T1" fmla="*/ 0 h 28"/>
                <a:gd name="T2" fmla="*/ 4 w 16"/>
                <a:gd name="T3" fmla="*/ 0 h 28"/>
                <a:gd name="T4" fmla="*/ 2 w 16"/>
                <a:gd name="T5" fmla="*/ 7 h 28"/>
                <a:gd name="T6" fmla="*/ 0 w 16"/>
                <a:gd name="T7" fmla="*/ 19 h 28"/>
                <a:gd name="T8" fmla="*/ 4 w 16"/>
                <a:gd name="T9" fmla="*/ 28 h 28"/>
                <a:gd name="T10" fmla="*/ 9 w 16"/>
                <a:gd name="T11" fmla="*/ 28 h 28"/>
                <a:gd name="T12" fmla="*/ 16 w 16"/>
                <a:gd name="T13" fmla="*/ 12 h 28"/>
                <a:gd name="T14" fmla="*/ 16 w 16"/>
                <a:gd name="T15" fmla="*/ 2 h 28"/>
                <a:gd name="T16" fmla="*/ 14 w 16"/>
                <a:gd name="T17" fmla="*/ 0 h 28"/>
                <a:gd name="T18" fmla="*/ 7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7" y="0"/>
                  </a:moveTo>
                  <a:lnTo>
                    <a:pt x="4" y="0"/>
                  </a:lnTo>
                  <a:lnTo>
                    <a:pt x="2" y="7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9" y="28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gray">
            <a:xfrm>
              <a:off x="4879682" y="1219037"/>
              <a:ext cx="32084" cy="56148"/>
            </a:xfrm>
            <a:custGeom>
              <a:avLst/>
              <a:gdLst>
                <a:gd name="T0" fmla="*/ 7 w 16"/>
                <a:gd name="T1" fmla="*/ 0 h 28"/>
                <a:gd name="T2" fmla="*/ 4 w 16"/>
                <a:gd name="T3" fmla="*/ 0 h 28"/>
                <a:gd name="T4" fmla="*/ 2 w 16"/>
                <a:gd name="T5" fmla="*/ 7 h 28"/>
                <a:gd name="T6" fmla="*/ 0 w 16"/>
                <a:gd name="T7" fmla="*/ 19 h 28"/>
                <a:gd name="T8" fmla="*/ 4 w 16"/>
                <a:gd name="T9" fmla="*/ 28 h 28"/>
                <a:gd name="T10" fmla="*/ 9 w 16"/>
                <a:gd name="T11" fmla="*/ 28 h 28"/>
                <a:gd name="T12" fmla="*/ 16 w 16"/>
                <a:gd name="T13" fmla="*/ 12 h 28"/>
                <a:gd name="T14" fmla="*/ 16 w 16"/>
                <a:gd name="T15" fmla="*/ 2 h 28"/>
                <a:gd name="T16" fmla="*/ 14 w 16"/>
                <a:gd name="T17" fmla="*/ 0 h 28"/>
                <a:gd name="T18" fmla="*/ 7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7" y="0"/>
                  </a:moveTo>
                  <a:lnTo>
                    <a:pt x="4" y="0"/>
                  </a:lnTo>
                  <a:lnTo>
                    <a:pt x="2" y="7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9" y="28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gray">
            <a:xfrm>
              <a:off x="4887703" y="1511807"/>
              <a:ext cx="66175" cy="62164"/>
            </a:xfrm>
            <a:custGeom>
              <a:avLst/>
              <a:gdLst>
                <a:gd name="T0" fmla="*/ 31 w 33"/>
                <a:gd name="T1" fmla="*/ 0 h 31"/>
                <a:gd name="T2" fmla="*/ 14 w 33"/>
                <a:gd name="T3" fmla="*/ 14 h 31"/>
                <a:gd name="T4" fmla="*/ 0 w 33"/>
                <a:gd name="T5" fmla="*/ 31 h 31"/>
                <a:gd name="T6" fmla="*/ 10 w 33"/>
                <a:gd name="T7" fmla="*/ 31 h 31"/>
                <a:gd name="T8" fmla="*/ 24 w 33"/>
                <a:gd name="T9" fmla="*/ 26 h 31"/>
                <a:gd name="T10" fmla="*/ 31 w 33"/>
                <a:gd name="T11" fmla="*/ 19 h 31"/>
                <a:gd name="T12" fmla="*/ 33 w 33"/>
                <a:gd name="T13" fmla="*/ 12 h 31"/>
                <a:gd name="T14" fmla="*/ 33 w 33"/>
                <a:gd name="T15" fmla="*/ 5 h 31"/>
                <a:gd name="T16" fmla="*/ 31 w 33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1">
                  <a:moveTo>
                    <a:pt x="31" y="0"/>
                  </a:moveTo>
                  <a:lnTo>
                    <a:pt x="14" y="14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24" y="26"/>
                  </a:lnTo>
                  <a:lnTo>
                    <a:pt x="31" y="19"/>
                  </a:lnTo>
                  <a:lnTo>
                    <a:pt x="33" y="12"/>
                  </a:lnTo>
                  <a:lnTo>
                    <a:pt x="33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gray">
            <a:xfrm>
              <a:off x="4887703" y="1511807"/>
              <a:ext cx="66175" cy="62164"/>
            </a:xfrm>
            <a:custGeom>
              <a:avLst/>
              <a:gdLst>
                <a:gd name="T0" fmla="*/ 31 w 33"/>
                <a:gd name="T1" fmla="*/ 0 h 31"/>
                <a:gd name="T2" fmla="*/ 14 w 33"/>
                <a:gd name="T3" fmla="*/ 14 h 31"/>
                <a:gd name="T4" fmla="*/ 0 w 33"/>
                <a:gd name="T5" fmla="*/ 31 h 31"/>
                <a:gd name="T6" fmla="*/ 10 w 33"/>
                <a:gd name="T7" fmla="*/ 31 h 31"/>
                <a:gd name="T8" fmla="*/ 24 w 33"/>
                <a:gd name="T9" fmla="*/ 26 h 31"/>
                <a:gd name="T10" fmla="*/ 31 w 33"/>
                <a:gd name="T11" fmla="*/ 19 h 31"/>
                <a:gd name="T12" fmla="*/ 33 w 33"/>
                <a:gd name="T13" fmla="*/ 12 h 31"/>
                <a:gd name="T14" fmla="*/ 33 w 33"/>
                <a:gd name="T15" fmla="*/ 5 h 31"/>
                <a:gd name="T16" fmla="*/ 31 w 33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1">
                  <a:moveTo>
                    <a:pt x="31" y="0"/>
                  </a:moveTo>
                  <a:lnTo>
                    <a:pt x="14" y="14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24" y="26"/>
                  </a:lnTo>
                  <a:lnTo>
                    <a:pt x="31" y="19"/>
                  </a:lnTo>
                  <a:lnTo>
                    <a:pt x="33" y="12"/>
                  </a:lnTo>
                  <a:lnTo>
                    <a:pt x="33" y="5"/>
                  </a:lnTo>
                  <a:lnTo>
                    <a:pt x="3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gray">
            <a:xfrm>
              <a:off x="4907755" y="1720355"/>
              <a:ext cx="38101" cy="42111"/>
            </a:xfrm>
            <a:custGeom>
              <a:avLst/>
              <a:gdLst>
                <a:gd name="T0" fmla="*/ 9 w 19"/>
                <a:gd name="T1" fmla="*/ 21 h 21"/>
                <a:gd name="T2" fmla="*/ 19 w 19"/>
                <a:gd name="T3" fmla="*/ 17 h 21"/>
                <a:gd name="T4" fmla="*/ 12 w 19"/>
                <a:gd name="T5" fmla="*/ 10 h 21"/>
                <a:gd name="T6" fmla="*/ 7 w 19"/>
                <a:gd name="T7" fmla="*/ 3 h 21"/>
                <a:gd name="T8" fmla="*/ 0 w 19"/>
                <a:gd name="T9" fmla="*/ 0 h 21"/>
                <a:gd name="T10" fmla="*/ 9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9" y="21"/>
                  </a:moveTo>
                  <a:lnTo>
                    <a:pt x="19" y="17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gray">
            <a:xfrm>
              <a:off x="4907755" y="1720355"/>
              <a:ext cx="38101" cy="42111"/>
            </a:xfrm>
            <a:custGeom>
              <a:avLst/>
              <a:gdLst>
                <a:gd name="T0" fmla="*/ 9 w 19"/>
                <a:gd name="T1" fmla="*/ 21 h 21"/>
                <a:gd name="T2" fmla="*/ 19 w 19"/>
                <a:gd name="T3" fmla="*/ 17 h 21"/>
                <a:gd name="T4" fmla="*/ 12 w 19"/>
                <a:gd name="T5" fmla="*/ 10 h 21"/>
                <a:gd name="T6" fmla="*/ 7 w 19"/>
                <a:gd name="T7" fmla="*/ 3 h 21"/>
                <a:gd name="T8" fmla="*/ 0 w 19"/>
                <a:gd name="T9" fmla="*/ 0 h 21"/>
                <a:gd name="T10" fmla="*/ 9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9" y="21"/>
                  </a:moveTo>
                  <a:lnTo>
                    <a:pt x="19" y="17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gray">
            <a:xfrm>
              <a:off x="5196515" y="2360037"/>
              <a:ext cx="52137" cy="34090"/>
            </a:xfrm>
            <a:custGeom>
              <a:avLst/>
              <a:gdLst>
                <a:gd name="T0" fmla="*/ 19 w 26"/>
                <a:gd name="T1" fmla="*/ 5 h 17"/>
                <a:gd name="T2" fmla="*/ 16 w 26"/>
                <a:gd name="T3" fmla="*/ 0 h 17"/>
                <a:gd name="T4" fmla="*/ 9 w 26"/>
                <a:gd name="T5" fmla="*/ 2 h 17"/>
                <a:gd name="T6" fmla="*/ 7 w 26"/>
                <a:gd name="T7" fmla="*/ 2 h 17"/>
                <a:gd name="T8" fmla="*/ 2 w 26"/>
                <a:gd name="T9" fmla="*/ 5 h 17"/>
                <a:gd name="T10" fmla="*/ 0 w 26"/>
                <a:gd name="T11" fmla="*/ 10 h 17"/>
                <a:gd name="T12" fmla="*/ 2 w 26"/>
                <a:gd name="T13" fmla="*/ 12 h 17"/>
                <a:gd name="T14" fmla="*/ 12 w 26"/>
                <a:gd name="T15" fmla="*/ 17 h 17"/>
                <a:gd name="T16" fmla="*/ 19 w 26"/>
                <a:gd name="T17" fmla="*/ 17 h 17"/>
                <a:gd name="T18" fmla="*/ 26 w 26"/>
                <a:gd name="T19" fmla="*/ 10 h 17"/>
                <a:gd name="T20" fmla="*/ 26 w 26"/>
                <a:gd name="T21" fmla="*/ 7 h 17"/>
                <a:gd name="T22" fmla="*/ 19 w 26"/>
                <a:gd name="T2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7">
                  <a:moveTo>
                    <a:pt x="19" y="5"/>
                  </a:moveTo>
                  <a:lnTo>
                    <a:pt x="16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gray">
            <a:xfrm>
              <a:off x="5196515" y="2360037"/>
              <a:ext cx="52137" cy="34090"/>
            </a:xfrm>
            <a:custGeom>
              <a:avLst/>
              <a:gdLst>
                <a:gd name="T0" fmla="*/ 19 w 26"/>
                <a:gd name="T1" fmla="*/ 5 h 17"/>
                <a:gd name="T2" fmla="*/ 16 w 26"/>
                <a:gd name="T3" fmla="*/ 0 h 17"/>
                <a:gd name="T4" fmla="*/ 9 w 26"/>
                <a:gd name="T5" fmla="*/ 2 h 17"/>
                <a:gd name="T6" fmla="*/ 7 w 26"/>
                <a:gd name="T7" fmla="*/ 2 h 17"/>
                <a:gd name="T8" fmla="*/ 2 w 26"/>
                <a:gd name="T9" fmla="*/ 5 h 17"/>
                <a:gd name="T10" fmla="*/ 0 w 26"/>
                <a:gd name="T11" fmla="*/ 10 h 17"/>
                <a:gd name="T12" fmla="*/ 2 w 26"/>
                <a:gd name="T13" fmla="*/ 12 h 17"/>
                <a:gd name="T14" fmla="*/ 12 w 26"/>
                <a:gd name="T15" fmla="*/ 17 h 17"/>
                <a:gd name="T16" fmla="*/ 19 w 26"/>
                <a:gd name="T17" fmla="*/ 17 h 17"/>
                <a:gd name="T18" fmla="*/ 26 w 26"/>
                <a:gd name="T19" fmla="*/ 10 h 17"/>
                <a:gd name="T20" fmla="*/ 26 w 26"/>
                <a:gd name="T21" fmla="*/ 7 h 17"/>
                <a:gd name="T22" fmla="*/ 19 w 26"/>
                <a:gd name="T2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7">
                  <a:moveTo>
                    <a:pt x="19" y="5"/>
                  </a:moveTo>
                  <a:lnTo>
                    <a:pt x="16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19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gray">
            <a:xfrm>
              <a:off x="4598943" y="617455"/>
              <a:ext cx="1066805" cy="1808757"/>
            </a:xfrm>
            <a:custGeom>
              <a:avLst/>
              <a:gdLst>
                <a:gd name="T0" fmla="*/ 118 w 532"/>
                <a:gd name="T1" fmla="*/ 723 h 902"/>
                <a:gd name="T2" fmla="*/ 71 w 532"/>
                <a:gd name="T3" fmla="*/ 716 h 902"/>
                <a:gd name="T4" fmla="*/ 166 w 532"/>
                <a:gd name="T5" fmla="*/ 652 h 902"/>
                <a:gd name="T6" fmla="*/ 125 w 532"/>
                <a:gd name="T7" fmla="*/ 609 h 902"/>
                <a:gd name="T8" fmla="*/ 251 w 532"/>
                <a:gd name="T9" fmla="*/ 569 h 902"/>
                <a:gd name="T10" fmla="*/ 262 w 532"/>
                <a:gd name="T11" fmla="*/ 510 h 902"/>
                <a:gd name="T12" fmla="*/ 239 w 532"/>
                <a:gd name="T13" fmla="*/ 484 h 902"/>
                <a:gd name="T14" fmla="*/ 227 w 532"/>
                <a:gd name="T15" fmla="*/ 439 h 902"/>
                <a:gd name="T16" fmla="*/ 258 w 532"/>
                <a:gd name="T17" fmla="*/ 401 h 902"/>
                <a:gd name="T18" fmla="*/ 184 w 532"/>
                <a:gd name="T19" fmla="*/ 401 h 902"/>
                <a:gd name="T20" fmla="*/ 149 w 532"/>
                <a:gd name="T21" fmla="*/ 413 h 902"/>
                <a:gd name="T22" fmla="*/ 163 w 532"/>
                <a:gd name="T23" fmla="*/ 352 h 902"/>
                <a:gd name="T24" fmla="*/ 177 w 532"/>
                <a:gd name="T25" fmla="*/ 288 h 902"/>
                <a:gd name="T26" fmla="*/ 173 w 532"/>
                <a:gd name="T27" fmla="*/ 279 h 902"/>
                <a:gd name="T28" fmla="*/ 151 w 532"/>
                <a:gd name="T29" fmla="*/ 281 h 902"/>
                <a:gd name="T30" fmla="*/ 147 w 532"/>
                <a:gd name="T31" fmla="*/ 267 h 902"/>
                <a:gd name="T32" fmla="*/ 118 w 532"/>
                <a:gd name="T33" fmla="*/ 333 h 902"/>
                <a:gd name="T34" fmla="*/ 137 w 532"/>
                <a:gd name="T35" fmla="*/ 279 h 902"/>
                <a:gd name="T36" fmla="*/ 149 w 532"/>
                <a:gd name="T37" fmla="*/ 231 h 902"/>
                <a:gd name="T38" fmla="*/ 144 w 532"/>
                <a:gd name="T39" fmla="*/ 210 h 902"/>
                <a:gd name="T40" fmla="*/ 121 w 532"/>
                <a:gd name="T41" fmla="*/ 184 h 902"/>
                <a:gd name="T42" fmla="*/ 147 w 532"/>
                <a:gd name="T43" fmla="*/ 156 h 902"/>
                <a:gd name="T44" fmla="*/ 170 w 532"/>
                <a:gd name="T45" fmla="*/ 127 h 902"/>
                <a:gd name="T46" fmla="*/ 154 w 532"/>
                <a:gd name="T47" fmla="*/ 111 h 902"/>
                <a:gd name="T48" fmla="*/ 166 w 532"/>
                <a:gd name="T49" fmla="*/ 78 h 902"/>
                <a:gd name="T50" fmla="*/ 199 w 532"/>
                <a:gd name="T51" fmla="*/ 61 h 902"/>
                <a:gd name="T52" fmla="*/ 210 w 532"/>
                <a:gd name="T53" fmla="*/ 31 h 902"/>
                <a:gd name="T54" fmla="*/ 248 w 532"/>
                <a:gd name="T55" fmla="*/ 2 h 902"/>
                <a:gd name="T56" fmla="*/ 312 w 532"/>
                <a:gd name="T57" fmla="*/ 9 h 902"/>
                <a:gd name="T58" fmla="*/ 274 w 532"/>
                <a:gd name="T59" fmla="*/ 68 h 902"/>
                <a:gd name="T60" fmla="*/ 246 w 532"/>
                <a:gd name="T61" fmla="*/ 104 h 902"/>
                <a:gd name="T62" fmla="*/ 326 w 532"/>
                <a:gd name="T63" fmla="*/ 113 h 902"/>
                <a:gd name="T64" fmla="*/ 376 w 532"/>
                <a:gd name="T65" fmla="*/ 158 h 902"/>
                <a:gd name="T66" fmla="*/ 343 w 532"/>
                <a:gd name="T67" fmla="*/ 212 h 902"/>
                <a:gd name="T68" fmla="*/ 307 w 532"/>
                <a:gd name="T69" fmla="*/ 253 h 902"/>
                <a:gd name="T70" fmla="*/ 272 w 532"/>
                <a:gd name="T71" fmla="*/ 288 h 902"/>
                <a:gd name="T72" fmla="*/ 343 w 532"/>
                <a:gd name="T73" fmla="*/ 316 h 902"/>
                <a:gd name="T74" fmla="*/ 369 w 532"/>
                <a:gd name="T75" fmla="*/ 425 h 902"/>
                <a:gd name="T76" fmla="*/ 423 w 532"/>
                <a:gd name="T77" fmla="*/ 501 h 902"/>
                <a:gd name="T78" fmla="*/ 447 w 532"/>
                <a:gd name="T79" fmla="*/ 574 h 902"/>
                <a:gd name="T80" fmla="*/ 437 w 532"/>
                <a:gd name="T81" fmla="*/ 588 h 902"/>
                <a:gd name="T82" fmla="*/ 425 w 532"/>
                <a:gd name="T83" fmla="*/ 656 h 902"/>
                <a:gd name="T84" fmla="*/ 487 w 532"/>
                <a:gd name="T85" fmla="*/ 652 h 902"/>
                <a:gd name="T86" fmla="*/ 510 w 532"/>
                <a:gd name="T87" fmla="*/ 756 h 902"/>
                <a:gd name="T88" fmla="*/ 470 w 532"/>
                <a:gd name="T89" fmla="*/ 777 h 902"/>
                <a:gd name="T90" fmla="*/ 451 w 532"/>
                <a:gd name="T91" fmla="*/ 822 h 902"/>
                <a:gd name="T92" fmla="*/ 463 w 532"/>
                <a:gd name="T93" fmla="*/ 867 h 902"/>
                <a:gd name="T94" fmla="*/ 336 w 532"/>
                <a:gd name="T95" fmla="*/ 867 h 902"/>
                <a:gd name="T96" fmla="*/ 291 w 532"/>
                <a:gd name="T97" fmla="*/ 871 h 902"/>
                <a:gd name="T98" fmla="*/ 227 w 532"/>
                <a:gd name="T99" fmla="*/ 881 h 902"/>
                <a:gd name="T100" fmla="*/ 168 w 532"/>
                <a:gd name="T101" fmla="*/ 857 h 902"/>
                <a:gd name="T102" fmla="*/ 109 w 532"/>
                <a:gd name="T103" fmla="*/ 879 h 902"/>
                <a:gd name="T104" fmla="*/ 36 w 532"/>
                <a:gd name="T105" fmla="*/ 902 h 902"/>
                <a:gd name="T106" fmla="*/ 0 w 532"/>
                <a:gd name="T107" fmla="*/ 890 h 902"/>
                <a:gd name="T108" fmla="*/ 125 w 532"/>
                <a:gd name="T109" fmla="*/ 796 h 902"/>
                <a:gd name="T110" fmla="*/ 210 w 532"/>
                <a:gd name="T111" fmla="*/ 786 h 902"/>
                <a:gd name="T112" fmla="*/ 196 w 532"/>
                <a:gd name="T113" fmla="*/ 77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902">
                  <a:moveTo>
                    <a:pt x="154" y="744"/>
                  </a:moveTo>
                  <a:lnTo>
                    <a:pt x="149" y="744"/>
                  </a:lnTo>
                  <a:lnTo>
                    <a:pt x="140" y="751"/>
                  </a:lnTo>
                  <a:lnTo>
                    <a:pt x="125" y="746"/>
                  </a:lnTo>
                  <a:lnTo>
                    <a:pt x="121" y="742"/>
                  </a:lnTo>
                  <a:lnTo>
                    <a:pt x="123" y="730"/>
                  </a:lnTo>
                  <a:lnTo>
                    <a:pt x="121" y="725"/>
                  </a:lnTo>
                  <a:lnTo>
                    <a:pt x="118" y="723"/>
                  </a:lnTo>
                  <a:lnTo>
                    <a:pt x="106" y="725"/>
                  </a:lnTo>
                  <a:lnTo>
                    <a:pt x="92" y="734"/>
                  </a:lnTo>
                  <a:lnTo>
                    <a:pt x="83" y="737"/>
                  </a:lnTo>
                  <a:lnTo>
                    <a:pt x="76" y="734"/>
                  </a:lnTo>
                  <a:lnTo>
                    <a:pt x="76" y="732"/>
                  </a:lnTo>
                  <a:lnTo>
                    <a:pt x="73" y="730"/>
                  </a:lnTo>
                  <a:lnTo>
                    <a:pt x="73" y="723"/>
                  </a:lnTo>
                  <a:lnTo>
                    <a:pt x="71" y="716"/>
                  </a:lnTo>
                  <a:lnTo>
                    <a:pt x="69" y="708"/>
                  </a:lnTo>
                  <a:lnTo>
                    <a:pt x="66" y="704"/>
                  </a:lnTo>
                  <a:lnTo>
                    <a:pt x="78" y="701"/>
                  </a:lnTo>
                  <a:lnTo>
                    <a:pt x="92" y="694"/>
                  </a:lnTo>
                  <a:lnTo>
                    <a:pt x="109" y="692"/>
                  </a:lnTo>
                  <a:lnTo>
                    <a:pt x="149" y="673"/>
                  </a:lnTo>
                  <a:lnTo>
                    <a:pt x="158" y="659"/>
                  </a:lnTo>
                  <a:lnTo>
                    <a:pt x="166" y="652"/>
                  </a:lnTo>
                  <a:lnTo>
                    <a:pt x="158" y="645"/>
                  </a:lnTo>
                  <a:lnTo>
                    <a:pt x="158" y="640"/>
                  </a:lnTo>
                  <a:lnTo>
                    <a:pt x="161" y="628"/>
                  </a:lnTo>
                  <a:lnTo>
                    <a:pt x="163" y="616"/>
                  </a:lnTo>
                  <a:lnTo>
                    <a:pt x="163" y="605"/>
                  </a:lnTo>
                  <a:lnTo>
                    <a:pt x="149" y="605"/>
                  </a:lnTo>
                  <a:lnTo>
                    <a:pt x="130" y="614"/>
                  </a:lnTo>
                  <a:lnTo>
                    <a:pt x="125" y="609"/>
                  </a:lnTo>
                  <a:lnTo>
                    <a:pt x="158" y="586"/>
                  </a:lnTo>
                  <a:lnTo>
                    <a:pt x="175" y="574"/>
                  </a:lnTo>
                  <a:lnTo>
                    <a:pt x="192" y="569"/>
                  </a:lnTo>
                  <a:lnTo>
                    <a:pt x="213" y="574"/>
                  </a:lnTo>
                  <a:lnTo>
                    <a:pt x="227" y="576"/>
                  </a:lnTo>
                  <a:lnTo>
                    <a:pt x="239" y="579"/>
                  </a:lnTo>
                  <a:lnTo>
                    <a:pt x="243" y="569"/>
                  </a:lnTo>
                  <a:lnTo>
                    <a:pt x="251" y="569"/>
                  </a:lnTo>
                  <a:lnTo>
                    <a:pt x="246" y="564"/>
                  </a:lnTo>
                  <a:lnTo>
                    <a:pt x="243" y="557"/>
                  </a:lnTo>
                  <a:lnTo>
                    <a:pt x="243" y="553"/>
                  </a:lnTo>
                  <a:lnTo>
                    <a:pt x="251" y="541"/>
                  </a:lnTo>
                  <a:lnTo>
                    <a:pt x="260" y="534"/>
                  </a:lnTo>
                  <a:lnTo>
                    <a:pt x="248" y="527"/>
                  </a:lnTo>
                  <a:lnTo>
                    <a:pt x="255" y="515"/>
                  </a:lnTo>
                  <a:lnTo>
                    <a:pt x="262" y="510"/>
                  </a:lnTo>
                  <a:lnTo>
                    <a:pt x="265" y="501"/>
                  </a:lnTo>
                  <a:lnTo>
                    <a:pt x="267" y="491"/>
                  </a:lnTo>
                  <a:lnTo>
                    <a:pt x="272" y="484"/>
                  </a:lnTo>
                  <a:lnTo>
                    <a:pt x="269" y="482"/>
                  </a:lnTo>
                  <a:lnTo>
                    <a:pt x="258" y="489"/>
                  </a:lnTo>
                  <a:lnTo>
                    <a:pt x="248" y="491"/>
                  </a:lnTo>
                  <a:lnTo>
                    <a:pt x="241" y="491"/>
                  </a:lnTo>
                  <a:lnTo>
                    <a:pt x="239" y="484"/>
                  </a:lnTo>
                  <a:lnTo>
                    <a:pt x="236" y="477"/>
                  </a:lnTo>
                  <a:lnTo>
                    <a:pt x="236" y="475"/>
                  </a:lnTo>
                  <a:lnTo>
                    <a:pt x="234" y="479"/>
                  </a:lnTo>
                  <a:lnTo>
                    <a:pt x="232" y="477"/>
                  </a:lnTo>
                  <a:lnTo>
                    <a:pt x="229" y="468"/>
                  </a:lnTo>
                  <a:lnTo>
                    <a:pt x="225" y="456"/>
                  </a:lnTo>
                  <a:lnTo>
                    <a:pt x="222" y="446"/>
                  </a:lnTo>
                  <a:lnTo>
                    <a:pt x="227" y="439"/>
                  </a:lnTo>
                  <a:lnTo>
                    <a:pt x="232" y="430"/>
                  </a:lnTo>
                  <a:lnTo>
                    <a:pt x="239" y="420"/>
                  </a:lnTo>
                  <a:lnTo>
                    <a:pt x="246" y="411"/>
                  </a:lnTo>
                  <a:lnTo>
                    <a:pt x="253" y="408"/>
                  </a:lnTo>
                  <a:lnTo>
                    <a:pt x="255" y="406"/>
                  </a:lnTo>
                  <a:lnTo>
                    <a:pt x="260" y="406"/>
                  </a:lnTo>
                  <a:lnTo>
                    <a:pt x="265" y="404"/>
                  </a:lnTo>
                  <a:lnTo>
                    <a:pt x="258" y="401"/>
                  </a:lnTo>
                  <a:lnTo>
                    <a:pt x="241" y="397"/>
                  </a:lnTo>
                  <a:lnTo>
                    <a:pt x="232" y="399"/>
                  </a:lnTo>
                  <a:lnTo>
                    <a:pt x="229" y="404"/>
                  </a:lnTo>
                  <a:lnTo>
                    <a:pt x="225" y="404"/>
                  </a:lnTo>
                  <a:lnTo>
                    <a:pt x="210" y="408"/>
                  </a:lnTo>
                  <a:lnTo>
                    <a:pt x="196" y="406"/>
                  </a:lnTo>
                  <a:lnTo>
                    <a:pt x="189" y="401"/>
                  </a:lnTo>
                  <a:lnTo>
                    <a:pt x="184" y="401"/>
                  </a:lnTo>
                  <a:lnTo>
                    <a:pt x="182" y="408"/>
                  </a:lnTo>
                  <a:lnTo>
                    <a:pt x="177" y="416"/>
                  </a:lnTo>
                  <a:lnTo>
                    <a:pt x="173" y="411"/>
                  </a:lnTo>
                  <a:lnTo>
                    <a:pt x="163" y="399"/>
                  </a:lnTo>
                  <a:lnTo>
                    <a:pt x="156" y="394"/>
                  </a:lnTo>
                  <a:lnTo>
                    <a:pt x="151" y="394"/>
                  </a:lnTo>
                  <a:lnTo>
                    <a:pt x="149" y="399"/>
                  </a:lnTo>
                  <a:lnTo>
                    <a:pt x="149" y="413"/>
                  </a:lnTo>
                  <a:lnTo>
                    <a:pt x="147" y="413"/>
                  </a:lnTo>
                  <a:lnTo>
                    <a:pt x="142" y="408"/>
                  </a:lnTo>
                  <a:lnTo>
                    <a:pt x="137" y="382"/>
                  </a:lnTo>
                  <a:lnTo>
                    <a:pt x="142" y="375"/>
                  </a:lnTo>
                  <a:lnTo>
                    <a:pt x="147" y="385"/>
                  </a:lnTo>
                  <a:lnTo>
                    <a:pt x="149" y="373"/>
                  </a:lnTo>
                  <a:lnTo>
                    <a:pt x="154" y="366"/>
                  </a:lnTo>
                  <a:lnTo>
                    <a:pt x="163" y="352"/>
                  </a:lnTo>
                  <a:lnTo>
                    <a:pt x="173" y="338"/>
                  </a:lnTo>
                  <a:lnTo>
                    <a:pt x="180" y="328"/>
                  </a:lnTo>
                  <a:lnTo>
                    <a:pt x="180" y="316"/>
                  </a:lnTo>
                  <a:lnTo>
                    <a:pt x="175" y="312"/>
                  </a:lnTo>
                  <a:lnTo>
                    <a:pt x="173" y="305"/>
                  </a:lnTo>
                  <a:lnTo>
                    <a:pt x="173" y="300"/>
                  </a:lnTo>
                  <a:lnTo>
                    <a:pt x="175" y="295"/>
                  </a:lnTo>
                  <a:lnTo>
                    <a:pt x="177" y="288"/>
                  </a:lnTo>
                  <a:lnTo>
                    <a:pt x="180" y="283"/>
                  </a:lnTo>
                  <a:lnTo>
                    <a:pt x="184" y="279"/>
                  </a:lnTo>
                  <a:lnTo>
                    <a:pt x="189" y="279"/>
                  </a:lnTo>
                  <a:lnTo>
                    <a:pt x="189" y="276"/>
                  </a:lnTo>
                  <a:lnTo>
                    <a:pt x="184" y="271"/>
                  </a:lnTo>
                  <a:lnTo>
                    <a:pt x="180" y="267"/>
                  </a:lnTo>
                  <a:lnTo>
                    <a:pt x="175" y="262"/>
                  </a:lnTo>
                  <a:lnTo>
                    <a:pt x="173" y="279"/>
                  </a:lnTo>
                  <a:lnTo>
                    <a:pt x="170" y="279"/>
                  </a:lnTo>
                  <a:lnTo>
                    <a:pt x="170" y="279"/>
                  </a:lnTo>
                  <a:lnTo>
                    <a:pt x="170" y="276"/>
                  </a:lnTo>
                  <a:lnTo>
                    <a:pt x="166" y="271"/>
                  </a:lnTo>
                  <a:lnTo>
                    <a:pt x="161" y="274"/>
                  </a:lnTo>
                  <a:lnTo>
                    <a:pt x="158" y="279"/>
                  </a:lnTo>
                  <a:lnTo>
                    <a:pt x="156" y="279"/>
                  </a:lnTo>
                  <a:lnTo>
                    <a:pt x="151" y="281"/>
                  </a:lnTo>
                  <a:lnTo>
                    <a:pt x="151" y="279"/>
                  </a:lnTo>
                  <a:lnTo>
                    <a:pt x="154" y="269"/>
                  </a:lnTo>
                  <a:lnTo>
                    <a:pt x="166" y="253"/>
                  </a:lnTo>
                  <a:lnTo>
                    <a:pt x="168" y="245"/>
                  </a:lnTo>
                  <a:lnTo>
                    <a:pt x="166" y="248"/>
                  </a:lnTo>
                  <a:lnTo>
                    <a:pt x="151" y="260"/>
                  </a:lnTo>
                  <a:lnTo>
                    <a:pt x="147" y="262"/>
                  </a:lnTo>
                  <a:lnTo>
                    <a:pt x="147" y="267"/>
                  </a:lnTo>
                  <a:lnTo>
                    <a:pt x="149" y="276"/>
                  </a:lnTo>
                  <a:lnTo>
                    <a:pt x="149" y="283"/>
                  </a:lnTo>
                  <a:lnTo>
                    <a:pt x="147" y="290"/>
                  </a:lnTo>
                  <a:lnTo>
                    <a:pt x="142" y="297"/>
                  </a:lnTo>
                  <a:lnTo>
                    <a:pt x="137" y="305"/>
                  </a:lnTo>
                  <a:lnTo>
                    <a:pt x="128" y="316"/>
                  </a:lnTo>
                  <a:lnTo>
                    <a:pt x="123" y="331"/>
                  </a:lnTo>
                  <a:lnTo>
                    <a:pt x="118" y="333"/>
                  </a:lnTo>
                  <a:lnTo>
                    <a:pt x="111" y="333"/>
                  </a:lnTo>
                  <a:lnTo>
                    <a:pt x="111" y="328"/>
                  </a:lnTo>
                  <a:lnTo>
                    <a:pt x="118" y="314"/>
                  </a:lnTo>
                  <a:lnTo>
                    <a:pt x="123" y="305"/>
                  </a:lnTo>
                  <a:lnTo>
                    <a:pt x="130" y="295"/>
                  </a:lnTo>
                  <a:lnTo>
                    <a:pt x="137" y="290"/>
                  </a:lnTo>
                  <a:lnTo>
                    <a:pt x="140" y="283"/>
                  </a:lnTo>
                  <a:lnTo>
                    <a:pt x="137" y="279"/>
                  </a:lnTo>
                  <a:lnTo>
                    <a:pt x="130" y="279"/>
                  </a:lnTo>
                  <a:lnTo>
                    <a:pt x="132" y="271"/>
                  </a:lnTo>
                  <a:lnTo>
                    <a:pt x="137" y="257"/>
                  </a:lnTo>
                  <a:lnTo>
                    <a:pt x="140" y="253"/>
                  </a:lnTo>
                  <a:lnTo>
                    <a:pt x="142" y="248"/>
                  </a:lnTo>
                  <a:lnTo>
                    <a:pt x="144" y="243"/>
                  </a:lnTo>
                  <a:lnTo>
                    <a:pt x="147" y="236"/>
                  </a:lnTo>
                  <a:lnTo>
                    <a:pt x="149" y="231"/>
                  </a:lnTo>
                  <a:lnTo>
                    <a:pt x="156" y="222"/>
                  </a:lnTo>
                  <a:lnTo>
                    <a:pt x="161" y="215"/>
                  </a:lnTo>
                  <a:lnTo>
                    <a:pt x="168" y="205"/>
                  </a:lnTo>
                  <a:lnTo>
                    <a:pt x="168" y="201"/>
                  </a:lnTo>
                  <a:lnTo>
                    <a:pt x="168" y="198"/>
                  </a:lnTo>
                  <a:lnTo>
                    <a:pt x="166" y="201"/>
                  </a:lnTo>
                  <a:lnTo>
                    <a:pt x="154" y="208"/>
                  </a:lnTo>
                  <a:lnTo>
                    <a:pt x="144" y="210"/>
                  </a:lnTo>
                  <a:lnTo>
                    <a:pt x="144" y="212"/>
                  </a:lnTo>
                  <a:lnTo>
                    <a:pt x="142" y="212"/>
                  </a:lnTo>
                  <a:lnTo>
                    <a:pt x="135" y="203"/>
                  </a:lnTo>
                  <a:lnTo>
                    <a:pt x="130" y="198"/>
                  </a:lnTo>
                  <a:lnTo>
                    <a:pt x="130" y="191"/>
                  </a:lnTo>
                  <a:lnTo>
                    <a:pt x="132" y="189"/>
                  </a:lnTo>
                  <a:lnTo>
                    <a:pt x="130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8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0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7" y="156"/>
                  </a:lnTo>
                  <a:lnTo>
                    <a:pt x="151" y="153"/>
                  </a:lnTo>
                  <a:lnTo>
                    <a:pt x="154" y="149"/>
                  </a:lnTo>
                  <a:lnTo>
                    <a:pt x="158" y="144"/>
                  </a:lnTo>
                  <a:lnTo>
                    <a:pt x="161" y="144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3" y="134"/>
                  </a:lnTo>
                  <a:lnTo>
                    <a:pt x="170" y="127"/>
                  </a:lnTo>
                  <a:lnTo>
                    <a:pt x="170" y="125"/>
                  </a:lnTo>
                  <a:lnTo>
                    <a:pt x="166" y="125"/>
                  </a:lnTo>
                  <a:lnTo>
                    <a:pt x="166" y="123"/>
                  </a:lnTo>
                  <a:lnTo>
                    <a:pt x="170" y="120"/>
                  </a:lnTo>
                  <a:lnTo>
                    <a:pt x="173" y="116"/>
                  </a:lnTo>
                  <a:lnTo>
                    <a:pt x="161" y="116"/>
                  </a:lnTo>
                  <a:lnTo>
                    <a:pt x="154" y="113"/>
                  </a:lnTo>
                  <a:lnTo>
                    <a:pt x="154" y="111"/>
                  </a:lnTo>
                  <a:lnTo>
                    <a:pt x="156" y="99"/>
                  </a:lnTo>
                  <a:lnTo>
                    <a:pt x="161" y="97"/>
                  </a:lnTo>
                  <a:lnTo>
                    <a:pt x="166" y="99"/>
                  </a:lnTo>
                  <a:lnTo>
                    <a:pt x="170" y="97"/>
                  </a:lnTo>
                  <a:lnTo>
                    <a:pt x="163" y="92"/>
                  </a:lnTo>
                  <a:lnTo>
                    <a:pt x="163" y="87"/>
                  </a:lnTo>
                  <a:lnTo>
                    <a:pt x="166" y="83"/>
                  </a:lnTo>
                  <a:lnTo>
                    <a:pt x="166" y="78"/>
                  </a:lnTo>
                  <a:lnTo>
                    <a:pt x="168" y="71"/>
                  </a:lnTo>
                  <a:lnTo>
                    <a:pt x="173" y="68"/>
                  </a:lnTo>
                  <a:lnTo>
                    <a:pt x="177" y="68"/>
                  </a:lnTo>
                  <a:lnTo>
                    <a:pt x="182" y="66"/>
                  </a:lnTo>
                  <a:lnTo>
                    <a:pt x="187" y="64"/>
                  </a:lnTo>
                  <a:lnTo>
                    <a:pt x="194" y="64"/>
                  </a:lnTo>
                  <a:lnTo>
                    <a:pt x="196" y="61"/>
                  </a:lnTo>
                  <a:lnTo>
                    <a:pt x="199" y="61"/>
                  </a:lnTo>
                  <a:lnTo>
                    <a:pt x="192" y="52"/>
                  </a:lnTo>
                  <a:lnTo>
                    <a:pt x="192" y="47"/>
                  </a:lnTo>
                  <a:lnTo>
                    <a:pt x="196" y="45"/>
                  </a:lnTo>
                  <a:lnTo>
                    <a:pt x="199" y="31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3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3" y="23"/>
                  </a:lnTo>
                  <a:lnTo>
                    <a:pt x="215" y="16"/>
                  </a:lnTo>
                  <a:lnTo>
                    <a:pt x="220" y="9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8" y="2"/>
                  </a:lnTo>
                  <a:lnTo>
                    <a:pt x="251" y="2"/>
                  </a:lnTo>
                  <a:lnTo>
                    <a:pt x="258" y="7"/>
                  </a:lnTo>
                  <a:lnTo>
                    <a:pt x="260" y="9"/>
                  </a:lnTo>
                  <a:lnTo>
                    <a:pt x="269" y="9"/>
                  </a:lnTo>
                  <a:lnTo>
                    <a:pt x="277" y="7"/>
                  </a:lnTo>
                  <a:lnTo>
                    <a:pt x="288" y="9"/>
                  </a:lnTo>
                  <a:lnTo>
                    <a:pt x="303" y="9"/>
                  </a:lnTo>
                  <a:lnTo>
                    <a:pt x="312" y="9"/>
                  </a:lnTo>
                  <a:lnTo>
                    <a:pt x="314" y="7"/>
                  </a:lnTo>
                  <a:lnTo>
                    <a:pt x="319" y="7"/>
                  </a:lnTo>
                  <a:lnTo>
                    <a:pt x="329" y="14"/>
                  </a:lnTo>
                  <a:lnTo>
                    <a:pt x="326" y="23"/>
                  </a:lnTo>
                  <a:lnTo>
                    <a:pt x="321" y="40"/>
                  </a:lnTo>
                  <a:lnTo>
                    <a:pt x="307" y="45"/>
                  </a:lnTo>
                  <a:lnTo>
                    <a:pt x="295" y="59"/>
                  </a:lnTo>
                  <a:lnTo>
                    <a:pt x="274" y="68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58" y="85"/>
                  </a:lnTo>
                  <a:lnTo>
                    <a:pt x="269" y="90"/>
                  </a:lnTo>
                  <a:lnTo>
                    <a:pt x="274" y="90"/>
                  </a:lnTo>
                  <a:lnTo>
                    <a:pt x="262" y="99"/>
                  </a:lnTo>
                  <a:lnTo>
                    <a:pt x="246" y="99"/>
                  </a:lnTo>
                  <a:lnTo>
                    <a:pt x="246" y="104"/>
                  </a:lnTo>
                  <a:lnTo>
                    <a:pt x="255" y="104"/>
                  </a:lnTo>
                  <a:lnTo>
                    <a:pt x="255" y="106"/>
                  </a:lnTo>
                  <a:lnTo>
                    <a:pt x="251" y="113"/>
                  </a:lnTo>
                  <a:lnTo>
                    <a:pt x="255" y="118"/>
                  </a:lnTo>
                  <a:lnTo>
                    <a:pt x="262" y="113"/>
                  </a:lnTo>
                  <a:lnTo>
                    <a:pt x="303" y="106"/>
                  </a:lnTo>
                  <a:lnTo>
                    <a:pt x="314" y="113"/>
                  </a:lnTo>
                  <a:lnTo>
                    <a:pt x="326" y="113"/>
                  </a:lnTo>
                  <a:lnTo>
                    <a:pt x="338" y="116"/>
                  </a:lnTo>
                  <a:lnTo>
                    <a:pt x="350" y="120"/>
                  </a:lnTo>
                  <a:lnTo>
                    <a:pt x="364" y="120"/>
                  </a:lnTo>
                  <a:lnTo>
                    <a:pt x="376" y="123"/>
                  </a:lnTo>
                  <a:lnTo>
                    <a:pt x="380" y="125"/>
                  </a:lnTo>
                  <a:lnTo>
                    <a:pt x="383" y="134"/>
                  </a:lnTo>
                  <a:lnTo>
                    <a:pt x="380" y="153"/>
                  </a:lnTo>
                  <a:lnTo>
                    <a:pt x="376" y="158"/>
                  </a:lnTo>
                  <a:lnTo>
                    <a:pt x="369" y="163"/>
                  </a:lnTo>
                  <a:lnTo>
                    <a:pt x="364" y="168"/>
                  </a:lnTo>
                  <a:lnTo>
                    <a:pt x="359" y="177"/>
                  </a:lnTo>
                  <a:lnTo>
                    <a:pt x="357" y="186"/>
                  </a:lnTo>
                  <a:lnTo>
                    <a:pt x="352" y="196"/>
                  </a:lnTo>
                  <a:lnTo>
                    <a:pt x="347" y="208"/>
                  </a:lnTo>
                  <a:lnTo>
                    <a:pt x="345" y="208"/>
                  </a:lnTo>
                  <a:lnTo>
                    <a:pt x="343" y="212"/>
                  </a:lnTo>
                  <a:lnTo>
                    <a:pt x="340" y="215"/>
                  </a:lnTo>
                  <a:lnTo>
                    <a:pt x="331" y="224"/>
                  </a:lnTo>
                  <a:lnTo>
                    <a:pt x="326" y="234"/>
                  </a:lnTo>
                  <a:lnTo>
                    <a:pt x="319" y="241"/>
                  </a:lnTo>
                  <a:lnTo>
                    <a:pt x="312" y="245"/>
                  </a:lnTo>
                  <a:lnTo>
                    <a:pt x="303" y="243"/>
                  </a:lnTo>
                  <a:lnTo>
                    <a:pt x="303" y="248"/>
                  </a:lnTo>
                  <a:lnTo>
                    <a:pt x="307" y="253"/>
                  </a:lnTo>
                  <a:lnTo>
                    <a:pt x="312" y="262"/>
                  </a:lnTo>
                  <a:lnTo>
                    <a:pt x="317" y="269"/>
                  </a:lnTo>
                  <a:lnTo>
                    <a:pt x="305" y="274"/>
                  </a:lnTo>
                  <a:lnTo>
                    <a:pt x="293" y="271"/>
                  </a:lnTo>
                  <a:lnTo>
                    <a:pt x="284" y="274"/>
                  </a:lnTo>
                  <a:lnTo>
                    <a:pt x="277" y="279"/>
                  </a:lnTo>
                  <a:lnTo>
                    <a:pt x="272" y="286"/>
                  </a:lnTo>
                  <a:lnTo>
                    <a:pt x="272" y="288"/>
                  </a:lnTo>
                  <a:lnTo>
                    <a:pt x="281" y="293"/>
                  </a:lnTo>
                  <a:lnTo>
                    <a:pt x="288" y="295"/>
                  </a:lnTo>
                  <a:lnTo>
                    <a:pt x="300" y="293"/>
                  </a:lnTo>
                  <a:lnTo>
                    <a:pt x="307" y="290"/>
                  </a:lnTo>
                  <a:lnTo>
                    <a:pt x="314" y="293"/>
                  </a:lnTo>
                  <a:lnTo>
                    <a:pt x="321" y="300"/>
                  </a:lnTo>
                  <a:lnTo>
                    <a:pt x="333" y="307"/>
                  </a:lnTo>
                  <a:lnTo>
                    <a:pt x="343" y="316"/>
                  </a:lnTo>
                  <a:lnTo>
                    <a:pt x="347" y="331"/>
                  </a:lnTo>
                  <a:lnTo>
                    <a:pt x="357" y="345"/>
                  </a:lnTo>
                  <a:lnTo>
                    <a:pt x="366" y="354"/>
                  </a:lnTo>
                  <a:lnTo>
                    <a:pt x="366" y="368"/>
                  </a:lnTo>
                  <a:lnTo>
                    <a:pt x="364" y="385"/>
                  </a:lnTo>
                  <a:lnTo>
                    <a:pt x="364" y="397"/>
                  </a:lnTo>
                  <a:lnTo>
                    <a:pt x="366" y="408"/>
                  </a:lnTo>
                  <a:lnTo>
                    <a:pt x="369" y="425"/>
                  </a:lnTo>
                  <a:lnTo>
                    <a:pt x="376" y="439"/>
                  </a:lnTo>
                  <a:lnTo>
                    <a:pt x="378" y="456"/>
                  </a:lnTo>
                  <a:lnTo>
                    <a:pt x="383" y="460"/>
                  </a:lnTo>
                  <a:lnTo>
                    <a:pt x="397" y="465"/>
                  </a:lnTo>
                  <a:lnTo>
                    <a:pt x="409" y="472"/>
                  </a:lnTo>
                  <a:lnTo>
                    <a:pt x="418" y="489"/>
                  </a:lnTo>
                  <a:lnTo>
                    <a:pt x="421" y="501"/>
                  </a:lnTo>
                  <a:lnTo>
                    <a:pt x="423" y="501"/>
                  </a:lnTo>
                  <a:lnTo>
                    <a:pt x="423" y="501"/>
                  </a:lnTo>
                  <a:lnTo>
                    <a:pt x="423" y="501"/>
                  </a:lnTo>
                  <a:lnTo>
                    <a:pt x="428" y="515"/>
                  </a:lnTo>
                  <a:lnTo>
                    <a:pt x="430" y="531"/>
                  </a:lnTo>
                  <a:lnTo>
                    <a:pt x="440" y="548"/>
                  </a:lnTo>
                  <a:lnTo>
                    <a:pt x="447" y="555"/>
                  </a:lnTo>
                  <a:lnTo>
                    <a:pt x="447" y="574"/>
                  </a:lnTo>
                  <a:lnTo>
                    <a:pt x="447" y="574"/>
                  </a:lnTo>
                  <a:lnTo>
                    <a:pt x="430" y="571"/>
                  </a:lnTo>
                  <a:lnTo>
                    <a:pt x="428" y="567"/>
                  </a:lnTo>
                  <a:lnTo>
                    <a:pt x="421" y="557"/>
                  </a:lnTo>
                  <a:lnTo>
                    <a:pt x="416" y="560"/>
                  </a:lnTo>
                  <a:lnTo>
                    <a:pt x="423" y="569"/>
                  </a:lnTo>
                  <a:lnTo>
                    <a:pt x="430" y="576"/>
                  </a:lnTo>
                  <a:lnTo>
                    <a:pt x="435" y="581"/>
                  </a:lnTo>
                  <a:lnTo>
                    <a:pt x="437" y="588"/>
                  </a:lnTo>
                  <a:lnTo>
                    <a:pt x="444" y="595"/>
                  </a:lnTo>
                  <a:lnTo>
                    <a:pt x="449" y="605"/>
                  </a:lnTo>
                  <a:lnTo>
                    <a:pt x="454" y="612"/>
                  </a:lnTo>
                  <a:lnTo>
                    <a:pt x="451" y="623"/>
                  </a:lnTo>
                  <a:lnTo>
                    <a:pt x="449" y="631"/>
                  </a:lnTo>
                  <a:lnTo>
                    <a:pt x="440" y="640"/>
                  </a:lnTo>
                  <a:lnTo>
                    <a:pt x="432" y="645"/>
                  </a:lnTo>
                  <a:lnTo>
                    <a:pt x="425" y="656"/>
                  </a:lnTo>
                  <a:lnTo>
                    <a:pt x="425" y="656"/>
                  </a:lnTo>
                  <a:lnTo>
                    <a:pt x="435" y="659"/>
                  </a:lnTo>
                  <a:lnTo>
                    <a:pt x="442" y="661"/>
                  </a:lnTo>
                  <a:lnTo>
                    <a:pt x="447" y="668"/>
                  </a:lnTo>
                  <a:lnTo>
                    <a:pt x="454" y="661"/>
                  </a:lnTo>
                  <a:lnTo>
                    <a:pt x="461" y="652"/>
                  </a:lnTo>
                  <a:lnTo>
                    <a:pt x="473" y="652"/>
                  </a:lnTo>
                  <a:lnTo>
                    <a:pt x="487" y="652"/>
                  </a:lnTo>
                  <a:lnTo>
                    <a:pt x="503" y="652"/>
                  </a:lnTo>
                  <a:lnTo>
                    <a:pt x="513" y="656"/>
                  </a:lnTo>
                  <a:lnTo>
                    <a:pt x="522" y="666"/>
                  </a:lnTo>
                  <a:lnTo>
                    <a:pt x="532" y="682"/>
                  </a:lnTo>
                  <a:lnTo>
                    <a:pt x="532" y="701"/>
                  </a:lnTo>
                  <a:lnTo>
                    <a:pt x="529" y="720"/>
                  </a:lnTo>
                  <a:lnTo>
                    <a:pt x="520" y="746"/>
                  </a:lnTo>
                  <a:lnTo>
                    <a:pt x="510" y="756"/>
                  </a:lnTo>
                  <a:lnTo>
                    <a:pt x="501" y="758"/>
                  </a:lnTo>
                  <a:lnTo>
                    <a:pt x="496" y="758"/>
                  </a:lnTo>
                  <a:lnTo>
                    <a:pt x="494" y="765"/>
                  </a:lnTo>
                  <a:lnTo>
                    <a:pt x="496" y="770"/>
                  </a:lnTo>
                  <a:lnTo>
                    <a:pt x="492" y="777"/>
                  </a:lnTo>
                  <a:lnTo>
                    <a:pt x="482" y="779"/>
                  </a:lnTo>
                  <a:lnTo>
                    <a:pt x="477" y="775"/>
                  </a:lnTo>
                  <a:lnTo>
                    <a:pt x="470" y="777"/>
                  </a:lnTo>
                  <a:lnTo>
                    <a:pt x="461" y="779"/>
                  </a:lnTo>
                  <a:lnTo>
                    <a:pt x="468" y="784"/>
                  </a:lnTo>
                  <a:lnTo>
                    <a:pt x="470" y="786"/>
                  </a:lnTo>
                  <a:lnTo>
                    <a:pt x="463" y="793"/>
                  </a:lnTo>
                  <a:lnTo>
                    <a:pt x="461" y="801"/>
                  </a:lnTo>
                  <a:lnTo>
                    <a:pt x="447" y="803"/>
                  </a:lnTo>
                  <a:lnTo>
                    <a:pt x="451" y="810"/>
                  </a:lnTo>
                  <a:lnTo>
                    <a:pt x="451" y="822"/>
                  </a:lnTo>
                  <a:lnTo>
                    <a:pt x="466" y="827"/>
                  </a:lnTo>
                  <a:lnTo>
                    <a:pt x="480" y="824"/>
                  </a:lnTo>
                  <a:lnTo>
                    <a:pt x="496" y="829"/>
                  </a:lnTo>
                  <a:lnTo>
                    <a:pt x="499" y="834"/>
                  </a:lnTo>
                  <a:lnTo>
                    <a:pt x="496" y="845"/>
                  </a:lnTo>
                  <a:lnTo>
                    <a:pt x="482" y="855"/>
                  </a:lnTo>
                  <a:lnTo>
                    <a:pt x="466" y="862"/>
                  </a:lnTo>
                  <a:lnTo>
                    <a:pt x="463" y="867"/>
                  </a:lnTo>
                  <a:lnTo>
                    <a:pt x="454" y="869"/>
                  </a:lnTo>
                  <a:lnTo>
                    <a:pt x="440" y="871"/>
                  </a:lnTo>
                  <a:lnTo>
                    <a:pt x="416" y="876"/>
                  </a:lnTo>
                  <a:lnTo>
                    <a:pt x="402" y="879"/>
                  </a:lnTo>
                  <a:lnTo>
                    <a:pt x="388" y="871"/>
                  </a:lnTo>
                  <a:lnTo>
                    <a:pt x="378" y="871"/>
                  </a:lnTo>
                  <a:lnTo>
                    <a:pt x="340" y="874"/>
                  </a:lnTo>
                  <a:lnTo>
                    <a:pt x="336" y="867"/>
                  </a:lnTo>
                  <a:lnTo>
                    <a:pt x="333" y="862"/>
                  </a:lnTo>
                  <a:lnTo>
                    <a:pt x="321" y="862"/>
                  </a:lnTo>
                  <a:lnTo>
                    <a:pt x="314" y="860"/>
                  </a:lnTo>
                  <a:lnTo>
                    <a:pt x="307" y="853"/>
                  </a:lnTo>
                  <a:lnTo>
                    <a:pt x="307" y="860"/>
                  </a:lnTo>
                  <a:lnTo>
                    <a:pt x="305" y="864"/>
                  </a:lnTo>
                  <a:lnTo>
                    <a:pt x="295" y="867"/>
                  </a:lnTo>
                  <a:lnTo>
                    <a:pt x="291" y="871"/>
                  </a:lnTo>
                  <a:lnTo>
                    <a:pt x="274" y="869"/>
                  </a:lnTo>
                  <a:lnTo>
                    <a:pt x="260" y="867"/>
                  </a:lnTo>
                  <a:lnTo>
                    <a:pt x="262" y="876"/>
                  </a:lnTo>
                  <a:lnTo>
                    <a:pt x="255" y="879"/>
                  </a:lnTo>
                  <a:lnTo>
                    <a:pt x="243" y="871"/>
                  </a:lnTo>
                  <a:lnTo>
                    <a:pt x="232" y="874"/>
                  </a:lnTo>
                  <a:lnTo>
                    <a:pt x="227" y="879"/>
                  </a:lnTo>
                  <a:lnTo>
                    <a:pt x="227" y="881"/>
                  </a:lnTo>
                  <a:lnTo>
                    <a:pt x="225" y="879"/>
                  </a:lnTo>
                  <a:lnTo>
                    <a:pt x="222" y="874"/>
                  </a:lnTo>
                  <a:lnTo>
                    <a:pt x="220" y="867"/>
                  </a:lnTo>
                  <a:lnTo>
                    <a:pt x="208" y="853"/>
                  </a:lnTo>
                  <a:lnTo>
                    <a:pt x="203" y="855"/>
                  </a:lnTo>
                  <a:lnTo>
                    <a:pt x="187" y="855"/>
                  </a:lnTo>
                  <a:lnTo>
                    <a:pt x="175" y="860"/>
                  </a:lnTo>
                  <a:lnTo>
                    <a:pt x="168" y="857"/>
                  </a:lnTo>
                  <a:lnTo>
                    <a:pt x="166" y="857"/>
                  </a:lnTo>
                  <a:lnTo>
                    <a:pt x="161" y="857"/>
                  </a:lnTo>
                  <a:lnTo>
                    <a:pt x="151" y="886"/>
                  </a:lnTo>
                  <a:lnTo>
                    <a:pt x="140" y="895"/>
                  </a:lnTo>
                  <a:lnTo>
                    <a:pt x="137" y="895"/>
                  </a:lnTo>
                  <a:lnTo>
                    <a:pt x="130" y="890"/>
                  </a:lnTo>
                  <a:lnTo>
                    <a:pt x="125" y="886"/>
                  </a:lnTo>
                  <a:lnTo>
                    <a:pt x="109" y="879"/>
                  </a:lnTo>
                  <a:lnTo>
                    <a:pt x="102" y="876"/>
                  </a:lnTo>
                  <a:lnTo>
                    <a:pt x="92" y="874"/>
                  </a:lnTo>
                  <a:lnTo>
                    <a:pt x="83" y="874"/>
                  </a:lnTo>
                  <a:lnTo>
                    <a:pt x="73" y="871"/>
                  </a:lnTo>
                  <a:lnTo>
                    <a:pt x="62" y="883"/>
                  </a:lnTo>
                  <a:lnTo>
                    <a:pt x="47" y="888"/>
                  </a:lnTo>
                  <a:lnTo>
                    <a:pt x="40" y="900"/>
                  </a:lnTo>
                  <a:lnTo>
                    <a:pt x="36" y="902"/>
                  </a:lnTo>
                  <a:lnTo>
                    <a:pt x="31" y="897"/>
                  </a:lnTo>
                  <a:lnTo>
                    <a:pt x="33" y="897"/>
                  </a:lnTo>
                  <a:lnTo>
                    <a:pt x="26" y="897"/>
                  </a:lnTo>
                  <a:lnTo>
                    <a:pt x="21" y="890"/>
                  </a:lnTo>
                  <a:lnTo>
                    <a:pt x="14" y="886"/>
                  </a:lnTo>
                  <a:lnTo>
                    <a:pt x="10" y="888"/>
                  </a:lnTo>
                  <a:lnTo>
                    <a:pt x="3" y="895"/>
                  </a:lnTo>
                  <a:lnTo>
                    <a:pt x="0" y="890"/>
                  </a:lnTo>
                  <a:lnTo>
                    <a:pt x="10" y="881"/>
                  </a:lnTo>
                  <a:lnTo>
                    <a:pt x="21" y="876"/>
                  </a:lnTo>
                  <a:lnTo>
                    <a:pt x="33" y="871"/>
                  </a:lnTo>
                  <a:lnTo>
                    <a:pt x="43" y="864"/>
                  </a:lnTo>
                  <a:lnTo>
                    <a:pt x="95" y="827"/>
                  </a:lnTo>
                  <a:lnTo>
                    <a:pt x="106" y="810"/>
                  </a:lnTo>
                  <a:lnTo>
                    <a:pt x="118" y="805"/>
                  </a:lnTo>
                  <a:lnTo>
                    <a:pt x="125" y="796"/>
                  </a:lnTo>
                  <a:lnTo>
                    <a:pt x="128" y="793"/>
                  </a:lnTo>
                  <a:lnTo>
                    <a:pt x="147" y="793"/>
                  </a:lnTo>
                  <a:lnTo>
                    <a:pt x="163" y="796"/>
                  </a:lnTo>
                  <a:lnTo>
                    <a:pt x="184" y="801"/>
                  </a:lnTo>
                  <a:lnTo>
                    <a:pt x="196" y="801"/>
                  </a:lnTo>
                  <a:lnTo>
                    <a:pt x="201" y="798"/>
                  </a:lnTo>
                  <a:lnTo>
                    <a:pt x="206" y="796"/>
                  </a:lnTo>
                  <a:lnTo>
                    <a:pt x="210" y="786"/>
                  </a:lnTo>
                  <a:lnTo>
                    <a:pt x="220" y="777"/>
                  </a:lnTo>
                  <a:lnTo>
                    <a:pt x="232" y="768"/>
                  </a:lnTo>
                  <a:lnTo>
                    <a:pt x="239" y="758"/>
                  </a:lnTo>
                  <a:lnTo>
                    <a:pt x="241" y="751"/>
                  </a:lnTo>
                  <a:lnTo>
                    <a:pt x="220" y="760"/>
                  </a:lnTo>
                  <a:lnTo>
                    <a:pt x="213" y="763"/>
                  </a:lnTo>
                  <a:lnTo>
                    <a:pt x="203" y="768"/>
                  </a:lnTo>
                  <a:lnTo>
                    <a:pt x="196" y="775"/>
                  </a:lnTo>
                  <a:lnTo>
                    <a:pt x="189" y="779"/>
                  </a:lnTo>
                  <a:lnTo>
                    <a:pt x="177" y="777"/>
                  </a:lnTo>
                  <a:lnTo>
                    <a:pt x="170" y="772"/>
                  </a:lnTo>
                  <a:lnTo>
                    <a:pt x="166" y="765"/>
                  </a:lnTo>
                  <a:lnTo>
                    <a:pt x="161" y="753"/>
                  </a:lnTo>
                  <a:lnTo>
                    <a:pt x="156" y="746"/>
                  </a:lnTo>
                  <a:lnTo>
                    <a:pt x="154" y="7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gray">
            <a:xfrm>
              <a:off x="5238626" y="569328"/>
              <a:ext cx="24063" cy="24063"/>
            </a:xfrm>
            <a:custGeom>
              <a:avLst/>
              <a:gdLst>
                <a:gd name="T0" fmla="*/ 12 w 12"/>
                <a:gd name="T1" fmla="*/ 10 h 12"/>
                <a:gd name="T2" fmla="*/ 12 w 12"/>
                <a:gd name="T3" fmla="*/ 7 h 12"/>
                <a:gd name="T4" fmla="*/ 10 w 12"/>
                <a:gd name="T5" fmla="*/ 3 h 12"/>
                <a:gd name="T6" fmla="*/ 7 w 12"/>
                <a:gd name="T7" fmla="*/ 0 h 12"/>
                <a:gd name="T8" fmla="*/ 2 w 12"/>
                <a:gd name="T9" fmla="*/ 0 h 12"/>
                <a:gd name="T10" fmla="*/ 0 w 12"/>
                <a:gd name="T11" fmla="*/ 5 h 12"/>
                <a:gd name="T12" fmla="*/ 5 w 12"/>
                <a:gd name="T13" fmla="*/ 10 h 12"/>
                <a:gd name="T14" fmla="*/ 10 w 12"/>
                <a:gd name="T15" fmla="*/ 12 h 12"/>
                <a:gd name="T16" fmla="*/ 12 w 1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0"/>
                  </a:moveTo>
                  <a:lnTo>
                    <a:pt x="12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gray">
            <a:xfrm>
              <a:off x="5238626" y="569328"/>
              <a:ext cx="24063" cy="24063"/>
            </a:xfrm>
            <a:custGeom>
              <a:avLst/>
              <a:gdLst>
                <a:gd name="T0" fmla="*/ 12 w 12"/>
                <a:gd name="T1" fmla="*/ 10 h 12"/>
                <a:gd name="T2" fmla="*/ 12 w 12"/>
                <a:gd name="T3" fmla="*/ 7 h 12"/>
                <a:gd name="T4" fmla="*/ 10 w 12"/>
                <a:gd name="T5" fmla="*/ 3 h 12"/>
                <a:gd name="T6" fmla="*/ 7 w 12"/>
                <a:gd name="T7" fmla="*/ 0 h 12"/>
                <a:gd name="T8" fmla="*/ 2 w 12"/>
                <a:gd name="T9" fmla="*/ 0 h 12"/>
                <a:gd name="T10" fmla="*/ 0 w 12"/>
                <a:gd name="T11" fmla="*/ 5 h 12"/>
                <a:gd name="T12" fmla="*/ 5 w 12"/>
                <a:gd name="T13" fmla="*/ 10 h 12"/>
                <a:gd name="T14" fmla="*/ 10 w 12"/>
                <a:gd name="T15" fmla="*/ 12 h 12"/>
                <a:gd name="T16" fmla="*/ 12 w 1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0"/>
                  </a:moveTo>
                  <a:lnTo>
                    <a:pt x="12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12" y="1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gray">
            <a:xfrm>
              <a:off x="5252662" y="517191"/>
              <a:ext cx="66175" cy="62164"/>
            </a:xfrm>
            <a:custGeom>
              <a:avLst/>
              <a:gdLst>
                <a:gd name="T0" fmla="*/ 33 w 33"/>
                <a:gd name="T1" fmla="*/ 29 h 31"/>
                <a:gd name="T2" fmla="*/ 33 w 33"/>
                <a:gd name="T3" fmla="*/ 26 h 31"/>
                <a:gd name="T4" fmla="*/ 33 w 33"/>
                <a:gd name="T5" fmla="*/ 26 h 31"/>
                <a:gd name="T6" fmla="*/ 31 w 33"/>
                <a:gd name="T7" fmla="*/ 22 h 31"/>
                <a:gd name="T8" fmla="*/ 26 w 33"/>
                <a:gd name="T9" fmla="*/ 22 h 31"/>
                <a:gd name="T10" fmla="*/ 21 w 33"/>
                <a:gd name="T11" fmla="*/ 22 h 31"/>
                <a:gd name="T12" fmla="*/ 14 w 33"/>
                <a:gd name="T13" fmla="*/ 19 h 31"/>
                <a:gd name="T14" fmla="*/ 14 w 33"/>
                <a:gd name="T15" fmla="*/ 14 h 31"/>
                <a:gd name="T16" fmla="*/ 14 w 33"/>
                <a:gd name="T17" fmla="*/ 10 h 31"/>
                <a:gd name="T18" fmla="*/ 10 w 33"/>
                <a:gd name="T19" fmla="*/ 3 h 31"/>
                <a:gd name="T20" fmla="*/ 5 w 33"/>
                <a:gd name="T21" fmla="*/ 0 h 31"/>
                <a:gd name="T22" fmla="*/ 3 w 33"/>
                <a:gd name="T23" fmla="*/ 10 h 31"/>
                <a:gd name="T24" fmla="*/ 0 w 33"/>
                <a:gd name="T25" fmla="*/ 19 h 31"/>
                <a:gd name="T26" fmla="*/ 5 w 33"/>
                <a:gd name="T27" fmla="*/ 24 h 31"/>
                <a:gd name="T28" fmla="*/ 12 w 33"/>
                <a:gd name="T29" fmla="*/ 24 h 31"/>
                <a:gd name="T30" fmla="*/ 19 w 33"/>
                <a:gd name="T31" fmla="*/ 24 h 31"/>
                <a:gd name="T32" fmla="*/ 29 w 33"/>
                <a:gd name="T33" fmla="*/ 31 h 31"/>
                <a:gd name="T34" fmla="*/ 33 w 33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1">
                  <a:moveTo>
                    <a:pt x="33" y="29"/>
                  </a:moveTo>
                  <a:lnTo>
                    <a:pt x="33" y="26"/>
                  </a:lnTo>
                  <a:lnTo>
                    <a:pt x="33" y="26"/>
                  </a:lnTo>
                  <a:lnTo>
                    <a:pt x="31" y="22"/>
                  </a:lnTo>
                  <a:lnTo>
                    <a:pt x="26" y="22"/>
                  </a:lnTo>
                  <a:lnTo>
                    <a:pt x="21" y="22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0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9" y="24"/>
                  </a:lnTo>
                  <a:lnTo>
                    <a:pt x="29" y="3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gray">
            <a:xfrm>
              <a:off x="5252662" y="517191"/>
              <a:ext cx="66175" cy="62164"/>
            </a:xfrm>
            <a:custGeom>
              <a:avLst/>
              <a:gdLst>
                <a:gd name="T0" fmla="*/ 33 w 33"/>
                <a:gd name="T1" fmla="*/ 29 h 31"/>
                <a:gd name="T2" fmla="*/ 33 w 33"/>
                <a:gd name="T3" fmla="*/ 26 h 31"/>
                <a:gd name="T4" fmla="*/ 33 w 33"/>
                <a:gd name="T5" fmla="*/ 26 h 31"/>
                <a:gd name="T6" fmla="*/ 31 w 33"/>
                <a:gd name="T7" fmla="*/ 22 h 31"/>
                <a:gd name="T8" fmla="*/ 26 w 33"/>
                <a:gd name="T9" fmla="*/ 22 h 31"/>
                <a:gd name="T10" fmla="*/ 21 w 33"/>
                <a:gd name="T11" fmla="*/ 22 h 31"/>
                <a:gd name="T12" fmla="*/ 14 w 33"/>
                <a:gd name="T13" fmla="*/ 19 h 31"/>
                <a:gd name="T14" fmla="*/ 14 w 33"/>
                <a:gd name="T15" fmla="*/ 14 h 31"/>
                <a:gd name="T16" fmla="*/ 14 w 33"/>
                <a:gd name="T17" fmla="*/ 10 h 31"/>
                <a:gd name="T18" fmla="*/ 10 w 33"/>
                <a:gd name="T19" fmla="*/ 3 h 31"/>
                <a:gd name="T20" fmla="*/ 5 w 33"/>
                <a:gd name="T21" fmla="*/ 0 h 31"/>
                <a:gd name="T22" fmla="*/ 3 w 33"/>
                <a:gd name="T23" fmla="*/ 10 h 31"/>
                <a:gd name="T24" fmla="*/ 0 w 33"/>
                <a:gd name="T25" fmla="*/ 19 h 31"/>
                <a:gd name="T26" fmla="*/ 5 w 33"/>
                <a:gd name="T27" fmla="*/ 24 h 31"/>
                <a:gd name="T28" fmla="*/ 12 w 33"/>
                <a:gd name="T29" fmla="*/ 24 h 31"/>
                <a:gd name="T30" fmla="*/ 19 w 33"/>
                <a:gd name="T31" fmla="*/ 24 h 31"/>
                <a:gd name="T32" fmla="*/ 29 w 33"/>
                <a:gd name="T33" fmla="*/ 31 h 31"/>
                <a:gd name="T34" fmla="*/ 33 w 33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1">
                  <a:moveTo>
                    <a:pt x="33" y="29"/>
                  </a:moveTo>
                  <a:lnTo>
                    <a:pt x="33" y="26"/>
                  </a:lnTo>
                  <a:lnTo>
                    <a:pt x="33" y="26"/>
                  </a:lnTo>
                  <a:lnTo>
                    <a:pt x="31" y="22"/>
                  </a:lnTo>
                  <a:lnTo>
                    <a:pt x="26" y="22"/>
                  </a:lnTo>
                  <a:lnTo>
                    <a:pt x="21" y="22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0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9" y="24"/>
                  </a:lnTo>
                  <a:lnTo>
                    <a:pt x="29" y="31"/>
                  </a:lnTo>
                  <a:lnTo>
                    <a:pt x="33" y="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gray">
            <a:xfrm>
              <a:off x="4727281" y="749803"/>
              <a:ext cx="52137" cy="28074"/>
            </a:xfrm>
            <a:custGeom>
              <a:avLst/>
              <a:gdLst>
                <a:gd name="T0" fmla="*/ 21 w 26"/>
                <a:gd name="T1" fmla="*/ 5 h 14"/>
                <a:gd name="T2" fmla="*/ 26 w 26"/>
                <a:gd name="T3" fmla="*/ 5 h 14"/>
                <a:gd name="T4" fmla="*/ 26 w 26"/>
                <a:gd name="T5" fmla="*/ 5 h 14"/>
                <a:gd name="T6" fmla="*/ 19 w 26"/>
                <a:gd name="T7" fmla="*/ 0 h 14"/>
                <a:gd name="T8" fmla="*/ 2 w 26"/>
                <a:gd name="T9" fmla="*/ 0 h 14"/>
                <a:gd name="T10" fmla="*/ 0 w 26"/>
                <a:gd name="T11" fmla="*/ 2 h 14"/>
                <a:gd name="T12" fmla="*/ 5 w 26"/>
                <a:gd name="T13" fmla="*/ 5 h 14"/>
                <a:gd name="T14" fmla="*/ 5 w 26"/>
                <a:gd name="T15" fmla="*/ 9 h 14"/>
                <a:gd name="T16" fmla="*/ 7 w 26"/>
                <a:gd name="T17" fmla="*/ 12 h 14"/>
                <a:gd name="T18" fmla="*/ 12 w 26"/>
                <a:gd name="T19" fmla="*/ 14 h 14"/>
                <a:gd name="T20" fmla="*/ 19 w 26"/>
                <a:gd name="T21" fmla="*/ 14 h 14"/>
                <a:gd name="T22" fmla="*/ 19 w 26"/>
                <a:gd name="T23" fmla="*/ 12 h 14"/>
                <a:gd name="T24" fmla="*/ 21 w 26"/>
                <a:gd name="T25" fmla="*/ 9 h 14"/>
                <a:gd name="T26" fmla="*/ 21 w 26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4">
                  <a:moveTo>
                    <a:pt x="21" y="5"/>
                  </a:moveTo>
                  <a:lnTo>
                    <a:pt x="26" y="5"/>
                  </a:lnTo>
                  <a:lnTo>
                    <a:pt x="26" y="5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12"/>
                  </a:lnTo>
                  <a:lnTo>
                    <a:pt x="12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gray">
            <a:xfrm>
              <a:off x="4727281" y="749803"/>
              <a:ext cx="52137" cy="28074"/>
            </a:xfrm>
            <a:custGeom>
              <a:avLst/>
              <a:gdLst>
                <a:gd name="T0" fmla="*/ 21 w 26"/>
                <a:gd name="T1" fmla="*/ 5 h 14"/>
                <a:gd name="T2" fmla="*/ 26 w 26"/>
                <a:gd name="T3" fmla="*/ 5 h 14"/>
                <a:gd name="T4" fmla="*/ 26 w 26"/>
                <a:gd name="T5" fmla="*/ 5 h 14"/>
                <a:gd name="T6" fmla="*/ 19 w 26"/>
                <a:gd name="T7" fmla="*/ 0 h 14"/>
                <a:gd name="T8" fmla="*/ 2 w 26"/>
                <a:gd name="T9" fmla="*/ 0 h 14"/>
                <a:gd name="T10" fmla="*/ 0 w 26"/>
                <a:gd name="T11" fmla="*/ 2 h 14"/>
                <a:gd name="T12" fmla="*/ 5 w 26"/>
                <a:gd name="T13" fmla="*/ 5 h 14"/>
                <a:gd name="T14" fmla="*/ 5 w 26"/>
                <a:gd name="T15" fmla="*/ 9 h 14"/>
                <a:gd name="T16" fmla="*/ 7 w 26"/>
                <a:gd name="T17" fmla="*/ 12 h 14"/>
                <a:gd name="T18" fmla="*/ 12 w 26"/>
                <a:gd name="T19" fmla="*/ 14 h 14"/>
                <a:gd name="T20" fmla="*/ 19 w 26"/>
                <a:gd name="T21" fmla="*/ 14 h 14"/>
                <a:gd name="T22" fmla="*/ 19 w 26"/>
                <a:gd name="T23" fmla="*/ 12 h 14"/>
                <a:gd name="T24" fmla="*/ 21 w 26"/>
                <a:gd name="T25" fmla="*/ 9 h 14"/>
                <a:gd name="T26" fmla="*/ 21 w 26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4">
                  <a:moveTo>
                    <a:pt x="21" y="5"/>
                  </a:moveTo>
                  <a:lnTo>
                    <a:pt x="26" y="5"/>
                  </a:lnTo>
                  <a:lnTo>
                    <a:pt x="26" y="5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12"/>
                  </a:lnTo>
                  <a:lnTo>
                    <a:pt x="12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1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gray">
            <a:xfrm>
              <a:off x="4789445" y="603417"/>
              <a:ext cx="122322" cy="132348"/>
            </a:xfrm>
            <a:custGeom>
              <a:avLst/>
              <a:gdLst>
                <a:gd name="T0" fmla="*/ 61 w 61"/>
                <a:gd name="T1" fmla="*/ 2 h 66"/>
                <a:gd name="T2" fmla="*/ 59 w 61"/>
                <a:gd name="T3" fmla="*/ 0 h 66"/>
                <a:gd name="T4" fmla="*/ 54 w 61"/>
                <a:gd name="T5" fmla="*/ 2 h 66"/>
                <a:gd name="T6" fmla="*/ 42 w 61"/>
                <a:gd name="T7" fmla="*/ 4 h 66"/>
                <a:gd name="T8" fmla="*/ 33 w 61"/>
                <a:gd name="T9" fmla="*/ 9 h 66"/>
                <a:gd name="T10" fmla="*/ 26 w 61"/>
                <a:gd name="T11" fmla="*/ 14 h 66"/>
                <a:gd name="T12" fmla="*/ 23 w 61"/>
                <a:gd name="T13" fmla="*/ 19 h 66"/>
                <a:gd name="T14" fmla="*/ 23 w 61"/>
                <a:gd name="T15" fmla="*/ 23 h 66"/>
                <a:gd name="T16" fmla="*/ 19 w 61"/>
                <a:gd name="T17" fmla="*/ 23 h 66"/>
                <a:gd name="T18" fmla="*/ 11 w 61"/>
                <a:gd name="T19" fmla="*/ 16 h 66"/>
                <a:gd name="T20" fmla="*/ 7 w 61"/>
                <a:gd name="T21" fmla="*/ 26 h 66"/>
                <a:gd name="T22" fmla="*/ 2 w 61"/>
                <a:gd name="T23" fmla="*/ 40 h 66"/>
                <a:gd name="T24" fmla="*/ 7 w 61"/>
                <a:gd name="T25" fmla="*/ 52 h 66"/>
                <a:gd name="T26" fmla="*/ 2 w 61"/>
                <a:gd name="T27" fmla="*/ 56 h 66"/>
                <a:gd name="T28" fmla="*/ 0 w 61"/>
                <a:gd name="T29" fmla="*/ 59 h 66"/>
                <a:gd name="T30" fmla="*/ 0 w 61"/>
                <a:gd name="T31" fmla="*/ 66 h 66"/>
                <a:gd name="T32" fmla="*/ 9 w 61"/>
                <a:gd name="T33" fmla="*/ 64 h 66"/>
                <a:gd name="T34" fmla="*/ 11 w 61"/>
                <a:gd name="T35" fmla="*/ 61 h 66"/>
                <a:gd name="T36" fmla="*/ 14 w 61"/>
                <a:gd name="T37" fmla="*/ 56 h 66"/>
                <a:gd name="T38" fmla="*/ 19 w 61"/>
                <a:gd name="T39" fmla="*/ 56 h 66"/>
                <a:gd name="T40" fmla="*/ 23 w 61"/>
                <a:gd name="T41" fmla="*/ 52 h 66"/>
                <a:gd name="T42" fmla="*/ 30 w 61"/>
                <a:gd name="T43" fmla="*/ 52 h 66"/>
                <a:gd name="T44" fmla="*/ 35 w 61"/>
                <a:gd name="T45" fmla="*/ 52 h 66"/>
                <a:gd name="T46" fmla="*/ 40 w 61"/>
                <a:gd name="T47" fmla="*/ 47 h 66"/>
                <a:gd name="T48" fmla="*/ 42 w 61"/>
                <a:gd name="T49" fmla="*/ 42 h 66"/>
                <a:gd name="T50" fmla="*/ 42 w 61"/>
                <a:gd name="T51" fmla="*/ 40 h 66"/>
                <a:gd name="T52" fmla="*/ 40 w 61"/>
                <a:gd name="T53" fmla="*/ 40 h 66"/>
                <a:gd name="T54" fmla="*/ 40 w 61"/>
                <a:gd name="T55" fmla="*/ 33 h 66"/>
                <a:gd name="T56" fmla="*/ 42 w 61"/>
                <a:gd name="T57" fmla="*/ 33 h 66"/>
                <a:gd name="T58" fmla="*/ 45 w 61"/>
                <a:gd name="T59" fmla="*/ 30 h 66"/>
                <a:gd name="T60" fmla="*/ 47 w 61"/>
                <a:gd name="T61" fmla="*/ 28 h 66"/>
                <a:gd name="T62" fmla="*/ 52 w 61"/>
                <a:gd name="T63" fmla="*/ 28 h 66"/>
                <a:gd name="T64" fmla="*/ 59 w 61"/>
                <a:gd name="T65" fmla="*/ 26 h 66"/>
                <a:gd name="T66" fmla="*/ 56 w 61"/>
                <a:gd name="T67" fmla="*/ 26 h 66"/>
                <a:gd name="T68" fmla="*/ 54 w 61"/>
                <a:gd name="T69" fmla="*/ 21 h 66"/>
                <a:gd name="T70" fmla="*/ 56 w 61"/>
                <a:gd name="T71" fmla="*/ 16 h 66"/>
                <a:gd name="T72" fmla="*/ 59 w 61"/>
                <a:gd name="T73" fmla="*/ 4 h 66"/>
                <a:gd name="T74" fmla="*/ 61 w 61"/>
                <a:gd name="T7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6">
                  <a:moveTo>
                    <a:pt x="61" y="2"/>
                  </a:moveTo>
                  <a:lnTo>
                    <a:pt x="59" y="0"/>
                  </a:lnTo>
                  <a:lnTo>
                    <a:pt x="54" y="2"/>
                  </a:lnTo>
                  <a:lnTo>
                    <a:pt x="42" y="4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1" y="16"/>
                  </a:lnTo>
                  <a:lnTo>
                    <a:pt x="7" y="26"/>
                  </a:lnTo>
                  <a:lnTo>
                    <a:pt x="2" y="40"/>
                  </a:lnTo>
                  <a:lnTo>
                    <a:pt x="7" y="52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9" y="64"/>
                  </a:lnTo>
                  <a:lnTo>
                    <a:pt x="11" y="61"/>
                  </a:lnTo>
                  <a:lnTo>
                    <a:pt x="14" y="56"/>
                  </a:lnTo>
                  <a:lnTo>
                    <a:pt x="19" y="56"/>
                  </a:lnTo>
                  <a:lnTo>
                    <a:pt x="23" y="52"/>
                  </a:lnTo>
                  <a:lnTo>
                    <a:pt x="30" y="52"/>
                  </a:lnTo>
                  <a:lnTo>
                    <a:pt x="35" y="52"/>
                  </a:lnTo>
                  <a:lnTo>
                    <a:pt x="40" y="47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52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4" y="21"/>
                  </a:lnTo>
                  <a:lnTo>
                    <a:pt x="56" y="16"/>
                  </a:lnTo>
                  <a:lnTo>
                    <a:pt x="59" y="4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gray">
            <a:xfrm>
              <a:off x="4789445" y="603417"/>
              <a:ext cx="122322" cy="132348"/>
            </a:xfrm>
            <a:custGeom>
              <a:avLst/>
              <a:gdLst>
                <a:gd name="T0" fmla="*/ 61 w 61"/>
                <a:gd name="T1" fmla="*/ 2 h 66"/>
                <a:gd name="T2" fmla="*/ 59 w 61"/>
                <a:gd name="T3" fmla="*/ 0 h 66"/>
                <a:gd name="T4" fmla="*/ 54 w 61"/>
                <a:gd name="T5" fmla="*/ 2 h 66"/>
                <a:gd name="T6" fmla="*/ 42 w 61"/>
                <a:gd name="T7" fmla="*/ 4 h 66"/>
                <a:gd name="T8" fmla="*/ 33 w 61"/>
                <a:gd name="T9" fmla="*/ 9 h 66"/>
                <a:gd name="T10" fmla="*/ 26 w 61"/>
                <a:gd name="T11" fmla="*/ 14 h 66"/>
                <a:gd name="T12" fmla="*/ 23 w 61"/>
                <a:gd name="T13" fmla="*/ 19 h 66"/>
                <a:gd name="T14" fmla="*/ 23 w 61"/>
                <a:gd name="T15" fmla="*/ 23 h 66"/>
                <a:gd name="T16" fmla="*/ 19 w 61"/>
                <a:gd name="T17" fmla="*/ 23 h 66"/>
                <a:gd name="T18" fmla="*/ 11 w 61"/>
                <a:gd name="T19" fmla="*/ 16 h 66"/>
                <a:gd name="T20" fmla="*/ 7 w 61"/>
                <a:gd name="T21" fmla="*/ 26 h 66"/>
                <a:gd name="T22" fmla="*/ 2 w 61"/>
                <a:gd name="T23" fmla="*/ 40 h 66"/>
                <a:gd name="T24" fmla="*/ 7 w 61"/>
                <a:gd name="T25" fmla="*/ 52 h 66"/>
                <a:gd name="T26" fmla="*/ 2 w 61"/>
                <a:gd name="T27" fmla="*/ 56 h 66"/>
                <a:gd name="T28" fmla="*/ 0 w 61"/>
                <a:gd name="T29" fmla="*/ 59 h 66"/>
                <a:gd name="T30" fmla="*/ 0 w 61"/>
                <a:gd name="T31" fmla="*/ 66 h 66"/>
                <a:gd name="T32" fmla="*/ 9 w 61"/>
                <a:gd name="T33" fmla="*/ 64 h 66"/>
                <a:gd name="T34" fmla="*/ 11 w 61"/>
                <a:gd name="T35" fmla="*/ 61 h 66"/>
                <a:gd name="T36" fmla="*/ 14 w 61"/>
                <a:gd name="T37" fmla="*/ 56 h 66"/>
                <a:gd name="T38" fmla="*/ 19 w 61"/>
                <a:gd name="T39" fmla="*/ 56 h 66"/>
                <a:gd name="T40" fmla="*/ 23 w 61"/>
                <a:gd name="T41" fmla="*/ 52 h 66"/>
                <a:gd name="T42" fmla="*/ 30 w 61"/>
                <a:gd name="T43" fmla="*/ 52 h 66"/>
                <a:gd name="T44" fmla="*/ 35 w 61"/>
                <a:gd name="T45" fmla="*/ 52 h 66"/>
                <a:gd name="T46" fmla="*/ 40 w 61"/>
                <a:gd name="T47" fmla="*/ 47 h 66"/>
                <a:gd name="T48" fmla="*/ 42 w 61"/>
                <a:gd name="T49" fmla="*/ 42 h 66"/>
                <a:gd name="T50" fmla="*/ 42 w 61"/>
                <a:gd name="T51" fmla="*/ 40 h 66"/>
                <a:gd name="T52" fmla="*/ 40 w 61"/>
                <a:gd name="T53" fmla="*/ 40 h 66"/>
                <a:gd name="T54" fmla="*/ 40 w 61"/>
                <a:gd name="T55" fmla="*/ 33 h 66"/>
                <a:gd name="T56" fmla="*/ 42 w 61"/>
                <a:gd name="T57" fmla="*/ 33 h 66"/>
                <a:gd name="T58" fmla="*/ 45 w 61"/>
                <a:gd name="T59" fmla="*/ 30 h 66"/>
                <a:gd name="T60" fmla="*/ 47 w 61"/>
                <a:gd name="T61" fmla="*/ 28 h 66"/>
                <a:gd name="T62" fmla="*/ 52 w 61"/>
                <a:gd name="T63" fmla="*/ 28 h 66"/>
                <a:gd name="T64" fmla="*/ 59 w 61"/>
                <a:gd name="T65" fmla="*/ 26 h 66"/>
                <a:gd name="T66" fmla="*/ 56 w 61"/>
                <a:gd name="T67" fmla="*/ 26 h 66"/>
                <a:gd name="T68" fmla="*/ 54 w 61"/>
                <a:gd name="T69" fmla="*/ 21 h 66"/>
                <a:gd name="T70" fmla="*/ 56 w 61"/>
                <a:gd name="T71" fmla="*/ 16 h 66"/>
                <a:gd name="T72" fmla="*/ 59 w 61"/>
                <a:gd name="T73" fmla="*/ 4 h 66"/>
                <a:gd name="T74" fmla="*/ 61 w 61"/>
                <a:gd name="T7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6">
                  <a:moveTo>
                    <a:pt x="61" y="2"/>
                  </a:moveTo>
                  <a:lnTo>
                    <a:pt x="59" y="0"/>
                  </a:lnTo>
                  <a:lnTo>
                    <a:pt x="54" y="2"/>
                  </a:lnTo>
                  <a:lnTo>
                    <a:pt x="42" y="4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1" y="16"/>
                  </a:lnTo>
                  <a:lnTo>
                    <a:pt x="7" y="26"/>
                  </a:lnTo>
                  <a:lnTo>
                    <a:pt x="2" y="40"/>
                  </a:lnTo>
                  <a:lnTo>
                    <a:pt x="7" y="52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9" y="64"/>
                  </a:lnTo>
                  <a:lnTo>
                    <a:pt x="11" y="61"/>
                  </a:lnTo>
                  <a:lnTo>
                    <a:pt x="14" y="56"/>
                  </a:lnTo>
                  <a:lnTo>
                    <a:pt x="19" y="56"/>
                  </a:lnTo>
                  <a:lnTo>
                    <a:pt x="23" y="52"/>
                  </a:lnTo>
                  <a:lnTo>
                    <a:pt x="30" y="52"/>
                  </a:lnTo>
                  <a:lnTo>
                    <a:pt x="35" y="52"/>
                  </a:lnTo>
                  <a:lnTo>
                    <a:pt x="40" y="47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52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4" y="21"/>
                  </a:lnTo>
                  <a:lnTo>
                    <a:pt x="56" y="16"/>
                  </a:lnTo>
                  <a:lnTo>
                    <a:pt x="59" y="4"/>
                  </a:lnTo>
                  <a:lnTo>
                    <a:pt x="61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gray">
            <a:xfrm>
              <a:off x="4083589" y="1247111"/>
              <a:ext cx="629656" cy="733930"/>
            </a:xfrm>
            <a:custGeom>
              <a:avLst/>
              <a:gdLst>
                <a:gd name="T0" fmla="*/ 255 w 314"/>
                <a:gd name="T1" fmla="*/ 19 h 366"/>
                <a:gd name="T2" fmla="*/ 245 w 314"/>
                <a:gd name="T3" fmla="*/ 5 h 366"/>
                <a:gd name="T4" fmla="*/ 212 w 314"/>
                <a:gd name="T5" fmla="*/ 12 h 366"/>
                <a:gd name="T6" fmla="*/ 198 w 314"/>
                <a:gd name="T7" fmla="*/ 31 h 366"/>
                <a:gd name="T8" fmla="*/ 184 w 314"/>
                <a:gd name="T9" fmla="*/ 52 h 366"/>
                <a:gd name="T10" fmla="*/ 208 w 314"/>
                <a:gd name="T11" fmla="*/ 64 h 366"/>
                <a:gd name="T12" fmla="*/ 177 w 314"/>
                <a:gd name="T13" fmla="*/ 80 h 366"/>
                <a:gd name="T14" fmla="*/ 158 w 314"/>
                <a:gd name="T15" fmla="*/ 87 h 366"/>
                <a:gd name="T16" fmla="*/ 108 w 314"/>
                <a:gd name="T17" fmla="*/ 66 h 366"/>
                <a:gd name="T18" fmla="*/ 82 w 314"/>
                <a:gd name="T19" fmla="*/ 97 h 366"/>
                <a:gd name="T20" fmla="*/ 101 w 314"/>
                <a:gd name="T21" fmla="*/ 116 h 366"/>
                <a:gd name="T22" fmla="*/ 63 w 314"/>
                <a:gd name="T23" fmla="*/ 139 h 366"/>
                <a:gd name="T24" fmla="*/ 71 w 314"/>
                <a:gd name="T25" fmla="*/ 168 h 366"/>
                <a:gd name="T26" fmla="*/ 94 w 314"/>
                <a:gd name="T27" fmla="*/ 184 h 366"/>
                <a:gd name="T28" fmla="*/ 101 w 314"/>
                <a:gd name="T29" fmla="*/ 201 h 366"/>
                <a:gd name="T30" fmla="*/ 75 w 314"/>
                <a:gd name="T31" fmla="*/ 234 h 366"/>
                <a:gd name="T32" fmla="*/ 54 w 314"/>
                <a:gd name="T33" fmla="*/ 246 h 366"/>
                <a:gd name="T34" fmla="*/ 66 w 314"/>
                <a:gd name="T35" fmla="*/ 248 h 366"/>
                <a:gd name="T36" fmla="*/ 104 w 314"/>
                <a:gd name="T37" fmla="*/ 246 h 366"/>
                <a:gd name="T38" fmla="*/ 113 w 314"/>
                <a:gd name="T39" fmla="*/ 246 h 366"/>
                <a:gd name="T40" fmla="*/ 111 w 314"/>
                <a:gd name="T41" fmla="*/ 257 h 366"/>
                <a:gd name="T42" fmla="*/ 56 w 314"/>
                <a:gd name="T43" fmla="*/ 260 h 366"/>
                <a:gd name="T44" fmla="*/ 30 w 314"/>
                <a:gd name="T45" fmla="*/ 276 h 366"/>
                <a:gd name="T46" fmla="*/ 2 w 314"/>
                <a:gd name="T47" fmla="*/ 286 h 366"/>
                <a:gd name="T48" fmla="*/ 16 w 314"/>
                <a:gd name="T49" fmla="*/ 300 h 366"/>
                <a:gd name="T50" fmla="*/ 9 w 314"/>
                <a:gd name="T51" fmla="*/ 324 h 366"/>
                <a:gd name="T52" fmla="*/ 37 w 314"/>
                <a:gd name="T53" fmla="*/ 331 h 366"/>
                <a:gd name="T54" fmla="*/ 23 w 314"/>
                <a:gd name="T55" fmla="*/ 342 h 366"/>
                <a:gd name="T56" fmla="*/ 47 w 314"/>
                <a:gd name="T57" fmla="*/ 345 h 366"/>
                <a:gd name="T58" fmla="*/ 28 w 314"/>
                <a:gd name="T59" fmla="*/ 357 h 366"/>
                <a:gd name="T60" fmla="*/ 49 w 314"/>
                <a:gd name="T61" fmla="*/ 364 h 366"/>
                <a:gd name="T62" fmla="*/ 66 w 314"/>
                <a:gd name="T63" fmla="*/ 364 h 366"/>
                <a:gd name="T64" fmla="*/ 101 w 314"/>
                <a:gd name="T65" fmla="*/ 364 h 366"/>
                <a:gd name="T66" fmla="*/ 122 w 314"/>
                <a:gd name="T67" fmla="*/ 350 h 366"/>
                <a:gd name="T68" fmla="*/ 134 w 314"/>
                <a:gd name="T69" fmla="*/ 354 h 366"/>
                <a:gd name="T70" fmla="*/ 167 w 314"/>
                <a:gd name="T71" fmla="*/ 347 h 366"/>
                <a:gd name="T72" fmla="*/ 196 w 314"/>
                <a:gd name="T73" fmla="*/ 333 h 366"/>
                <a:gd name="T74" fmla="*/ 241 w 314"/>
                <a:gd name="T75" fmla="*/ 335 h 366"/>
                <a:gd name="T76" fmla="*/ 260 w 314"/>
                <a:gd name="T77" fmla="*/ 324 h 366"/>
                <a:gd name="T78" fmla="*/ 281 w 314"/>
                <a:gd name="T79" fmla="*/ 286 h 366"/>
                <a:gd name="T80" fmla="*/ 295 w 314"/>
                <a:gd name="T81" fmla="*/ 248 h 366"/>
                <a:gd name="T82" fmla="*/ 302 w 314"/>
                <a:gd name="T83" fmla="*/ 220 h 366"/>
                <a:gd name="T84" fmla="*/ 300 w 314"/>
                <a:gd name="T85" fmla="*/ 161 h 366"/>
                <a:gd name="T86" fmla="*/ 309 w 314"/>
                <a:gd name="T87" fmla="*/ 144 h 366"/>
                <a:gd name="T88" fmla="*/ 307 w 314"/>
                <a:gd name="T89" fmla="*/ 109 h 366"/>
                <a:gd name="T90" fmla="*/ 255 w 314"/>
                <a:gd name="T91" fmla="*/ 111 h 366"/>
                <a:gd name="T92" fmla="*/ 210 w 314"/>
                <a:gd name="T93" fmla="*/ 73 h 366"/>
                <a:gd name="T94" fmla="*/ 248 w 314"/>
                <a:gd name="T95" fmla="*/ 4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4" h="366">
                  <a:moveTo>
                    <a:pt x="252" y="33"/>
                  </a:moveTo>
                  <a:lnTo>
                    <a:pt x="255" y="28"/>
                  </a:lnTo>
                  <a:lnTo>
                    <a:pt x="255" y="28"/>
                  </a:lnTo>
                  <a:lnTo>
                    <a:pt x="255" y="19"/>
                  </a:lnTo>
                  <a:lnTo>
                    <a:pt x="257" y="5"/>
                  </a:lnTo>
                  <a:lnTo>
                    <a:pt x="257" y="2"/>
                  </a:lnTo>
                  <a:lnTo>
                    <a:pt x="250" y="2"/>
                  </a:lnTo>
                  <a:lnTo>
                    <a:pt x="245" y="5"/>
                  </a:lnTo>
                  <a:lnTo>
                    <a:pt x="238" y="5"/>
                  </a:lnTo>
                  <a:lnTo>
                    <a:pt x="236" y="0"/>
                  </a:lnTo>
                  <a:lnTo>
                    <a:pt x="222" y="7"/>
                  </a:lnTo>
                  <a:lnTo>
                    <a:pt x="212" y="12"/>
                  </a:lnTo>
                  <a:lnTo>
                    <a:pt x="205" y="12"/>
                  </a:lnTo>
                  <a:lnTo>
                    <a:pt x="200" y="21"/>
                  </a:lnTo>
                  <a:lnTo>
                    <a:pt x="200" y="28"/>
                  </a:lnTo>
                  <a:lnTo>
                    <a:pt x="198" y="31"/>
                  </a:lnTo>
                  <a:lnTo>
                    <a:pt x="189" y="38"/>
                  </a:lnTo>
                  <a:lnTo>
                    <a:pt x="174" y="43"/>
                  </a:lnTo>
                  <a:lnTo>
                    <a:pt x="177" y="50"/>
                  </a:lnTo>
                  <a:lnTo>
                    <a:pt x="184" y="52"/>
                  </a:lnTo>
                  <a:lnTo>
                    <a:pt x="191" y="57"/>
                  </a:lnTo>
                  <a:lnTo>
                    <a:pt x="198" y="54"/>
                  </a:lnTo>
                  <a:lnTo>
                    <a:pt x="208" y="59"/>
                  </a:lnTo>
                  <a:lnTo>
                    <a:pt x="208" y="64"/>
                  </a:lnTo>
                  <a:lnTo>
                    <a:pt x="200" y="71"/>
                  </a:lnTo>
                  <a:lnTo>
                    <a:pt x="196" y="73"/>
                  </a:lnTo>
                  <a:lnTo>
                    <a:pt x="184" y="76"/>
                  </a:lnTo>
                  <a:lnTo>
                    <a:pt x="177" y="80"/>
                  </a:lnTo>
                  <a:lnTo>
                    <a:pt x="177" y="85"/>
                  </a:lnTo>
                  <a:lnTo>
                    <a:pt x="174" y="90"/>
                  </a:lnTo>
                  <a:lnTo>
                    <a:pt x="174" y="92"/>
                  </a:lnTo>
                  <a:lnTo>
                    <a:pt x="158" y="87"/>
                  </a:lnTo>
                  <a:lnTo>
                    <a:pt x="146" y="85"/>
                  </a:lnTo>
                  <a:lnTo>
                    <a:pt x="137" y="85"/>
                  </a:lnTo>
                  <a:lnTo>
                    <a:pt x="134" y="78"/>
                  </a:lnTo>
                  <a:lnTo>
                    <a:pt x="108" y="66"/>
                  </a:lnTo>
                  <a:lnTo>
                    <a:pt x="99" y="73"/>
                  </a:lnTo>
                  <a:lnTo>
                    <a:pt x="89" y="83"/>
                  </a:lnTo>
                  <a:lnTo>
                    <a:pt x="89" y="102"/>
                  </a:lnTo>
                  <a:lnTo>
                    <a:pt x="82" y="97"/>
                  </a:lnTo>
                  <a:lnTo>
                    <a:pt x="73" y="97"/>
                  </a:lnTo>
                  <a:lnTo>
                    <a:pt x="78" y="106"/>
                  </a:lnTo>
                  <a:lnTo>
                    <a:pt x="94" y="113"/>
                  </a:lnTo>
                  <a:lnTo>
                    <a:pt x="101" y="116"/>
                  </a:lnTo>
                  <a:lnTo>
                    <a:pt x="101" y="123"/>
                  </a:lnTo>
                  <a:lnTo>
                    <a:pt x="82" y="130"/>
                  </a:lnTo>
                  <a:lnTo>
                    <a:pt x="75" y="137"/>
                  </a:lnTo>
                  <a:lnTo>
                    <a:pt x="63" y="139"/>
                  </a:lnTo>
                  <a:lnTo>
                    <a:pt x="61" y="149"/>
                  </a:lnTo>
                  <a:lnTo>
                    <a:pt x="66" y="158"/>
                  </a:lnTo>
                  <a:lnTo>
                    <a:pt x="71" y="161"/>
                  </a:lnTo>
                  <a:lnTo>
                    <a:pt x="71" y="168"/>
                  </a:lnTo>
                  <a:lnTo>
                    <a:pt x="78" y="170"/>
                  </a:lnTo>
                  <a:lnTo>
                    <a:pt x="85" y="170"/>
                  </a:lnTo>
                  <a:lnTo>
                    <a:pt x="85" y="180"/>
                  </a:lnTo>
                  <a:lnTo>
                    <a:pt x="94" y="184"/>
                  </a:lnTo>
                  <a:lnTo>
                    <a:pt x="120" y="189"/>
                  </a:lnTo>
                  <a:lnTo>
                    <a:pt x="122" y="196"/>
                  </a:lnTo>
                  <a:lnTo>
                    <a:pt x="118" y="201"/>
                  </a:lnTo>
                  <a:lnTo>
                    <a:pt x="101" y="201"/>
                  </a:lnTo>
                  <a:lnTo>
                    <a:pt x="89" y="208"/>
                  </a:lnTo>
                  <a:lnTo>
                    <a:pt x="87" y="215"/>
                  </a:lnTo>
                  <a:lnTo>
                    <a:pt x="85" y="224"/>
                  </a:lnTo>
                  <a:lnTo>
                    <a:pt x="75" y="234"/>
                  </a:lnTo>
                  <a:lnTo>
                    <a:pt x="68" y="239"/>
                  </a:lnTo>
                  <a:lnTo>
                    <a:pt x="59" y="246"/>
                  </a:lnTo>
                  <a:lnTo>
                    <a:pt x="56" y="246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63" y="248"/>
                  </a:lnTo>
                  <a:lnTo>
                    <a:pt x="66" y="248"/>
                  </a:lnTo>
                  <a:lnTo>
                    <a:pt x="71" y="248"/>
                  </a:lnTo>
                  <a:lnTo>
                    <a:pt x="82" y="250"/>
                  </a:lnTo>
                  <a:lnTo>
                    <a:pt x="92" y="250"/>
                  </a:lnTo>
                  <a:lnTo>
                    <a:pt x="104" y="246"/>
                  </a:lnTo>
                  <a:lnTo>
                    <a:pt x="111" y="239"/>
                  </a:lnTo>
                  <a:lnTo>
                    <a:pt x="115" y="236"/>
                  </a:lnTo>
                  <a:lnTo>
                    <a:pt x="115" y="239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22" y="255"/>
                  </a:lnTo>
                  <a:lnTo>
                    <a:pt x="122" y="257"/>
                  </a:lnTo>
                  <a:lnTo>
                    <a:pt x="111" y="257"/>
                  </a:lnTo>
                  <a:lnTo>
                    <a:pt x="97" y="255"/>
                  </a:lnTo>
                  <a:lnTo>
                    <a:pt x="82" y="257"/>
                  </a:lnTo>
                  <a:lnTo>
                    <a:pt x="63" y="253"/>
                  </a:lnTo>
                  <a:lnTo>
                    <a:pt x="56" y="260"/>
                  </a:lnTo>
                  <a:lnTo>
                    <a:pt x="45" y="269"/>
                  </a:lnTo>
                  <a:lnTo>
                    <a:pt x="42" y="276"/>
                  </a:lnTo>
                  <a:lnTo>
                    <a:pt x="37" y="279"/>
                  </a:lnTo>
                  <a:lnTo>
                    <a:pt x="30" y="276"/>
                  </a:lnTo>
                  <a:lnTo>
                    <a:pt x="23" y="276"/>
                  </a:lnTo>
                  <a:lnTo>
                    <a:pt x="16" y="274"/>
                  </a:lnTo>
                  <a:lnTo>
                    <a:pt x="7" y="279"/>
                  </a:lnTo>
                  <a:lnTo>
                    <a:pt x="2" y="286"/>
                  </a:lnTo>
                  <a:lnTo>
                    <a:pt x="16" y="291"/>
                  </a:lnTo>
                  <a:lnTo>
                    <a:pt x="30" y="291"/>
                  </a:lnTo>
                  <a:lnTo>
                    <a:pt x="33" y="298"/>
                  </a:lnTo>
                  <a:lnTo>
                    <a:pt x="16" y="300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7" y="317"/>
                  </a:lnTo>
                  <a:lnTo>
                    <a:pt x="9" y="324"/>
                  </a:lnTo>
                  <a:lnTo>
                    <a:pt x="9" y="324"/>
                  </a:lnTo>
                  <a:lnTo>
                    <a:pt x="11" y="326"/>
                  </a:lnTo>
                  <a:lnTo>
                    <a:pt x="40" y="324"/>
                  </a:lnTo>
                  <a:lnTo>
                    <a:pt x="37" y="331"/>
                  </a:lnTo>
                  <a:lnTo>
                    <a:pt x="26" y="333"/>
                  </a:lnTo>
                  <a:lnTo>
                    <a:pt x="7" y="342"/>
                  </a:lnTo>
                  <a:lnTo>
                    <a:pt x="11" y="342"/>
                  </a:lnTo>
                  <a:lnTo>
                    <a:pt x="23" y="342"/>
                  </a:lnTo>
                  <a:lnTo>
                    <a:pt x="30" y="342"/>
                  </a:lnTo>
                  <a:lnTo>
                    <a:pt x="42" y="342"/>
                  </a:lnTo>
                  <a:lnTo>
                    <a:pt x="45" y="340"/>
                  </a:lnTo>
                  <a:lnTo>
                    <a:pt x="47" y="345"/>
                  </a:lnTo>
                  <a:lnTo>
                    <a:pt x="40" y="352"/>
                  </a:lnTo>
                  <a:lnTo>
                    <a:pt x="35" y="350"/>
                  </a:lnTo>
                  <a:lnTo>
                    <a:pt x="26" y="352"/>
                  </a:lnTo>
                  <a:lnTo>
                    <a:pt x="28" y="357"/>
                  </a:lnTo>
                  <a:lnTo>
                    <a:pt x="26" y="361"/>
                  </a:lnTo>
                  <a:lnTo>
                    <a:pt x="37" y="359"/>
                  </a:lnTo>
                  <a:lnTo>
                    <a:pt x="47" y="359"/>
                  </a:lnTo>
                  <a:lnTo>
                    <a:pt x="49" y="364"/>
                  </a:lnTo>
                  <a:lnTo>
                    <a:pt x="56" y="366"/>
                  </a:lnTo>
                  <a:lnTo>
                    <a:pt x="59" y="366"/>
                  </a:lnTo>
                  <a:lnTo>
                    <a:pt x="61" y="364"/>
                  </a:lnTo>
                  <a:lnTo>
                    <a:pt x="66" y="364"/>
                  </a:lnTo>
                  <a:lnTo>
                    <a:pt x="73" y="366"/>
                  </a:lnTo>
                  <a:lnTo>
                    <a:pt x="82" y="364"/>
                  </a:lnTo>
                  <a:lnTo>
                    <a:pt x="89" y="366"/>
                  </a:lnTo>
                  <a:lnTo>
                    <a:pt x="101" y="364"/>
                  </a:lnTo>
                  <a:lnTo>
                    <a:pt x="108" y="361"/>
                  </a:lnTo>
                  <a:lnTo>
                    <a:pt x="113" y="361"/>
                  </a:lnTo>
                  <a:lnTo>
                    <a:pt x="120" y="357"/>
                  </a:lnTo>
                  <a:lnTo>
                    <a:pt x="122" y="350"/>
                  </a:lnTo>
                  <a:lnTo>
                    <a:pt x="125" y="340"/>
                  </a:lnTo>
                  <a:lnTo>
                    <a:pt x="130" y="345"/>
                  </a:lnTo>
                  <a:lnTo>
                    <a:pt x="130" y="352"/>
                  </a:lnTo>
                  <a:lnTo>
                    <a:pt x="134" y="354"/>
                  </a:lnTo>
                  <a:lnTo>
                    <a:pt x="151" y="350"/>
                  </a:lnTo>
                  <a:lnTo>
                    <a:pt x="156" y="345"/>
                  </a:lnTo>
                  <a:lnTo>
                    <a:pt x="160" y="345"/>
                  </a:lnTo>
                  <a:lnTo>
                    <a:pt x="167" y="347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82" y="333"/>
                  </a:lnTo>
                  <a:lnTo>
                    <a:pt x="196" y="333"/>
                  </a:lnTo>
                  <a:lnTo>
                    <a:pt x="210" y="333"/>
                  </a:lnTo>
                  <a:lnTo>
                    <a:pt x="217" y="331"/>
                  </a:lnTo>
                  <a:lnTo>
                    <a:pt x="224" y="331"/>
                  </a:lnTo>
                  <a:lnTo>
                    <a:pt x="241" y="335"/>
                  </a:lnTo>
                  <a:lnTo>
                    <a:pt x="248" y="340"/>
                  </a:lnTo>
                  <a:lnTo>
                    <a:pt x="257" y="342"/>
                  </a:lnTo>
                  <a:lnTo>
                    <a:pt x="262" y="335"/>
                  </a:lnTo>
                  <a:lnTo>
                    <a:pt x="260" y="324"/>
                  </a:lnTo>
                  <a:lnTo>
                    <a:pt x="264" y="317"/>
                  </a:lnTo>
                  <a:lnTo>
                    <a:pt x="271" y="305"/>
                  </a:lnTo>
                  <a:lnTo>
                    <a:pt x="278" y="288"/>
                  </a:lnTo>
                  <a:lnTo>
                    <a:pt x="281" y="286"/>
                  </a:lnTo>
                  <a:lnTo>
                    <a:pt x="288" y="276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48"/>
                  </a:lnTo>
                  <a:lnTo>
                    <a:pt x="297" y="243"/>
                  </a:lnTo>
                  <a:lnTo>
                    <a:pt x="297" y="227"/>
                  </a:lnTo>
                  <a:lnTo>
                    <a:pt x="297" y="222"/>
                  </a:lnTo>
                  <a:lnTo>
                    <a:pt x="302" y="220"/>
                  </a:lnTo>
                  <a:lnTo>
                    <a:pt x="304" y="213"/>
                  </a:lnTo>
                  <a:lnTo>
                    <a:pt x="307" y="203"/>
                  </a:lnTo>
                  <a:lnTo>
                    <a:pt x="304" y="194"/>
                  </a:lnTo>
                  <a:lnTo>
                    <a:pt x="300" y="161"/>
                  </a:lnTo>
                  <a:lnTo>
                    <a:pt x="302" y="154"/>
                  </a:lnTo>
                  <a:lnTo>
                    <a:pt x="314" y="154"/>
                  </a:lnTo>
                  <a:lnTo>
                    <a:pt x="309" y="151"/>
                  </a:lnTo>
                  <a:lnTo>
                    <a:pt x="309" y="144"/>
                  </a:lnTo>
                  <a:lnTo>
                    <a:pt x="311" y="132"/>
                  </a:lnTo>
                  <a:lnTo>
                    <a:pt x="314" y="128"/>
                  </a:lnTo>
                  <a:lnTo>
                    <a:pt x="311" y="120"/>
                  </a:lnTo>
                  <a:lnTo>
                    <a:pt x="307" y="109"/>
                  </a:lnTo>
                  <a:lnTo>
                    <a:pt x="300" y="99"/>
                  </a:lnTo>
                  <a:lnTo>
                    <a:pt x="286" y="102"/>
                  </a:lnTo>
                  <a:lnTo>
                    <a:pt x="264" y="102"/>
                  </a:lnTo>
                  <a:lnTo>
                    <a:pt x="255" y="111"/>
                  </a:lnTo>
                  <a:lnTo>
                    <a:pt x="238" y="123"/>
                  </a:lnTo>
                  <a:lnTo>
                    <a:pt x="229" y="111"/>
                  </a:lnTo>
                  <a:lnTo>
                    <a:pt x="224" y="90"/>
                  </a:lnTo>
                  <a:lnTo>
                    <a:pt x="210" y="73"/>
                  </a:lnTo>
                  <a:lnTo>
                    <a:pt x="224" y="68"/>
                  </a:lnTo>
                  <a:lnTo>
                    <a:pt x="229" y="54"/>
                  </a:lnTo>
                  <a:lnTo>
                    <a:pt x="238" y="54"/>
                  </a:lnTo>
                  <a:lnTo>
                    <a:pt x="248" y="45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gray">
            <a:xfrm>
              <a:off x="4083589" y="1247111"/>
              <a:ext cx="629656" cy="733930"/>
            </a:xfrm>
            <a:custGeom>
              <a:avLst/>
              <a:gdLst>
                <a:gd name="T0" fmla="*/ 255 w 314"/>
                <a:gd name="T1" fmla="*/ 19 h 366"/>
                <a:gd name="T2" fmla="*/ 245 w 314"/>
                <a:gd name="T3" fmla="*/ 5 h 366"/>
                <a:gd name="T4" fmla="*/ 212 w 314"/>
                <a:gd name="T5" fmla="*/ 12 h 366"/>
                <a:gd name="T6" fmla="*/ 198 w 314"/>
                <a:gd name="T7" fmla="*/ 31 h 366"/>
                <a:gd name="T8" fmla="*/ 184 w 314"/>
                <a:gd name="T9" fmla="*/ 52 h 366"/>
                <a:gd name="T10" fmla="*/ 208 w 314"/>
                <a:gd name="T11" fmla="*/ 64 h 366"/>
                <a:gd name="T12" fmla="*/ 177 w 314"/>
                <a:gd name="T13" fmla="*/ 80 h 366"/>
                <a:gd name="T14" fmla="*/ 158 w 314"/>
                <a:gd name="T15" fmla="*/ 87 h 366"/>
                <a:gd name="T16" fmla="*/ 108 w 314"/>
                <a:gd name="T17" fmla="*/ 66 h 366"/>
                <a:gd name="T18" fmla="*/ 82 w 314"/>
                <a:gd name="T19" fmla="*/ 97 h 366"/>
                <a:gd name="T20" fmla="*/ 101 w 314"/>
                <a:gd name="T21" fmla="*/ 116 h 366"/>
                <a:gd name="T22" fmla="*/ 63 w 314"/>
                <a:gd name="T23" fmla="*/ 139 h 366"/>
                <a:gd name="T24" fmla="*/ 71 w 314"/>
                <a:gd name="T25" fmla="*/ 168 h 366"/>
                <a:gd name="T26" fmla="*/ 94 w 314"/>
                <a:gd name="T27" fmla="*/ 184 h 366"/>
                <a:gd name="T28" fmla="*/ 101 w 314"/>
                <a:gd name="T29" fmla="*/ 201 h 366"/>
                <a:gd name="T30" fmla="*/ 75 w 314"/>
                <a:gd name="T31" fmla="*/ 234 h 366"/>
                <a:gd name="T32" fmla="*/ 54 w 314"/>
                <a:gd name="T33" fmla="*/ 246 h 366"/>
                <a:gd name="T34" fmla="*/ 66 w 314"/>
                <a:gd name="T35" fmla="*/ 248 h 366"/>
                <a:gd name="T36" fmla="*/ 104 w 314"/>
                <a:gd name="T37" fmla="*/ 246 h 366"/>
                <a:gd name="T38" fmla="*/ 113 w 314"/>
                <a:gd name="T39" fmla="*/ 246 h 366"/>
                <a:gd name="T40" fmla="*/ 111 w 314"/>
                <a:gd name="T41" fmla="*/ 257 h 366"/>
                <a:gd name="T42" fmla="*/ 56 w 314"/>
                <a:gd name="T43" fmla="*/ 260 h 366"/>
                <a:gd name="T44" fmla="*/ 30 w 314"/>
                <a:gd name="T45" fmla="*/ 276 h 366"/>
                <a:gd name="T46" fmla="*/ 2 w 314"/>
                <a:gd name="T47" fmla="*/ 286 h 366"/>
                <a:gd name="T48" fmla="*/ 16 w 314"/>
                <a:gd name="T49" fmla="*/ 300 h 366"/>
                <a:gd name="T50" fmla="*/ 9 w 314"/>
                <a:gd name="T51" fmla="*/ 324 h 366"/>
                <a:gd name="T52" fmla="*/ 37 w 314"/>
                <a:gd name="T53" fmla="*/ 331 h 366"/>
                <a:gd name="T54" fmla="*/ 23 w 314"/>
                <a:gd name="T55" fmla="*/ 342 h 366"/>
                <a:gd name="T56" fmla="*/ 47 w 314"/>
                <a:gd name="T57" fmla="*/ 345 h 366"/>
                <a:gd name="T58" fmla="*/ 28 w 314"/>
                <a:gd name="T59" fmla="*/ 357 h 366"/>
                <a:gd name="T60" fmla="*/ 49 w 314"/>
                <a:gd name="T61" fmla="*/ 364 h 366"/>
                <a:gd name="T62" fmla="*/ 66 w 314"/>
                <a:gd name="T63" fmla="*/ 364 h 366"/>
                <a:gd name="T64" fmla="*/ 101 w 314"/>
                <a:gd name="T65" fmla="*/ 364 h 366"/>
                <a:gd name="T66" fmla="*/ 122 w 314"/>
                <a:gd name="T67" fmla="*/ 350 h 366"/>
                <a:gd name="T68" fmla="*/ 134 w 314"/>
                <a:gd name="T69" fmla="*/ 354 h 366"/>
                <a:gd name="T70" fmla="*/ 167 w 314"/>
                <a:gd name="T71" fmla="*/ 347 h 366"/>
                <a:gd name="T72" fmla="*/ 196 w 314"/>
                <a:gd name="T73" fmla="*/ 333 h 366"/>
                <a:gd name="T74" fmla="*/ 241 w 314"/>
                <a:gd name="T75" fmla="*/ 335 h 366"/>
                <a:gd name="T76" fmla="*/ 260 w 314"/>
                <a:gd name="T77" fmla="*/ 324 h 366"/>
                <a:gd name="T78" fmla="*/ 281 w 314"/>
                <a:gd name="T79" fmla="*/ 286 h 366"/>
                <a:gd name="T80" fmla="*/ 295 w 314"/>
                <a:gd name="T81" fmla="*/ 248 h 366"/>
                <a:gd name="T82" fmla="*/ 302 w 314"/>
                <a:gd name="T83" fmla="*/ 220 h 366"/>
                <a:gd name="T84" fmla="*/ 300 w 314"/>
                <a:gd name="T85" fmla="*/ 161 h 366"/>
                <a:gd name="T86" fmla="*/ 309 w 314"/>
                <a:gd name="T87" fmla="*/ 144 h 366"/>
                <a:gd name="T88" fmla="*/ 307 w 314"/>
                <a:gd name="T89" fmla="*/ 109 h 366"/>
                <a:gd name="T90" fmla="*/ 255 w 314"/>
                <a:gd name="T91" fmla="*/ 111 h 366"/>
                <a:gd name="T92" fmla="*/ 210 w 314"/>
                <a:gd name="T93" fmla="*/ 73 h 366"/>
                <a:gd name="T94" fmla="*/ 248 w 314"/>
                <a:gd name="T95" fmla="*/ 4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4" h="366">
                  <a:moveTo>
                    <a:pt x="252" y="33"/>
                  </a:moveTo>
                  <a:lnTo>
                    <a:pt x="255" y="28"/>
                  </a:lnTo>
                  <a:lnTo>
                    <a:pt x="255" y="28"/>
                  </a:lnTo>
                  <a:lnTo>
                    <a:pt x="255" y="19"/>
                  </a:lnTo>
                  <a:lnTo>
                    <a:pt x="257" y="5"/>
                  </a:lnTo>
                  <a:lnTo>
                    <a:pt x="257" y="2"/>
                  </a:lnTo>
                  <a:lnTo>
                    <a:pt x="250" y="2"/>
                  </a:lnTo>
                  <a:lnTo>
                    <a:pt x="245" y="5"/>
                  </a:lnTo>
                  <a:lnTo>
                    <a:pt x="238" y="5"/>
                  </a:lnTo>
                  <a:lnTo>
                    <a:pt x="236" y="0"/>
                  </a:lnTo>
                  <a:lnTo>
                    <a:pt x="222" y="7"/>
                  </a:lnTo>
                  <a:lnTo>
                    <a:pt x="212" y="12"/>
                  </a:lnTo>
                  <a:lnTo>
                    <a:pt x="205" y="12"/>
                  </a:lnTo>
                  <a:lnTo>
                    <a:pt x="200" y="21"/>
                  </a:lnTo>
                  <a:lnTo>
                    <a:pt x="200" y="28"/>
                  </a:lnTo>
                  <a:lnTo>
                    <a:pt x="198" y="31"/>
                  </a:lnTo>
                  <a:lnTo>
                    <a:pt x="189" y="38"/>
                  </a:lnTo>
                  <a:lnTo>
                    <a:pt x="174" y="43"/>
                  </a:lnTo>
                  <a:lnTo>
                    <a:pt x="177" y="50"/>
                  </a:lnTo>
                  <a:lnTo>
                    <a:pt x="184" y="52"/>
                  </a:lnTo>
                  <a:lnTo>
                    <a:pt x="191" y="57"/>
                  </a:lnTo>
                  <a:lnTo>
                    <a:pt x="198" y="54"/>
                  </a:lnTo>
                  <a:lnTo>
                    <a:pt x="208" y="59"/>
                  </a:lnTo>
                  <a:lnTo>
                    <a:pt x="208" y="64"/>
                  </a:lnTo>
                  <a:lnTo>
                    <a:pt x="200" y="71"/>
                  </a:lnTo>
                  <a:lnTo>
                    <a:pt x="196" y="73"/>
                  </a:lnTo>
                  <a:lnTo>
                    <a:pt x="184" y="76"/>
                  </a:lnTo>
                  <a:lnTo>
                    <a:pt x="177" y="80"/>
                  </a:lnTo>
                  <a:lnTo>
                    <a:pt x="177" y="85"/>
                  </a:lnTo>
                  <a:lnTo>
                    <a:pt x="174" y="90"/>
                  </a:lnTo>
                  <a:lnTo>
                    <a:pt x="174" y="92"/>
                  </a:lnTo>
                  <a:lnTo>
                    <a:pt x="158" y="87"/>
                  </a:lnTo>
                  <a:lnTo>
                    <a:pt x="146" y="85"/>
                  </a:lnTo>
                  <a:lnTo>
                    <a:pt x="137" y="85"/>
                  </a:lnTo>
                  <a:lnTo>
                    <a:pt x="134" y="78"/>
                  </a:lnTo>
                  <a:lnTo>
                    <a:pt x="108" y="66"/>
                  </a:lnTo>
                  <a:lnTo>
                    <a:pt x="99" y="73"/>
                  </a:lnTo>
                  <a:lnTo>
                    <a:pt x="89" y="83"/>
                  </a:lnTo>
                  <a:lnTo>
                    <a:pt x="89" y="102"/>
                  </a:lnTo>
                  <a:lnTo>
                    <a:pt x="82" y="97"/>
                  </a:lnTo>
                  <a:lnTo>
                    <a:pt x="73" y="97"/>
                  </a:lnTo>
                  <a:lnTo>
                    <a:pt x="78" y="106"/>
                  </a:lnTo>
                  <a:lnTo>
                    <a:pt x="94" y="113"/>
                  </a:lnTo>
                  <a:lnTo>
                    <a:pt x="101" y="116"/>
                  </a:lnTo>
                  <a:lnTo>
                    <a:pt x="101" y="123"/>
                  </a:lnTo>
                  <a:lnTo>
                    <a:pt x="82" y="130"/>
                  </a:lnTo>
                  <a:lnTo>
                    <a:pt x="75" y="137"/>
                  </a:lnTo>
                  <a:lnTo>
                    <a:pt x="63" y="139"/>
                  </a:lnTo>
                  <a:lnTo>
                    <a:pt x="61" y="149"/>
                  </a:lnTo>
                  <a:lnTo>
                    <a:pt x="66" y="158"/>
                  </a:lnTo>
                  <a:lnTo>
                    <a:pt x="71" y="161"/>
                  </a:lnTo>
                  <a:lnTo>
                    <a:pt x="71" y="168"/>
                  </a:lnTo>
                  <a:lnTo>
                    <a:pt x="78" y="170"/>
                  </a:lnTo>
                  <a:lnTo>
                    <a:pt x="85" y="170"/>
                  </a:lnTo>
                  <a:lnTo>
                    <a:pt x="85" y="180"/>
                  </a:lnTo>
                  <a:lnTo>
                    <a:pt x="94" y="184"/>
                  </a:lnTo>
                  <a:lnTo>
                    <a:pt x="120" y="189"/>
                  </a:lnTo>
                  <a:lnTo>
                    <a:pt x="122" y="196"/>
                  </a:lnTo>
                  <a:lnTo>
                    <a:pt x="118" y="201"/>
                  </a:lnTo>
                  <a:lnTo>
                    <a:pt x="101" y="201"/>
                  </a:lnTo>
                  <a:lnTo>
                    <a:pt x="89" y="208"/>
                  </a:lnTo>
                  <a:lnTo>
                    <a:pt x="87" y="215"/>
                  </a:lnTo>
                  <a:lnTo>
                    <a:pt x="85" y="224"/>
                  </a:lnTo>
                  <a:lnTo>
                    <a:pt x="75" y="234"/>
                  </a:lnTo>
                  <a:lnTo>
                    <a:pt x="68" y="239"/>
                  </a:lnTo>
                  <a:lnTo>
                    <a:pt x="59" y="246"/>
                  </a:lnTo>
                  <a:lnTo>
                    <a:pt x="56" y="246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63" y="248"/>
                  </a:lnTo>
                  <a:lnTo>
                    <a:pt x="66" y="248"/>
                  </a:lnTo>
                  <a:lnTo>
                    <a:pt x="71" y="248"/>
                  </a:lnTo>
                  <a:lnTo>
                    <a:pt x="82" y="250"/>
                  </a:lnTo>
                  <a:lnTo>
                    <a:pt x="92" y="250"/>
                  </a:lnTo>
                  <a:lnTo>
                    <a:pt x="104" y="246"/>
                  </a:lnTo>
                  <a:lnTo>
                    <a:pt x="111" y="239"/>
                  </a:lnTo>
                  <a:lnTo>
                    <a:pt x="115" y="236"/>
                  </a:lnTo>
                  <a:lnTo>
                    <a:pt x="115" y="239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22" y="255"/>
                  </a:lnTo>
                  <a:lnTo>
                    <a:pt x="122" y="257"/>
                  </a:lnTo>
                  <a:lnTo>
                    <a:pt x="111" y="257"/>
                  </a:lnTo>
                  <a:lnTo>
                    <a:pt x="97" y="255"/>
                  </a:lnTo>
                  <a:lnTo>
                    <a:pt x="82" y="257"/>
                  </a:lnTo>
                  <a:lnTo>
                    <a:pt x="63" y="253"/>
                  </a:lnTo>
                  <a:lnTo>
                    <a:pt x="56" y="260"/>
                  </a:lnTo>
                  <a:lnTo>
                    <a:pt x="45" y="269"/>
                  </a:lnTo>
                  <a:lnTo>
                    <a:pt x="42" y="276"/>
                  </a:lnTo>
                  <a:lnTo>
                    <a:pt x="37" y="279"/>
                  </a:lnTo>
                  <a:lnTo>
                    <a:pt x="30" y="276"/>
                  </a:lnTo>
                  <a:lnTo>
                    <a:pt x="23" y="276"/>
                  </a:lnTo>
                  <a:lnTo>
                    <a:pt x="16" y="274"/>
                  </a:lnTo>
                  <a:lnTo>
                    <a:pt x="7" y="279"/>
                  </a:lnTo>
                  <a:lnTo>
                    <a:pt x="2" y="286"/>
                  </a:lnTo>
                  <a:lnTo>
                    <a:pt x="16" y="291"/>
                  </a:lnTo>
                  <a:lnTo>
                    <a:pt x="30" y="291"/>
                  </a:lnTo>
                  <a:lnTo>
                    <a:pt x="33" y="298"/>
                  </a:lnTo>
                  <a:lnTo>
                    <a:pt x="16" y="300"/>
                  </a:lnTo>
                  <a:lnTo>
                    <a:pt x="2" y="309"/>
                  </a:lnTo>
                  <a:lnTo>
                    <a:pt x="0" y="317"/>
                  </a:lnTo>
                  <a:lnTo>
                    <a:pt x="7" y="317"/>
                  </a:lnTo>
                  <a:lnTo>
                    <a:pt x="9" y="324"/>
                  </a:lnTo>
                  <a:lnTo>
                    <a:pt x="9" y="324"/>
                  </a:lnTo>
                  <a:lnTo>
                    <a:pt x="11" y="326"/>
                  </a:lnTo>
                  <a:lnTo>
                    <a:pt x="40" y="324"/>
                  </a:lnTo>
                  <a:lnTo>
                    <a:pt x="37" y="331"/>
                  </a:lnTo>
                  <a:lnTo>
                    <a:pt x="26" y="333"/>
                  </a:lnTo>
                  <a:lnTo>
                    <a:pt x="7" y="342"/>
                  </a:lnTo>
                  <a:lnTo>
                    <a:pt x="11" y="342"/>
                  </a:lnTo>
                  <a:lnTo>
                    <a:pt x="23" y="342"/>
                  </a:lnTo>
                  <a:lnTo>
                    <a:pt x="30" y="342"/>
                  </a:lnTo>
                  <a:lnTo>
                    <a:pt x="42" y="342"/>
                  </a:lnTo>
                  <a:lnTo>
                    <a:pt x="45" y="340"/>
                  </a:lnTo>
                  <a:lnTo>
                    <a:pt x="47" y="345"/>
                  </a:lnTo>
                  <a:lnTo>
                    <a:pt x="40" y="352"/>
                  </a:lnTo>
                  <a:lnTo>
                    <a:pt x="35" y="350"/>
                  </a:lnTo>
                  <a:lnTo>
                    <a:pt x="26" y="352"/>
                  </a:lnTo>
                  <a:lnTo>
                    <a:pt x="28" y="357"/>
                  </a:lnTo>
                  <a:lnTo>
                    <a:pt x="26" y="361"/>
                  </a:lnTo>
                  <a:lnTo>
                    <a:pt x="37" y="359"/>
                  </a:lnTo>
                  <a:lnTo>
                    <a:pt x="47" y="359"/>
                  </a:lnTo>
                  <a:lnTo>
                    <a:pt x="49" y="364"/>
                  </a:lnTo>
                  <a:lnTo>
                    <a:pt x="56" y="366"/>
                  </a:lnTo>
                  <a:lnTo>
                    <a:pt x="59" y="366"/>
                  </a:lnTo>
                  <a:lnTo>
                    <a:pt x="61" y="364"/>
                  </a:lnTo>
                  <a:lnTo>
                    <a:pt x="66" y="364"/>
                  </a:lnTo>
                  <a:lnTo>
                    <a:pt x="73" y="366"/>
                  </a:lnTo>
                  <a:lnTo>
                    <a:pt x="82" y="364"/>
                  </a:lnTo>
                  <a:lnTo>
                    <a:pt x="89" y="366"/>
                  </a:lnTo>
                  <a:lnTo>
                    <a:pt x="101" y="364"/>
                  </a:lnTo>
                  <a:lnTo>
                    <a:pt x="108" y="361"/>
                  </a:lnTo>
                  <a:lnTo>
                    <a:pt x="113" y="361"/>
                  </a:lnTo>
                  <a:lnTo>
                    <a:pt x="120" y="357"/>
                  </a:lnTo>
                  <a:lnTo>
                    <a:pt x="122" y="350"/>
                  </a:lnTo>
                  <a:lnTo>
                    <a:pt x="125" y="340"/>
                  </a:lnTo>
                  <a:lnTo>
                    <a:pt x="130" y="345"/>
                  </a:lnTo>
                  <a:lnTo>
                    <a:pt x="130" y="352"/>
                  </a:lnTo>
                  <a:lnTo>
                    <a:pt x="134" y="354"/>
                  </a:lnTo>
                  <a:lnTo>
                    <a:pt x="151" y="350"/>
                  </a:lnTo>
                  <a:lnTo>
                    <a:pt x="156" y="345"/>
                  </a:lnTo>
                  <a:lnTo>
                    <a:pt x="160" y="345"/>
                  </a:lnTo>
                  <a:lnTo>
                    <a:pt x="167" y="347"/>
                  </a:lnTo>
                  <a:lnTo>
                    <a:pt x="172" y="345"/>
                  </a:lnTo>
                  <a:lnTo>
                    <a:pt x="177" y="335"/>
                  </a:lnTo>
                  <a:lnTo>
                    <a:pt x="182" y="333"/>
                  </a:lnTo>
                  <a:lnTo>
                    <a:pt x="196" y="333"/>
                  </a:lnTo>
                  <a:lnTo>
                    <a:pt x="210" y="333"/>
                  </a:lnTo>
                  <a:lnTo>
                    <a:pt x="217" y="331"/>
                  </a:lnTo>
                  <a:lnTo>
                    <a:pt x="224" y="331"/>
                  </a:lnTo>
                  <a:lnTo>
                    <a:pt x="241" y="335"/>
                  </a:lnTo>
                  <a:lnTo>
                    <a:pt x="248" y="340"/>
                  </a:lnTo>
                  <a:lnTo>
                    <a:pt x="257" y="342"/>
                  </a:lnTo>
                  <a:lnTo>
                    <a:pt x="262" y="335"/>
                  </a:lnTo>
                  <a:lnTo>
                    <a:pt x="260" y="324"/>
                  </a:lnTo>
                  <a:lnTo>
                    <a:pt x="264" y="317"/>
                  </a:lnTo>
                  <a:lnTo>
                    <a:pt x="271" y="305"/>
                  </a:lnTo>
                  <a:lnTo>
                    <a:pt x="278" y="288"/>
                  </a:lnTo>
                  <a:lnTo>
                    <a:pt x="281" y="286"/>
                  </a:lnTo>
                  <a:lnTo>
                    <a:pt x="288" y="276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48"/>
                  </a:lnTo>
                  <a:lnTo>
                    <a:pt x="297" y="243"/>
                  </a:lnTo>
                  <a:lnTo>
                    <a:pt x="297" y="227"/>
                  </a:lnTo>
                  <a:lnTo>
                    <a:pt x="297" y="222"/>
                  </a:lnTo>
                  <a:lnTo>
                    <a:pt x="302" y="220"/>
                  </a:lnTo>
                  <a:lnTo>
                    <a:pt x="304" y="213"/>
                  </a:lnTo>
                  <a:lnTo>
                    <a:pt x="307" y="203"/>
                  </a:lnTo>
                  <a:lnTo>
                    <a:pt x="304" y="194"/>
                  </a:lnTo>
                  <a:lnTo>
                    <a:pt x="300" y="161"/>
                  </a:lnTo>
                  <a:lnTo>
                    <a:pt x="302" y="154"/>
                  </a:lnTo>
                  <a:lnTo>
                    <a:pt x="314" y="154"/>
                  </a:lnTo>
                  <a:lnTo>
                    <a:pt x="309" y="151"/>
                  </a:lnTo>
                  <a:lnTo>
                    <a:pt x="309" y="144"/>
                  </a:lnTo>
                  <a:lnTo>
                    <a:pt x="311" y="132"/>
                  </a:lnTo>
                  <a:lnTo>
                    <a:pt x="314" y="128"/>
                  </a:lnTo>
                  <a:lnTo>
                    <a:pt x="311" y="120"/>
                  </a:lnTo>
                  <a:lnTo>
                    <a:pt x="307" y="109"/>
                  </a:lnTo>
                  <a:lnTo>
                    <a:pt x="300" y="99"/>
                  </a:lnTo>
                  <a:lnTo>
                    <a:pt x="286" y="102"/>
                  </a:lnTo>
                  <a:lnTo>
                    <a:pt x="264" y="102"/>
                  </a:lnTo>
                  <a:lnTo>
                    <a:pt x="255" y="111"/>
                  </a:lnTo>
                  <a:lnTo>
                    <a:pt x="238" y="123"/>
                  </a:lnTo>
                  <a:lnTo>
                    <a:pt x="229" y="111"/>
                  </a:lnTo>
                  <a:lnTo>
                    <a:pt x="224" y="90"/>
                  </a:lnTo>
                  <a:lnTo>
                    <a:pt x="210" y="73"/>
                  </a:lnTo>
                  <a:lnTo>
                    <a:pt x="224" y="68"/>
                  </a:lnTo>
                  <a:lnTo>
                    <a:pt x="229" y="54"/>
                  </a:lnTo>
                  <a:lnTo>
                    <a:pt x="238" y="54"/>
                  </a:lnTo>
                  <a:lnTo>
                    <a:pt x="248" y="45"/>
                  </a:lnTo>
                  <a:lnTo>
                    <a:pt x="252" y="33"/>
                  </a:lnTo>
                  <a:lnTo>
                    <a:pt x="252" y="3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gray">
            <a:xfrm>
              <a:off x="7939729" y="290595"/>
              <a:ext cx="38101" cy="62164"/>
            </a:xfrm>
            <a:custGeom>
              <a:avLst/>
              <a:gdLst>
                <a:gd name="T0" fmla="*/ 16 w 19"/>
                <a:gd name="T1" fmla="*/ 31 h 31"/>
                <a:gd name="T2" fmla="*/ 19 w 19"/>
                <a:gd name="T3" fmla="*/ 26 h 31"/>
                <a:gd name="T4" fmla="*/ 19 w 19"/>
                <a:gd name="T5" fmla="*/ 14 h 31"/>
                <a:gd name="T6" fmla="*/ 19 w 19"/>
                <a:gd name="T7" fmla="*/ 0 h 31"/>
                <a:gd name="T8" fmla="*/ 16 w 19"/>
                <a:gd name="T9" fmla="*/ 2 h 31"/>
                <a:gd name="T10" fmla="*/ 11 w 19"/>
                <a:gd name="T11" fmla="*/ 7 h 31"/>
                <a:gd name="T12" fmla="*/ 4 w 19"/>
                <a:gd name="T13" fmla="*/ 12 h 31"/>
                <a:gd name="T14" fmla="*/ 4 w 19"/>
                <a:gd name="T15" fmla="*/ 21 h 31"/>
                <a:gd name="T16" fmla="*/ 2 w 19"/>
                <a:gd name="T17" fmla="*/ 26 h 31"/>
                <a:gd name="T18" fmla="*/ 0 w 19"/>
                <a:gd name="T19" fmla="*/ 31 h 31"/>
                <a:gd name="T20" fmla="*/ 7 w 19"/>
                <a:gd name="T21" fmla="*/ 28 h 31"/>
                <a:gd name="T22" fmla="*/ 11 w 19"/>
                <a:gd name="T23" fmla="*/ 28 h 31"/>
                <a:gd name="T24" fmla="*/ 16 w 19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1">
                  <a:moveTo>
                    <a:pt x="16" y="31"/>
                  </a:moveTo>
                  <a:lnTo>
                    <a:pt x="19" y="26"/>
                  </a:lnTo>
                  <a:lnTo>
                    <a:pt x="19" y="14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gray">
            <a:xfrm>
              <a:off x="7683054" y="286584"/>
              <a:ext cx="52137" cy="88232"/>
            </a:xfrm>
            <a:custGeom>
              <a:avLst/>
              <a:gdLst>
                <a:gd name="T0" fmla="*/ 17 w 26"/>
                <a:gd name="T1" fmla="*/ 2 h 44"/>
                <a:gd name="T2" fmla="*/ 9 w 26"/>
                <a:gd name="T3" fmla="*/ 2 h 44"/>
                <a:gd name="T4" fmla="*/ 7 w 26"/>
                <a:gd name="T5" fmla="*/ 0 h 44"/>
                <a:gd name="T6" fmla="*/ 2 w 26"/>
                <a:gd name="T7" fmla="*/ 4 h 44"/>
                <a:gd name="T8" fmla="*/ 5 w 26"/>
                <a:gd name="T9" fmla="*/ 9 h 44"/>
                <a:gd name="T10" fmla="*/ 5 w 26"/>
                <a:gd name="T11" fmla="*/ 16 h 44"/>
                <a:gd name="T12" fmla="*/ 0 w 26"/>
                <a:gd name="T13" fmla="*/ 16 h 44"/>
                <a:gd name="T14" fmla="*/ 0 w 26"/>
                <a:gd name="T15" fmla="*/ 25 h 44"/>
                <a:gd name="T16" fmla="*/ 2 w 26"/>
                <a:gd name="T17" fmla="*/ 35 h 44"/>
                <a:gd name="T18" fmla="*/ 9 w 26"/>
                <a:gd name="T19" fmla="*/ 35 h 44"/>
                <a:gd name="T20" fmla="*/ 17 w 26"/>
                <a:gd name="T21" fmla="*/ 37 h 44"/>
                <a:gd name="T22" fmla="*/ 24 w 26"/>
                <a:gd name="T23" fmla="*/ 44 h 44"/>
                <a:gd name="T24" fmla="*/ 26 w 26"/>
                <a:gd name="T25" fmla="*/ 37 h 44"/>
                <a:gd name="T26" fmla="*/ 19 w 26"/>
                <a:gd name="T27" fmla="*/ 35 h 44"/>
                <a:gd name="T28" fmla="*/ 17 w 26"/>
                <a:gd name="T29" fmla="*/ 25 h 44"/>
                <a:gd name="T30" fmla="*/ 21 w 26"/>
                <a:gd name="T31" fmla="*/ 23 h 44"/>
                <a:gd name="T32" fmla="*/ 21 w 26"/>
                <a:gd name="T33" fmla="*/ 14 h 44"/>
                <a:gd name="T34" fmla="*/ 21 w 26"/>
                <a:gd name="T35" fmla="*/ 9 h 44"/>
                <a:gd name="T36" fmla="*/ 19 w 26"/>
                <a:gd name="T37" fmla="*/ 4 h 44"/>
                <a:gd name="T38" fmla="*/ 17 w 26"/>
                <a:gd name="T3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44">
                  <a:moveTo>
                    <a:pt x="17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9" y="35"/>
                  </a:lnTo>
                  <a:lnTo>
                    <a:pt x="17" y="37"/>
                  </a:lnTo>
                  <a:lnTo>
                    <a:pt x="24" y="44"/>
                  </a:lnTo>
                  <a:lnTo>
                    <a:pt x="26" y="37"/>
                  </a:lnTo>
                  <a:lnTo>
                    <a:pt x="19" y="35"/>
                  </a:lnTo>
                  <a:lnTo>
                    <a:pt x="17" y="25"/>
                  </a:lnTo>
                  <a:lnTo>
                    <a:pt x="21" y="23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gray">
            <a:xfrm>
              <a:off x="7867539" y="318669"/>
              <a:ext cx="20053" cy="28074"/>
            </a:xfrm>
            <a:custGeom>
              <a:avLst/>
              <a:gdLst>
                <a:gd name="T0" fmla="*/ 10 w 10"/>
                <a:gd name="T1" fmla="*/ 5 h 14"/>
                <a:gd name="T2" fmla="*/ 5 w 10"/>
                <a:gd name="T3" fmla="*/ 0 h 14"/>
                <a:gd name="T4" fmla="*/ 0 w 10"/>
                <a:gd name="T5" fmla="*/ 2 h 14"/>
                <a:gd name="T6" fmla="*/ 0 w 10"/>
                <a:gd name="T7" fmla="*/ 12 h 14"/>
                <a:gd name="T8" fmla="*/ 5 w 10"/>
                <a:gd name="T9" fmla="*/ 14 h 14"/>
                <a:gd name="T10" fmla="*/ 10 w 10"/>
                <a:gd name="T11" fmla="*/ 14 h 14"/>
                <a:gd name="T12" fmla="*/ 10 w 10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0" y="5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gray">
            <a:xfrm>
              <a:off x="7508596" y="872124"/>
              <a:ext cx="98259" cy="222586"/>
            </a:xfrm>
            <a:custGeom>
              <a:avLst/>
              <a:gdLst>
                <a:gd name="T0" fmla="*/ 9 w 49"/>
                <a:gd name="T1" fmla="*/ 111 h 111"/>
                <a:gd name="T2" fmla="*/ 14 w 49"/>
                <a:gd name="T3" fmla="*/ 109 h 111"/>
                <a:gd name="T4" fmla="*/ 16 w 49"/>
                <a:gd name="T5" fmla="*/ 97 h 111"/>
                <a:gd name="T6" fmla="*/ 30 w 49"/>
                <a:gd name="T7" fmla="*/ 85 h 111"/>
                <a:gd name="T8" fmla="*/ 30 w 49"/>
                <a:gd name="T9" fmla="*/ 67 h 111"/>
                <a:gd name="T10" fmla="*/ 35 w 49"/>
                <a:gd name="T11" fmla="*/ 67 h 111"/>
                <a:gd name="T12" fmla="*/ 35 w 49"/>
                <a:gd name="T13" fmla="*/ 59 h 111"/>
                <a:gd name="T14" fmla="*/ 33 w 49"/>
                <a:gd name="T15" fmla="*/ 55 h 111"/>
                <a:gd name="T16" fmla="*/ 35 w 49"/>
                <a:gd name="T17" fmla="*/ 41 h 111"/>
                <a:gd name="T18" fmla="*/ 37 w 49"/>
                <a:gd name="T19" fmla="*/ 26 h 111"/>
                <a:gd name="T20" fmla="*/ 42 w 49"/>
                <a:gd name="T21" fmla="*/ 26 h 111"/>
                <a:gd name="T22" fmla="*/ 49 w 49"/>
                <a:gd name="T23" fmla="*/ 19 h 111"/>
                <a:gd name="T24" fmla="*/ 47 w 49"/>
                <a:gd name="T25" fmla="*/ 12 h 111"/>
                <a:gd name="T26" fmla="*/ 49 w 49"/>
                <a:gd name="T27" fmla="*/ 3 h 111"/>
                <a:gd name="T28" fmla="*/ 42 w 49"/>
                <a:gd name="T29" fmla="*/ 0 h 111"/>
                <a:gd name="T30" fmla="*/ 37 w 49"/>
                <a:gd name="T31" fmla="*/ 10 h 111"/>
                <a:gd name="T32" fmla="*/ 28 w 49"/>
                <a:gd name="T33" fmla="*/ 5 h 111"/>
                <a:gd name="T34" fmla="*/ 4 w 49"/>
                <a:gd name="T35" fmla="*/ 33 h 111"/>
                <a:gd name="T36" fmla="*/ 0 w 49"/>
                <a:gd name="T37" fmla="*/ 48 h 111"/>
                <a:gd name="T38" fmla="*/ 0 w 49"/>
                <a:gd name="T39" fmla="*/ 59 h 111"/>
                <a:gd name="T40" fmla="*/ 0 w 49"/>
                <a:gd name="T41" fmla="*/ 62 h 111"/>
                <a:gd name="T42" fmla="*/ 0 w 49"/>
                <a:gd name="T43" fmla="*/ 71 h 111"/>
                <a:gd name="T44" fmla="*/ 0 w 49"/>
                <a:gd name="T45" fmla="*/ 81 h 111"/>
                <a:gd name="T46" fmla="*/ 4 w 49"/>
                <a:gd name="T47" fmla="*/ 85 h 111"/>
                <a:gd name="T48" fmla="*/ 7 w 49"/>
                <a:gd name="T49" fmla="*/ 95 h 111"/>
                <a:gd name="T50" fmla="*/ 9 w 49"/>
                <a:gd name="T51" fmla="*/ 95 h 111"/>
                <a:gd name="T52" fmla="*/ 11 w 49"/>
                <a:gd name="T53" fmla="*/ 95 h 111"/>
                <a:gd name="T54" fmla="*/ 11 w 49"/>
                <a:gd name="T55" fmla="*/ 102 h 111"/>
                <a:gd name="T56" fmla="*/ 9 w 49"/>
                <a:gd name="T57" fmla="*/ 109 h 111"/>
                <a:gd name="T58" fmla="*/ 9 w 49"/>
                <a:gd name="T5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111">
                  <a:moveTo>
                    <a:pt x="9" y="111"/>
                  </a:moveTo>
                  <a:lnTo>
                    <a:pt x="14" y="109"/>
                  </a:lnTo>
                  <a:lnTo>
                    <a:pt x="16" y="97"/>
                  </a:lnTo>
                  <a:lnTo>
                    <a:pt x="30" y="85"/>
                  </a:lnTo>
                  <a:lnTo>
                    <a:pt x="30" y="67"/>
                  </a:lnTo>
                  <a:lnTo>
                    <a:pt x="35" y="67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5" y="41"/>
                  </a:lnTo>
                  <a:lnTo>
                    <a:pt x="37" y="26"/>
                  </a:lnTo>
                  <a:lnTo>
                    <a:pt x="42" y="26"/>
                  </a:lnTo>
                  <a:lnTo>
                    <a:pt x="49" y="19"/>
                  </a:lnTo>
                  <a:lnTo>
                    <a:pt x="47" y="12"/>
                  </a:lnTo>
                  <a:lnTo>
                    <a:pt x="49" y="3"/>
                  </a:lnTo>
                  <a:lnTo>
                    <a:pt x="42" y="0"/>
                  </a:lnTo>
                  <a:lnTo>
                    <a:pt x="37" y="10"/>
                  </a:lnTo>
                  <a:lnTo>
                    <a:pt x="28" y="5"/>
                  </a:lnTo>
                  <a:lnTo>
                    <a:pt x="4" y="33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81"/>
                  </a:lnTo>
                  <a:lnTo>
                    <a:pt x="4" y="85"/>
                  </a:lnTo>
                  <a:lnTo>
                    <a:pt x="7" y="95"/>
                  </a:lnTo>
                  <a:lnTo>
                    <a:pt x="9" y="95"/>
                  </a:lnTo>
                  <a:lnTo>
                    <a:pt x="11" y="95"/>
                  </a:lnTo>
                  <a:lnTo>
                    <a:pt x="11" y="102"/>
                  </a:lnTo>
                  <a:lnTo>
                    <a:pt x="9" y="109"/>
                  </a:lnTo>
                  <a:lnTo>
                    <a:pt x="9" y="1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gray">
            <a:xfrm>
              <a:off x="7390284" y="1048588"/>
              <a:ext cx="56148" cy="264696"/>
            </a:xfrm>
            <a:custGeom>
              <a:avLst/>
              <a:gdLst>
                <a:gd name="T0" fmla="*/ 2 w 28"/>
                <a:gd name="T1" fmla="*/ 132 h 132"/>
                <a:gd name="T2" fmla="*/ 7 w 28"/>
                <a:gd name="T3" fmla="*/ 120 h 132"/>
                <a:gd name="T4" fmla="*/ 11 w 28"/>
                <a:gd name="T5" fmla="*/ 106 h 132"/>
                <a:gd name="T6" fmla="*/ 11 w 28"/>
                <a:gd name="T7" fmla="*/ 85 h 132"/>
                <a:gd name="T8" fmla="*/ 16 w 28"/>
                <a:gd name="T9" fmla="*/ 64 h 132"/>
                <a:gd name="T10" fmla="*/ 21 w 28"/>
                <a:gd name="T11" fmla="*/ 47 h 132"/>
                <a:gd name="T12" fmla="*/ 23 w 28"/>
                <a:gd name="T13" fmla="*/ 28 h 132"/>
                <a:gd name="T14" fmla="*/ 23 w 28"/>
                <a:gd name="T15" fmla="*/ 12 h 132"/>
                <a:gd name="T16" fmla="*/ 28 w 28"/>
                <a:gd name="T17" fmla="*/ 5 h 132"/>
                <a:gd name="T18" fmla="*/ 26 w 28"/>
                <a:gd name="T19" fmla="*/ 0 h 132"/>
                <a:gd name="T20" fmla="*/ 23 w 28"/>
                <a:gd name="T21" fmla="*/ 7 h 132"/>
                <a:gd name="T22" fmla="*/ 21 w 28"/>
                <a:gd name="T23" fmla="*/ 16 h 132"/>
                <a:gd name="T24" fmla="*/ 18 w 28"/>
                <a:gd name="T25" fmla="*/ 26 h 132"/>
                <a:gd name="T26" fmla="*/ 14 w 28"/>
                <a:gd name="T27" fmla="*/ 54 h 132"/>
                <a:gd name="T28" fmla="*/ 9 w 28"/>
                <a:gd name="T29" fmla="*/ 66 h 132"/>
                <a:gd name="T30" fmla="*/ 2 w 28"/>
                <a:gd name="T31" fmla="*/ 87 h 132"/>
                <a:gd name="T32" fmla="*/ 0 w 28"/>
                <a:gd name="T33" fmla="*/ 104 h 132"/>
                <a:gd name="T34" fmla="*/ 0 w 28"/>
                <a:gd name="T35" fmla="*/ 127 h 132"/>
                <a:gd name="T36" fmla="*/ 2 w 28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32">
                  <a:moveTo>
                    <a:pt x="2" y="132"/>
                  </a:moveTo>
                  <a:lnTo>
                    <a:pt x="7" y="120"/>
                  </a:lnTo>
                  <a:lnTo>
                    <a:pt x="11" y="106"/>
                  </a:lnTo>
                  <a:lnTo>
                    <a:pt x="11" y="85"/>
                  </a:lnTo>
                  <a:lnTo>
                    <a:pt x="16" y="64"/>
                  </a:lnTo>
                  <a:lnTo>
                    <a:pt x="21" y="47"/>
                  </a:lnTo>
                  <a:lnTo>
                    <a:pt x="23" y="28"/>
                  </a:lnTo>
                  <a:lnTo>
                    <a:pt x="23" y="12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3" y="7"/>
                  </a:lnTo>
                  <a:lnTo>
                    <a:pt x="21" y="16"/>
                  </a:lnTo>
                  <a:lnTo>
                    <a:pt x="18" y="26"/>
                  </a:lnTo>
                  <a:lnTo>
                    <a:pt x="14" y="54"/>
                  </a:lnTo>
                  <a:lnTo>
                    <a:pt x="9" y="66"/>
                  </a:lnTo>
                  <a:lnTo>
                    <a:pt x="2" y="87"/>
                  </a:lnTo>
                  <a:lnTo>
                    <a:pt x="0" y="104"/>
                  </a:lnTo>
                  <a:lnTo>
                    <a:pt x="0" y="127"/>
                  </a:lnTo>
                  <a:lnTo>
                    <a:pt x="2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gray">
            <a:xfrm>
              <a:off x="6187120" y="3152120"/>
              <a:ext cx="1826805" cy="1802741"/>
            </a:xfrm>
            <a:custGeom>
              <a:avLst/>
              <a:gdLst>
                <a:gd name="T0" fmla="*/ 486 w 911"/>
                <a:gd name="T1" fmla="*/ 127 h 899"/>
                <a:gd name="T2" fmla="*/ 422 w 911"/>
                <a:gd name="T3" fmla="*/ 155 h 899"/>
                <a:gd name="T4" fmla="*/ 396 w 911"/>
                <a:gd name="T5" fmla="*/ 167 h 899"/>
                <a:gd name="T6" fmla="*/ 411 w 911"/>
                <a:gd name="T7" fmla="*/ 217 h 899"/>
                <a:gd name="T8" fmla="*/ 408 w 911"/>
                <a:gd name="T9" fmla="*/ 281 h 899"/>
                <a:gd name="T10" fmla="*/ 453 w 911"/>
                <a:gd name="T11" fmla="*/ 314 h 899"/>
                <a:gd name="T12" fmla="*/ 484 w 911"/>
                <a:gd name="T13" fmla="*/ 337 h 899"/>
                <a:gd name="T14" fmla="*/ 517 w 911"/>
                <a:gd name="T15" fmla="*/ 375 h 899"/>
                <a:gd name="T16" fmla="*/ 548 w 911"/>
                <a:gd name="T17" fmla="*/ 441 h 899"/>
                <a:gd name="T18" fmla="*/ 597 w 911"/>
                <a:gd name="T19" fmla="*/ 486 h 899"/>
                <a:gd name="T20" fmla="*/ 637 w 911"/>
                <a:gd name="T21" fmla="*/ 503 h 899"/>
                <a:gd name="T22" fmla="*/ 685 w 911"/>
                <a:gd name="T23" fmla="*/ 493 h 899"/>
                <a:gd name="T24" fmla="*/ 708 w 911"/>
                <a:gd name="T25" fmla="*/ 512 h 899"/>
                <a:gd name="T26" fmla="*/ 704 w 911"/>
                <a:gd name="T27" fmla="*/ 543 h 899"/>
                <a:gd name="T28" fmla="*/ 796 w 911"/>
                <a:gd name="T29" fmla="*/ 574 h 899"/>
                <a:gd name="T30" fmla="*/ 878 w 911"/>
                <a:gd name="T31" fmla="*/ 621 h 899"/>
                <a:gd name="T32" fmla="*/ 902 w 911"/>
                <a:gd name="T33" fmla="*/ 677 h 899"/>
                <a:gd name="T34" fmla="*/ 867 w 911"/>
                <a:gd name="T35" fmla="*/ 647 h 899"/>
                <a:gd name="T36" fmla="*/ 789 w 911"/>
                <a:gd name="T37" fmla="*/ 630 h 899"/>
                <a:gd name="T38" fmla="*/ 760 w 911"/>
                <a:gd name="T39" fmla="*/ 711 h 899"/>
                <a:gd name="T40" fmla="*/ 810 w 911"/>
                <a:gd name="T41" fmla="*/ 736 h 899"/>
                <a:gd name="T42" fmla="*/ 815 w 911"/>
                <a:gd name="T43" fmla="*/ 784 h 899"/>
                <a:gd name="T44" fmla="*/ 779 w 911"/>
                <a:gd name="T45" fmla="*/ 819 h 899"/>
                <a:gd name="T46" fmla="*/ 755 w 911"/>
                <a:gd name="T47" fmla="*/ 866 h 899"/>
                <a:gd name="T48" fmla="*/ 720 w 911"/>
                <a:gd name="T49" fmla="*/ 899 h 899"/>
                <a:gd name="T50" fmla="*/ 725 w 911"/>
                <a:gd name="T51" fmla="*/ 840 h 899"/>
                <a:gd name="T52" fmla="*/ 739 w 911"/>
                <a:gd name="T53" fmla="*/ 784 h 899"/>
                <a:gd name="T54" fmla="*/ 699 w 911"/>
                <a:gd name="T55" fmla="*/ 706 h 899"/>
                <a:gd name="T56" fmla="*/ 678 w 911"/>
                <a:gd name="T57" fmla="*/ 682 h 899"/>
                <a:gd name="T58" fmla="*/ 630 w 911"/>
                <a:gd name="T59" fmla="*/ 666 h 899"/>
                <a:gd name="T60" fmla="*/ 611 w 911"/>
                <a:gd name="T61" fmla="*/ 630 h 899"/>
                <a:gd name="T62" fmla="*/ 559 w 911"/>
                <a:gd name="T63" fmla="*/ 614 h 899"/>
                <a:gd name="T64" fmla="*/ 484 w 911"/>
                <a:gd name="T65" fmla="*/ 578 h 899"/>
                <a:gd name="T66" fmla="*/ 403 w 911"/>
                <a:gd name="T67" fmla="*/ 517 h 899"/>
                <a:gd name="T68" fmla="*/ 349 w 911"/>
                <a:gd name="T69" fmla="*/ 467 h 899"/>
                <a:gd name="T70" fmla="*/ 283 w 911"/>
                <a:gd name="T71" fmla="*/ 413 h 899"/>
                <a:gd name="T72" fmla="*/ 257 w 911"/>
                <a:gd name="T73" fmla="*/ 340 h 899"/>
                <a:gd name="T74" fmla="*/ 172 w 911"/>
                <a:gd name="T75" fmla="*/ 276 h 899"/>
                <a:gd name="T76" fmla="*/ 122 w 911"/>
                <a:gd name="T77" fmla="*/ 290 h 899"/>
                <a:gd name="T78" fmla="*/ 80 w 911"/>
                <a:gd name="T79" fmla="*/ 330 h 899"/>
                <a:gd name="T80" fmla="*/ 59 w 911"/>
                <a:gd name="T81" fmla="*/ 307 h 899"/>
                <a:gd name="T82" fmla="*/ 14 w 911"/>
                <a:gd name="T83" fmla="*/ 281 h 899"/>
                <a:gd name="T84" fmla="*/ 7 w 911"/>
                <a:gd name="T85" fmla="*/ 224 h 899"/>
                <a:gd name="T86" fmla="*/ 9 w 911"/>
                <a:gd name="T87" fmla="*/ 193 h 899"/>
                <a:gd name="T88" fmla="*/ 4 w 911"/>
                <a:gd name="T89" fmla="*/ 129 h 899"/>
                <a:gd name="T90" fmla="*/ 40 w 911"/>
                <a:gd name="T91" fmla="*/ 120 h 899"/>
                <a:gd name="T92" fmla="*/ 85 w 911"/>
                <a:gd name="T93" fmla="*/ 113 h 899"/>
                <a:gd name="T94" fmla="*/ 120 w 911"/>
                <a:gd name="T95" fmla="*/ 70 h 899"/>
                <a:gd name="T96" fmla="*/ 158 w 911"/>
                <a:gd name="T97" fmla="*/ 122 h 899"/>
                <a:gd name="T98" fmla="*/ 191 w 911"/>
                <a:gd name="T99" fmla="*/ 68 h 899"/>
                <a:gd name="T100" fmla="*/ 238 w 911"/>
                <a:gd name="T101" fmla="*/ 68 h 899"/>
                <a:gd name="T102" fmla="*/ 255 w 911"/>
                <a:gd name="T103" fmla="*/ 37 h 899"/>
                <a:gd name="T104" fmla="*/ 281 w 911"/>
                <a:gd name="T105" fmla="*/ 28 h 899"/>
                <a:gd name="T106" fmla="*/ 361 w 911"/>
                <a:gd name="T107" fmla="*/ 4 h 899"/>
                <a:gd name="T108" fmla="*/ 380 w 911"/>
                <a:gd name="T109" fmla="*/ 16 h 899"/>
                <a:gd name="T110" fmla="*/ 420 w 911"/>
                <a:gd name="T111" fmla="*/ 44 h 899"/>
                <a:gd name="T112" fmla="*/ 477 w 911"/>
                <a:gd name="T113" fmla="*/ 51 h 899"/>
                <a:gd name="T114" fmla="*/ 472 w 911"/>
                <a:gd name="T115" fmla="*/ 80 h 899"/>
                <a:gd name="T116" fmla="*/ 479 w 911"/>
                <a:gd name="T117" fmla="*/ 99 h 899"/>
                <a:gd name="T118" fmla="*/ 496 w 911"/>
                <a:gd name="T119" fmla="*/ 122 h 899"/>
                <a:gd name="T120" fmla="*/ 510 w 911"/>
                <a:gd name="T121" fmla="*/ 14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1" h="899">
                  <a:moveTo>
                    <a:pt x="493" y="146"/>
                  </a:moveTo>
                  <a:lnTo>
                    <a:pt x="496" y="141"/>
                  </a:lnTo>
                  <a:lnTo>
                    <a:pt x="498" y="134"/>
                  </a:lnTo>
                  <a:lnTo>
                    <a:pt x="496" y="127"/>
                  </a:lnTo>
                  <a:lnTo>
                    <a:pt x="486" y="127"/>
                  </a:lnTo>
                  <a:lnTo>
                    <a:pt x="474" y="134"/>
                  </a:lnTo>
                  <a:lnTo>
                    <a:pt x="463" y="132"/>
                  </a:lnTo>
                  <a:lnTo>
                    <a:pt x="453" y="139"/>
                  </a:lnTo>
                  <a:lnTo>
                    <a:pt x="434" y="148"/>
                  </a:lnTo>
                  <a:lnTo>
                    <a:pt x="422" y="155"/>
                  </a:lnTo>
                  <a:lnTo>
                    <a:pt x="415" y="158"/>
                  </a:lnTo>
                  <a:lnTo>
                    <a:pt x="413" y="155"/>
                  </a:lnTo>
                  <a:lnTo>
                    <a:pt x="408" y="155"/>
                  </a:lnTo>
                  <a:lnTo>
                    <a:pt x="401" y="165"/>
                  </a:lnTo>
                  <a:lnTo>
                    <a:pt x="396" y="167"/>
                  </a:lnTo>
                  <a:lnTo>
                    <a:pt x="394" y="177"/>
                  </a:lnTo>
                  <a:lnTo>
                    <a:pt x="399" y="198"/>
                  </a:lnTo>
                  <a:lnTo>
                    <a:pt x="408" y="200"/>
                  </a:lnTo>
                  <a:lnTo>
                    <a:pt x="413" y="207"/>
                  </a:lnTo>
                  <a:lnTo>
                    <a:pt x="411" y="217"/>
                  </a:lnTo>
                  <a:lnTo>
                    <a:pt x="403" y="224"/>
                  </a:lnTo>
                  <a:lnTo>
                    <a:pt x="401" y="231"/>
                  </a:lnTo>
                  <a:lnTo>
                    <a:pt x="401" y="245"/>
                  </a:lnTo>
                  <a:lnTo>
                    <a:pt x="403" y="269"/>
                  </a:lnTo>
                  <a:lnTo>
                    <a:pt x="408" y="281"/>
                  </a:lnTo>
                  <a:lnTo>
                    <a:pt x="415" y="292"/>
                  </a:lnTo>
                  <a:lnTo>
                    <a:pt x="425" y="302"/>
                  </a:lnTo>
                  <a:lnTo>
                    <a:pt x="432" y="304"/>
                  </a:lnTo>
                  <a:lnTo>
                    <a:pt x="441" y="311"/>
                  </a:lnTo>
                  <a:lnTo>
                    <a:pt x="453" y="314"/>
                  </a:lnTo>
                  <a:lnTo>
                    <a:pt x="463" y="323"/>
                  </a:lnTo>
                  <a:lnTo>
                    <a:pt x="477" y="330"/>
                  </a:lnTo>
                  <a:lnTo>
                    <a:pt x="481" y="335"/>
                  </a:lnTo>
                  <a:lnTo>
                    <a:pt x="484" y="337"/>
                  </a:lnTo>
                  <a:lnTo>
                    <a:pt x="484" y="337"/>
                  </a:lnTo>
                  <a:lnTo>
                    <a:pt x="493" y="337"/>
                  </a:lnTo>
                  <a:lnTo>
                    <a:pt x="498" y="342"/>
                  </a:lnTo>
                  <a:lnTo>
                    <a:pt x="505" y="354"/>
                  </a:lnTo>
                  <a:lnTo>
                    <a:pt x="510" y="361"/>
                  </a:lnTo>
                  <a:lnTo>
                    <a:pt x="517" y="375"/>
                  </a:lnTo>
                  <a:lnTo>
                    <a:pt x="522" y="392"/>
                  </a:lnTo>
                  <a:lnTo>
                    <a:pt x="526" y="399"/>
                  </a:lnTo>
                  <a:lnTo>
                    <a:pt x="531" y="411"/>
                  </a:lnTo>
                  <a:lnTo>
                    <a:pt x="536" y="422"/>
                  </a:lnTo>
                  <a:lnTo>
                    <a:pt x="548" y="441"/>
                  </a:lnTo>
                  <a:lnTo>
                    <a:pt x="557" y="451"/>
                  </a:lnTo>
                  <a:lnTo>
                    <a:pt x="583" y="472"/>
                  </a:lnTo>
                  <a:lnTo>
                    <a:pt x="588" y="477"/>
                  </a:lnTo>
                  <a:lnTo>
                    <a:pt x="592" y="477"/>
                  </a:lnTo>
                  <a:lnTo>
                    <a:pt x="597" y="486"/>
                  </a:lnTo>
                  <a:lnTo>
                    <a:pt x="600" y="484"/>
                  </a:lnTo>
                  <a:lnTo>
                    <a:pt x="604" y="486"/>
                  </a:lnTo>
                  <a:lnTo>
                    <a:pt x="618" y="496"/>
                  </a:lnTo>
                  <a:lnTo>
                    <a:pt x="637" y="512"/>
                  </a:lnTo>
                  <a:lnTo>
                    <a:pt x="637" y="503"/>
                  </a:lnTo>
                  <a:lnTo>
                    <a:pt x="637" y="500"/>
                  </a:lnTo>
                  <a:lnTo>
                    <a:pt x="654" y="498"/>
                  </a:lnTo>
                  <a:lnTo>
                    <a:pt x="668" y="498"/>
                  </a:lnTo>
                  <a:lnTo>
                    <a:pt x="680" y="498"/>
                  </a:lnTo>
                  <a:lnTo>
                    <a:pt x="685" y="493"/>
                  </a:lnTo>
                  <a:lnTo>
                    <a:pt x="692" y="491"/>
                  </a:lnTo>
                  <a:lnTo>
                    <a:pt x="699" y="491"/>
                  </a:lnTo>
                  <a:lnTo>
                    <a:pt x="706" y="496"/>
                  </a:lnTo>
                  <a:lnTo>
                    <a:pt x="711" y="500"/>
                  </a:lnTo>
                  <a:lnTo>
                    <a:pt x="708" y="512"/>
                  </a:lnTo>
                  <a:lnTo>
                    <a:pt x="699" y="522"/>
                  </a:lnTo>
                  <a:lnTo>
                    <a:pt x="692" y="531"/>
                  </a:lnTo>
                  <a:lnTo>
                    <a:pt x="694" y="538"/>
                  </a:lnTo>
                  <a:lnTo>
                    <a:pt x="699" y="543"/>
                  </a:lnTo>
                  <a:lnTo>
                    <a:pt x="704" y="543"/>
                  </a:lnTo>
                  <a:lnTo>
                    <a:pt x="713" y="545"/>
                  </a:lnTo>
                  <a:lnTo>
                    <a:pt x="725" y="550"/>
                  </a:lnTo>
                  <a:lnTo>
                    <a:pt x="741" y="557"/>
                  </a:lnTo>
                  <a:lnTo>
                    <a:pt x="777" y="566"/>
                  </a:lnTo>
                  <a:lnTo>
                    <a:pt x="796" y="574"/>
                  </a:lnTo>
                  <a:lnTo>
                    <a:pt x="807" y="585"/>
                  </a:lnTo>
                  <a:lnTo>
                    <a:pt x="845" y="595"/>
                  </a:lnTo>
                  <a:lnTo>
                    <a:pt x="859" y="597"/>
                  </a:lnTo>
                  <a:lnTo>
                    <a:pt x="869" y="607"/>
                  </a:lnTo>
                  <a:lnTo>
                    <a:pt x="878" y="621"/>
                  </a:lnTo>
                  <a:lnTo>
                    <a:pt x="895" y="633"/>
                  </a:lnTo>
                  <a:lnTo>
                    <a:pt x="904" y="644"/>
                  </a:lnTo>
                  <a:lnTo>
                    <a:pt x="911" y="654"/>
                  </a:lnTo>
                  <a:lnTo>
                    <a:pt x="904" y="668"/>
                  </a:lnTo>
                  <a:lnTo>
                    <a:pt x="902" y="677"/>
                  </a:lnTo>
                  <a:lnTo>
                    <a:pt x="902" y="682"/>
                  </a:lnTo>
                  <a:lnTo>
                    <a:pt x="900" y="680"/>
                  </a:lnTo>
                  <a:lnTo>
                    <a:pt x="885" y="675"/>
                  </a:lnTo>
                  <a:lnTo>
                    <a:pt x="874" y="661"/>
                  </a:lnTo>
                  <a:lnTo>
                    <a:pt x="867" y="647"/>
                  </a:lnTo>
                  <a:lnTo>
                    <a:pt x="850" y="642"/>
                  </a:lnTo>
                  <a:lnTo>
                    <a:pt x="829" y="640"/>
                  </a:lnTo>
                  <a:lnTo>
                    <a:pt x="812" y="630"/>
                  </a:lnTo>
                  <a:lnTo>
                    <a:pt x="805" y="625"/>
                  </a:lnTo>
                  <a:lnTo>
                    <a:pt x="789" y="630"/>
                  </a:lnTo>
                  <a:lnTo>
                    <a:pt x="774" y="649"/>
                  </a:lnTo>
                  <a:lnTo>
                    <a:pt x="765" y="668"/>
                  </a:lnTo>
                  <a:lnTo>
                    <a:pt x="763" y="680"/>
                  </a:lnTo>
                  <a:lnTo>
                    <a:pt x="760" y="694"/>
                  </a:lnTo>
                  <a:lnTo>
                    <a:pt x="760" y="711"/>
                  </a:lnTo>
                  <a:lnTo>
                    <a:pt x="777" y="715"/>
                  </a:lnTo>
                  <a:lnTo>
                    <a:pt x="786" y="725"/>
                  </a:lnTo>
                  <a:lnTo>
                    <a:pt x="800" y="729"/>
                  </a:lnTo>
                  <a:lnTo>
                    <a:pt x="807" y="736"/>
                  </a:lnTo>
                  <a:lnTo>
                    <a:pt x="810" y="736"/>
                  </a:lnTo>
                  <a:lnTo>
                    <a:pt x="810" y="751"/>
                  </a:lnTo>
                  <a:lnTo>
                    <a:pt x="812" y="755"/>
                  </a:lnTo>
                  <a:lnTo>
                    <a:pt x="815" y="770"/>
                  </a:lnTo>
                  <a:lnTo>
                    <a:pt x="815" y="777"/>
                  </a:lnTo>
                  <a:lnTo>
                    <a:pt x="815" y="784"/>
                  </a:lnTo>
                  <a:lnTo>
                    <a:pt x="807" y="784"/>
                  </a:lnTo>
                  <a:lnTo>
                    <a:pt x="793" y="793"/>
                  </a:lnTo>
                  <a:lnTo>
                    <a:pt x="781" y="798"/>
                  </a:lnTo>
                  <a:lnTo>
                    <a:pt x="777" y="805"/>
                  </a:lnTo>
                  <a:lnTo>
                    <a:pt x="779" y="819"/>
                  </a:lnTo>
                  <a:lnTo>
                    <a:pt x="779" y="838"/>
                  </a:lnTo>
                  <a:lnTo>
                    <a:pt x="777" y="845"/>
                  </a:lnTo>
                  <a:lnTo>
                    <a:pt x="767" y="850"/>
                  </a:lnTo>
                  <a:lnTo>
                    <a:pt x="760" y="859"/>
                  </a:lnTo>
                  <a:lnTo>
                    <a:pt x="755" y="866"/>
                  </a:lnTo>
                  <a:lnTo>
                    <a:pt x="748" y="883"/>
                  </a:lnTo>
                  <a:lnTo>
                    <a:pt x="746" y="892"/>
                  </a:lnTo>
                  <a:lnTo>
                    <a:pt x="741" y="895"/>
                  </a:lnTo>
                  <a:lnTo>
                    <a:pt x="730" y="899"/>
                  </a:lnTo>
                  <a:lnTo>
                    <a:pt x="720" y="899"/>
                  </a:lnTo>
                  <a:lnTo>
                    <a:pt x="718" y="899"/>
                  </a:lnTo>
                  <a:lnTo>
                    <a:pt x="713" y="888"/>
                  </a:lnTo>
                  <a:lnTo>
                    <a:pt x="711" y="871"/>
                  </a:lnTo>
                  <a:lnTo>
                    <a:pt x="715" y="855"/>
                  </a:lnTo>
                  <a:lnTo>
                    <a:pt x="725" y="840"/>
                  </a:lnTo>
                  <a:lnTo>
                    <a:pt x="720" y="824"/>
                  </a:lnTo>
                  <a:lnTo>
                    <a:pt x="727" y="814"/>
                  </a:lnTo>
                  <a:lnTo>
                    <a:pt x="748" y="805"/>
                  </a:lnTo>
                  <a:lnTo>
                    <a:pt x="744" y="796"/>
                  </a:lnTo>
                  <a:lnTo>
                    <a:pt x="739" y="784"/>
                  </a:lnTo>
                  <a:lnTo>
                    <a:pt x="732" y="774"/>
                  </a:lnTo>
                  <a:lnTo>
                    <a:pt x="725" y="751"/>
                  </a:lnTo>
                  <a:lnTo>
                    <a:pt x="715" y="736"/>
                  </a:lnTo>
                  <a:lnTo>
                    <a:pt x="706" y="725"/>
                  </a:lnTo>
                  <a:lnTo>
                    <a:pt x="699" y="706"/>
                  </a:lnTo>
                  <a:lnTo>
                    <a:pt x="696" y="696"/>
                  </a:lnTo>
                  <a:lnTo>
                    <a:pt x="694" y="692"/>
                  </a:lnTo>
                  <a:lnTo>
                    <a:pt x="687" y="685"/>
                  </a:lnTo>
                  <a:lnTo>
                    <a:pt x="685" y="682"/>
                  </a:lnTo>
                  <a:lnTo>
                    <a:pt x="678" y="682"/>
                  </a:lnTo>
                  <a:lnTo>
                    <a:pt x="673" y="696"/>
                  </a:lnTo>
                  <a:lnTo>
                    <a:pt x="663" y="687"/>
                  </a:lnTo>
                  <a:lnTo>
                    <a:pt x="656" y="680"/>
                  </a:lnTo>
                  <a:lnTo>
                    <a:pt x="640" y="675"/>
                  </a:lnTo>
                  <a:lnTo>
                    <a:pt x="630" y="666"/>
                  </a:lnTo>
                  <a:lnTo>
                    <a:pt x="633" y="661"/>
                  </a:lnTo>
                  <a:lnTo>
                    <a:pt x="633" y="654"/>
                  </a:lnTo>
                  <a:lnTo>
                    <a:pt x="626" y="640"/>
                  </a:lnTo>
                  <a:lnTo>
                    <a:pt x="618" y="633"/>
                  </a:lnTo>
                  <a:lnTo>
                    <a:pt x="611" y="630"/>
                  </a:lnTo>
                  <a:lnTo>
                    <a:pt x="597" y="635"/>
                  </a:lnTo>
                  <a:lnTo>
                    <a:pt x="585" y="637"/>
                  </a:lnTo>
                  <a:lnTo>
                    <a:pt x="585" y="625"/>
                  </a:lnTo>
                  <a:lnTo>
                    <a:pt x="583" y="623"/>
                  </a:lnTo>
                  <a:lnTo>
                    <a:pt x="559" y="614"/>
                  </a:lnTo>
                  <a:lnTo>
                    <a:pt x="552" y="599"/>
                  </a:lnTo>
                  <a:lnTo>
                    <a:pt x="543" y="588"/>
                  </a:lnTo>
                  <a:lnTo>
                    <a:pt x="531" y="578"/>
                  </a:lnTo>
                  <a:lnTo>
                    <a:pt x="522" y="576"/>
                  </a:lnTo>
                  <a:lnTo>
                    <a:pt x="484" y="578"/>
                  </a:lnTo>
                  <a:lnTo>
                    <a:pt x="477" y="581"/>
                  </a:lnTo>
                  <a:lnTo>
                    <a:pt x="463" y="569"/>
                  </a:lnTo>
                  <a:lnTo>
                    <a:pt x="441" y="555"/>
                  </a:lnTo>
                  <a:lnTo>
                    <a:pt x="422" y="538"/>
                  </a:lnTo>
                  <a:lnTo>
                    <a:pt x="403" y="517"/>
                  </a:lnTo>
                  <a:lnTo>
                    <a:pt x="394" y="505"/>
                  </a:lnTo>
                  <a:lnTo>
                    <a:pt x="382" y="505"/>
                  </a:lnTo>
                  <a:lnTo>
                    <a:pt x="373" y="493"/>
                  </a:lnTo>
                  <a:lnTo>
                    <a:pt x="361" y="477"/>
                  </a:lnTo>
                  <a:lnTo>
                    <a:pt x="349" y="467"/>
                  </a:lnTo>
                  <a:lnTo>
                    <a:pt x="337" y="467"/>
                  </a:lnTo>
                  <a:lnTo>
                    <a:pt x="328" y="472"/>
                  </a:lnTo>
                  <a:lnTo>
                    <a:pt x="323" y="453"/>
                  </a:lnTo>
                  <a:lnTo>
                    <a:pt x="309" y="437"/>
                  </a:lnTo>
                  <a:lnTo>
                    <a:pt x="283" y="413"/>
                  </a:lnTo>
                  <a:lnTo>
                    <a:pt x="278" y="408"/>
                  </a:lnTo>
                  <a:lnTo>
                    <a:pt x="281" y="399"/>
                  </a:lnTo>
                  <a:lnTo>
                    <a:pt x="276" y="385"/>
                  </a:lnTo>
                  <a:lnTo>
                    <a:pt x="264" y="359"/>
                  </a:lnTo>
                  <a:lnTo>
                    <a:pt x="257" y="340"/>
                  </a:lnTo>
                  <a:lnTo>
                    <a:pt x="255" y="323"/>
                  </a:lnTo>
                  <a:lnTo>
                    <a:pt x="250" y="316"/>
                  </a:lnTo>
                  <a:lnTo>
                    <a:pt x="226" y="307"/>
                  </a:lnTo>
                  <a:lnTo>
                    <a:pt x="186" y="283"/>
                  </a:lnTo>
                  <a:lnTo>
                    <a:pt x="172" y="276"/>
                  </a:lnTo>
                  <a:lnTo>
                    <a:pt x="160" y="274"/>
                  </a:lnTo>
                  <a:lnTo>
                    <a:pt x="148" y="274"/>
                  </a:lnTo>
                  <a:lnTo>
                    <a:pt x="137" y="278"/>
                  </a:lnTo>
                  <a:lnTo>
                    <a:pt x="125" y="283"/>
                  </a:lnTo>
                  <a:lnTo>
                    <a:pt x="122" y="290"/>
                  </a:lnTo>
                  <a:lnTo>
                    <a:pt x="115" y="295"/>
                  </a:lnTo>
                  <a:lnTo>
                    <a:pt x="103" y="311"/>
                  </a:lnTo>
                  <a:lnTo>
                    <a:pt x="101" y="321"/>
                  </a:lnTo>
                  <a:lnTo>
                    <a:pt x="94" y="325"/>
                  </a:lnTo>
                  <a:lnTo>
                    <a:pt x="80" y="330"/>
                  </a:lnTo>
                  <a:lnTo>
                    <a:pt x="68" y="333"/>
                  </a:lnTo>
                  <a:lnTo>
                    <a:pt x="56" y="330"/>
                  </a:lnTo>
                  <a:lnTo>
                    <a:pt x="56" y="325"/>
                  </a:lnTo>
                  <a:lnTo>
                    <a:pt x="59" y="316"/>
                  </a:lnTo>
                  <a:lnTo>
                    <a:pt x="59" y="307"/>
                  </a:lnTo>
                  <a:lnTo>
                    <a:pt x="54" y="295"/>
                  </a:lnTo>
                  <a:lnTo>
                    <a:pt x="44" y="295"/>
                  </a:lnTo>
                  <a:lnTo>
                    <a:pt x="33" y="295"/>
                  </a:lnTo>
                  <a:lnTo>
                    <a:pt x="21" y="290"/>
                  </a:lnTo>
                  <a:lnTo>
                    <a:pt x="14" y="281"/>
                  </a:lnTo>
                  <a:lnTo>
                    <a:pt x="11" y="266"/>
                  </a:lnTo>
                  <a:lnTo>
                    <a:pt x="9" y="250"/>
                  </a:lnTo>
                  <a:lnTo>
                    <a:pt x="14" y="238"/>
                  </a:lnTo>
                  <a:lnTo>
                    <a:pt x="11" y="229"/>
                  </a:lnTo>
                  <a:lnTo>
                    <a:pt x="7" y="224"/>
                  </a:lnTo>
                  <a:lnTo>
                    <a:pt x="2" y="224"/>
                  </a:lnTo>
                  <a:lnTo>
                    <a:pt x="0" y="219"/>
                  </a:lnTo>
                  <a:lnTo>
                    <a:pt x="0" y="212"/>
                  </a:lnTo>
                  <a:lnTo>
                    <a:pt x="2" y="200"/>
                  </a:lnTo>
                  <a:lnTo>
                    <a:pt x="9" y="193"/>
                  </a:lnTo>
                  <a:lnTo>
                    <a:pt x="23" y="184"/>
                  </a:lnTo>
                  <a:lnTo>
                    <a:pt x="21" y="172"/>
                  </a:lnTo>
                  <a:lnTo>
                    <a:pt x="11" y="146"/>
                  </a:lnTo>
                  <a:lnTo>
                    <a:pt x="7" y="137"/>
                  </a:lnTo>
                  <a:lnTo>
                    <a:pt x="4" y="129"/>
                  </a:lnTo>
                  <a:lnTo>
                    <a:pt x="7" y="125"/>
                  </a:lnTo>
                  <a:lnTo>
                    <a:pt x="11" y="122"/>
                  </a:lnTo>
                  <a:lnTo>
                    <a:pt x="18" y="122"/>
                  </a:lnTo>
                  <a:lnTo>
                    <a:pt x="30" y="122"/>
                  </a:lnTo>
                  <a:lnTo>
                    <a:pt x="40" y="120"/>
                  </a:lnTo>
                  <a:lnTo>
                    <a:pt x="52" y="118"/>
                  </a:lnTo>
                  <a:lnTo>
                    <a:pt x="56" y="118"/>
                  </a:lnTo>
                  <a:lnTo>
                    <a:pt x="63" y="115"/>
                  </a:lnTo>
                  <a:lnTo>
                    <a:pt x="80" y="118"/>
                  </a:lnTo>
                  <a:lnTo>
                    <a:pt x="85" y="113"/>
                  </a:lnTo>
                  <a:lnTo>
                    <a:pt x="94" y="106"/>
                  </a:lnTo>
                  <a:lnTo>
                    <a:pt x="99" y="99"/>
                  </a:lnTo>
                  <a:lnTo>
                    <a:pt x="99" y="87"/>
                  </a:lnTo>
                  <a:lnTo>
                    <a:pt x="106" y="77"/>
                  </a:lnTo>
                  <a:lnTo>
                    <a:pt x="120" y="70"/>
                  </a:lnTo>
                  <a:lnTo>
                    <a:pt x="122" y="77"/>
                  </a:lnTo>
                  <a:lnTo>
                    <a:pt x="127" y="96"/>
                  </a:lnTo>
                  <a:lnTo>
                    <a:pt x="141" y="106"/>
                  </a:lnTo>
                  <a:lnTo>
                    <a:pt x="151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5" y="103"/>
                  </a:lnTo>
                  <a:lnTo>
                    <a:pt x="177" y="77"/>
                  </a:lnTo>
                  <a:lnTo>
                    <a:pt x="181" y="66"/>
                  </a:lnTo>
                  <a:lnTo>
                    <a:pt x="191" y="68"/>
                  </a:lnTo>
                  <a:lnTo>
                    <a:pt x="198" y="75"/>
                  </a:lnTo>
                  <a:lnTo>
                    <a:pt x="212" y="77"/>
                  </a:lnTo>
                  <a:lnTo>
                    <a:pt x="238" y="82"/>
                  </a:lnTo>
                  <a:lnTo>
                    <a:pt x="240" y="75"/>
                  </a:lnTo>
                  <a:lnTo>
                    <a:pt x="238" y="68"/>
                  </a:lnTo>
                  <a:lnTo>
                    <a:pt x="236" y="59"/>
                  </a:lnTo>
                  <a:lnTo>
                    <a:pt x="238" y="51"/>
                  </a:lnTo>
                  <a:lnTo>
                    <a:pt x="252" y="51"/>
                  </a:lnTo>
                  <a:lnTo>
                    <a:pt x="257" y="47"/>
                  </a:lnTo>
                  <a:lnTo>
                    <a:pt x="255" y="37"/>
                  </a:lnTo>
                  <a:lnTo>
                    <a:pt x="257" y="30"/>
                  </a:lnTo>
                  <a:lnTo>
                    <a:pt x="259" y="23"/>
                  </a:lnTo>
                  <a:lnTo>
                    <a:pt x="264" y="26"/>
                  </a:lnTo>
                  <a:lnTo>
                    <a:pt x="276" y="28"/>
                  </a:lnTo>
                  <a:lnTo>
                    <a:pt x="281" y="28"/>
                  </a:lnTo>
                  <a:lnTo>
                    <a:pt x="302" y="21"/>
                  </a:lnTo>
                  <a:lnTo>
                    <a:pt x="309" y="18"/>
                  </a:lnTo>
                  <a:lnTo>
                    <a:pt x="326" y="9"/>
                  </a:lnTo>
                  <a:lnTo>
                    <a:pt x="349" y="7"/>
                  </a:lnTo>
                  <a:lnTo>
                    <a:pt x="361" y="4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78" y="7"/>
                  </a:lnTo>
                  <a:lnTo>
                    <a:pt x="380" y="16"/>
                  </a:lnTo>
                  <a:lnTo>
                    <a:pt x="387" y="26"/>
                  </a:lnTo>
                  <a:lnTo>
                    <a:pt x="392" y="30"/>
                  </a:lnTo>
                  <a:lnTo>
                    <a:pt x="401" y="35"/>
                  </a:lnTo>
                  <a:lnTo>
                    <a:pt x="408" y="35"/>
                  </a:lnTo>
                  <a:lnTo>
                    <a:pt x="420" y="44"/>
                  </a:lnTo>
                  <a:lnTo>
                    <a:pt x="432" y="44"/>
                  </a:lnTo>
                  <a:lnTo>
                    <a:pt x="444" y="47"/>
                  </a:lnTo>
                  <a:lnTo>
                    <a:pt x="458" y="47"/>
                  </a:lnTo>
                  <a:lnTo>
                    <a:pt x="470" y="47"/>
                  </a:lnTo>
                  <a:lnTo>
                    <a:pt x="477" y="51"/>
                  </a:lnTo>
                  <a:lnTo>
                    <a:pt x="486" y="51"/>
                  </a:lnTo>
                  <a:lnTo>
                    <a:pt x="479" y="56"/>
                  </a:lnTo>
                  <a:lnTo>
                    <a:pt x="474" y="63"/>
                  </a:lnTo>
                  <a:lnTo>
                    <a:pt x="472" y="73"/>
                  </a:lnTo>
                  <a:lnTo>
                    <a:pt x="472" y="80"/>
                  </a:lnTo>
                  <a:lnTo>
                    <a:pt x="474" y="82"/>
                  </a:lnTo>
                  <a:lnTo>
                    <a:pt x="481" y="80"/>
                  </a:lnTo>
                  <a:lnTo>
                    <a:pt x="481" y="80"/>
                  </a:lnTo>
                  <a:lnTo>
                    <a:pt x="479" y="89"/>
                  </a:lnTo>
                  <a:lnTo>
                    <a:pt x="479" y="99"/>
                  </a:lnTo>
                  <a:lnTo>
                    <a:pt x="484" y="106"/>
                  </a:lnTo>
                  <a:lnTo>
                    <a:pt x="486" y="106"/>
                  </a:lnTo>
                  <a:lnTo>
                    <a:pt x="486" y="118"/>
                  </a:lnTo>
                  <a:lnTo>
                    <a:pt x="489" y="120"/>
                  </a:lnTo>
                  <a:lnTo>
                    <a:pt x="496" y="122"/>
                  </a:lnTo>
                  <a:lnTo>
                    <a:pt x="500" y="122"/>
                  </a:lnTo>
                  <a:lnTo>
                    <a:pt x="503" y="129"/>
                  </a:lnTo>
                  <a:lnTo>
                    <a:pt x="507" y="132"/>
                  </a:lnTo>
                  <a:lnTo>
                    <a:pt x="512" y="137"/>
                  </a:lnTo>
                  <a:lnTo>
                    <a:pt x="510" y="141"/>
                  </a:lnTo>
                  <a:lnTo>
                    <a:pt x="507" y="146"/>
                  </a:lnTo>
                  <a:lnTo>
                    <a:pt x="500" y="148"/>
                  </a:lnTo>
                  <a:lnTo>
                    <a:pt x="493" y="146"/>
                  </a:lnTo>
                  <a:close/>
                </a:path>
              </a:pathLst>
            </a:custGeom>
            <a:solidFill>
              <a:schemeClr val="accent2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gray">
            <a:xfrm>
              <a:off x="6389653" y="4331221"/>
              <a:ext cx="236622" cy="487282"/>
            </a:xfrm>
            <a:custGeom>
              <a:avLst/>
              <a:gdLst>
                <a:gd name="T0" fmla="*/ 73 w 118"/>
                <a:gd name="T1" fmla="*/ 0 h 243"/>
                <a:gd name="T2" fmla="*/ 78 w 118"/>
                <a:gd name="T3" fmla="*/ 0 h 243"/>
                <a:gd name="T4" fmla="*/ 83 w 118"/>
                <a:gd name="T5" fmla="*/ 2 h 243"/>
                <a:gd name="T6" fmla="*/ 90 w 118"/>
                <a:gd name="T7" fmla="*/ 4 h 243"/>
                <a:gd name="T8" fmla="*/ 92 w 118"/>
                <a:gd name="T9" fmla="*/ 9 h 243"/>
                <a:gd name="T10" fmla="*/ 99 w 118"/>
                <a:gd name="T11" fmla="*/ 14 h 243"/>
                <a:gd name="T12" fmla="*/ 104 w 118"/>
                <a:gd name="T13" fmla="*/ 23 h 243"/>
                <a:gd name="T14" fmla="*/ 106 w 118"/>
                <a:gd name="T15" fmla="*/ 28 h 243"/>
                <a:gd name="T16" fmla="*/ 109 w 118"/>
                <a:gd name="T17" fmla="*/ 40 h 243"/>
                <a:gd name="T18" fmla="*/ 116 w 118"/>
                <a:gd name="T19" fmla="*/ 59 h 243"/>
                <a:gd name="T20" fmla="*/ 118 w 118"/>
                <a:gd name="T21" fmla="*/ 78 h 243"/>
                <a:gd name="T22" fmla="*/ 118 w 118"/>
                <a:gd name="T23" fmla="*/ 85 h 243"/>
                <a:gd name="T24" fmla="*/ 118 w 118"/>
                <a:gd name="T25" fmla="*/ 97 h 243"/>
                <a:gd name="T26" fmla="*/ 116 w 118"/>
                <a:gd name="T27" fmla="*/ 108 h 243"/>
                <a:gd name="T28" fmla="*/ 116 w 118"/>
                <a:gd name="T29" fmla="*/ 115 h 243"/>
                <a:gd name="T30" fmla="*/ 116 w 118"/>
                <a:gd name="T31" fmla="*/ 153 h 243"/>
                <a:gd name="T32" fmla="*/ 116 w 118"/>
                <a:gd name="T33" fmla="*/ 184 h 243"/>
                <a:gd name="T34" fmla="*/ 116 w 118"/>
                <a:gd name="T35" fmla="*/ 191 h 243"/>
                <a:gd name="T36" fmla="*/ 111 w 118"/>
                <a:gd name="T37" fmla="*/ 200 h 243"/>
                <a:gd name="T38" fmla="*/ 111 w 118"/>
                <a:gd name="T39" fmla="*/ 208 h 243"/>
                <a:gd name="T40" fmla="*/ 102 w 118"/>
                <a:gd name="T41" fmla="*/ 215 h 243"/>
                <a:gd name="T42" fmla="*/ 95 w 118"/>
                <a:gd name="T43" fmla="*/ 212 h 243"/>
                <a:gd name="T44" fmla="*/ 83 w 118"/>
                <a:gd name="T45" fmla="*/ 210 h 243"/>
                <a:gd name="T46" fmla="*/ 76 w 118"/>
                <a:gd name="T47" fmla="*/ 217 h 243"/>
                <a:gd name="T48" fmla="*/ 69 w 118"/>
                <a:gd name="T49" fmla="*/ 231 h 243"/>
                <a:gd name="T50" fmla="*/ 59 w 118"/>
                <a:gd name="T51" fmla="*/ 238 h 243"/>
                <a:gd name="T52" fmla="*/ 52 w 118"/>
                <a:gd name="T53" fmla="*/ 241 h 243"/>
                <a:gd name="T54" fmla="*/ 45 w 118"/>
                <a:gd name="T55" fmla="*/ 243 h 243"/>
                <a:gd name="T56" fmla="*/ 38 w 118"/>
                <a:gd name="T57" fmla="*/ 236 h 243"/>
                <a:gd name="T58" fmla="*/ 36 w 118"/>
                <a:gd name="T59" fmla="*/ 231 h 243"/>
                <a:gd name="T60" fmla="*/ 33 w 118"/>
                <a:gd name="T61" fmla="*/ 229 h 243"/>
                <a:gd name="T62" fmla="*/ 21 w 118"/>
                <a:gd name="T63" fmla="*/ 212 h 243"/>
                <a:gd name="T64" fmla="*/ 19 w 118"/>
                <a:gd name="T65" fmla="*/ 200 h 243"/>
                <a:gd name="T66" fmla="*/ 19 w 118"/>
                <a:gd name="T67" fmla="*/ 193 h 243"/>
                <a:gd name="T68" fmla="*/ 17 w 118"/>
                <a:gd name="T69" fmla="*/ 182 h 243"/>
                <a:gd name="T70" fmla="*/ 17 w 118"/>
                <a:gd name="T71" fmla="*/ 170 h 243"/>
                <a:gd name="T72" fmla="*/ 19 w 118"/>
                <a:gd name="T73" fmla="*/ 167 h 243"/>
                <a:gd name="T74" fmla="*/ 19 w 118"/>
                <a:gd name="T75" fmla="*/ 151 h 243"/>
                <a:gd name="T76" fmla="*/ 26 w 118"/>
                <a:gd name="T77" fmla="*/ 146 h 243"/>
                <a:gd name="T78" fmla="*/ 26 w 118"/>
                <a:gd name="T79" fmla="*/ 139 h 243"/>
                <a:gd name="T80" fmla="*/ 24 w 118"/>
                <a:gd name="T81" fmla="*/ 134 h 243"/>
                <a:gd name="T82" fmla="*/ 21 w 118"/>
                <a:gd name="T83" fmla="*/ 120 h 243"/>
                <a:gd name="T84" fmla="*/ 21 w 118"/>
                <a:gd name="T85" fmla="*/ 111 h 243"/>
                <a:gd name="T86" fmla="*/ 21 w 118"/>
                <a:gd name="T87" fmla="*/ 97 h 243"/>
                <a:gd name="T88" fmla="*/ 19 w 118"/>
                <a:gd name="T89" fmla="*/ 85 h 243"/>
                <a:gd name="T90" fmla="*/ 14 w 118"/>
                <a:gd name="T91" fmla="*/ 73 h 243"/>
                <a:gd name="T92" fmla="*/ 12 w 118"/>
                <a:gd name="T93" fmla="*/ 71 h 243"/>
                <a:gd name="T94" fmla="*/ 5 w 118"/>
                <a:gd name="T95" fmla="*/ 71 h 243"/>
                <a:gd name="T96" fmla="*/ 0 w 118"/>
                <a:gd name="T97" fmla="*/ 63 h 243"/>
                <a:gd name="T98" fmla="*/ 0 w 118"/>
                <a:gd name="T99" fmla="*/ 47 h 243"/>
                <a:gd name="T100" fmla="*/ 2 w 118"/>
                <a:gd name="T101" fmla="*/ 40 h 243"/>
                <a:gd name="T102" fmla="*/ 2 w 118"/>
                <a:gd name="T103" fmla="*/ 33 h 243"/>
                <a:gd name="T104" fmla="*/ 2 w 118"/>
                <a:gd name="T105" fmla="*/ 33 h 243"/>
                <a:gd name="T106" fmla="*/ 7 w 118"/>
                <a:gd name="T107" fmla="*/ 37 h 243"/>
                <a:gd name="T108" fmla="*/ 14 w 118"/>
                <a:gd name="T109" fmla="*/ 45 h 243"/>
                <a:gd name="T110" fmla="*/ 28 w 118"/>
                <a:gd name="T111" fmla="*/ 42 h 243"/>
                <a:gd name="T112" fmla="*/ 47 w 118"/>
                <a:gd name="T113" fmla="*/ 23 h 243"/>
                <a:gd name="T114" fmla="*/ 57 w 118"/>
                <a:gd name="T115" fmla="*/ 14 h 243"/>
                <a:gd name="T116" fmla="*/ 66 w 118"/>
                <a:gd name="T117" fmla="*/ 11 h 243"/>
                <a:gd name="T118" fmla="*/ 73 w 118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243">
                  <a:moveTo>
                    <a:pt x="73" y="0"/>
                  </a:moveTo>
                  <a:lnTo>
                    <a:pt x="78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2" y="9"/>
                  </a:lnTo>
                  <a:lnTo>
                    <a:pt x="99" y="14"/>
                  </a:lnTo>
                  <a:lnTo>
                    <a:pt x="104" y="23"/>
                  </a:lnTo>
                  <a:lnTo>
                    <a:pt x="106" y="28"/>
                  </a:lnTo>
                  <a:lnTo>
                    <a:pt x="109" y="40"/>
                  </a:lnTo>
                  <a:lnTo>
                    <a:pt x="116" y="59"/>
                  </a:lnTo>
                  <a:lnTo>
                    <a:pt x="118" y="78"/>
                  </a:lnTo>
                  <a:lnTo>
                    <a:pt x="118" y="85"/>
                  </a:lnTo>
                  <a:lnTo>
                    <a:pt x="118" y="97"/>
                  </a:lnTo>
                  <a:lnTo>
                    <a:pt x="116" y="108"/>
                  </a:lnTo>
                  <a:lnTo>
                    <a:pt x="116" y="115"/>
                  </a:lnTo>
                  <a:lnTo>
                    <a:pt x="116" y="153"/>
                  </a:lnTo>
                  <a:lnTo>
                    <a:pt x="116" y="184"/>
                  </a:lnTo>
                  <a:lnTo>
                    <a:pt x="116" y="191"/>
                  </a:lnTo>
                  <a:lnTo>
                    <a:pt x="111" y="200"/>
                  </a:lnTo>
                  <a:lnTo>
                    <a:pt x="111" y="208"/>
                  </a:lnTo>
                  <a:lnTo>
                    <a:pt x="102" y="215"/>
                  </a:lnTo>
                  <a:lnTo>
                    <a:pt x="95" y="212"/>
                  </a:lnTo>
                  <a:lnTo>
                    <a:pt x="83" y="210"/>
                  </a:lnTo>
                  <a:lnTo>
                    <a:pt x="76" y="217"/>
                  </a:lnTo>
                  <a:lnTo>
                    <a:pt x="69" y="231"/>
                  </a:lnTo>
                  <a:lnTo>
                    <a:pt x="59" y="238"/>
                  </a:lnTo>
                  <a:lnTo>
                    <a:pt x="52" y="241"/>
                  </a:lnTo>
                  <a:lnTo>
                    <a:pt x="45" y="243"/>
                  </a:lnTo>
                  <a:lnTo>
                    <a:pt x="38" y="236"/>
                  </a:lnTo>
                  <a:lnTo>
                    <a:pt x="36" y="231"/>
                  </a:lnTo>
                  <a:lnTo>
                    <a:pt x="33" y="229"/>
                  </a:lnTo>
                  <a:lnTo>
                    <a:pt x="21" y="212"/>
                  </a:lnTo>
                  <a:lnTo>
                    <a:pt x="19" y="200"/>
                  </a:lnTo>
                  <a:lnTo>
                    <a:pt x="19" y="193"/>
                  </a:lnTo>
                  <a:lnTo>
                    <a:pt x="17" y="182"/>
                  </a:lnTo>
                  <a:lnTo>
                    <a:pt x="17" y="170"/>
                  </a:lnTo>
                  <a:lnTo>
                    <a:pt x="19" y="167"/>
                  </a:lnTo>
                  <a:lnTo>
                    <a:pt x="19" y="151"/>
                  </a:lnTo>
                  <a:lnTo>
                    <a:pt x="26" y="146"/>
                  </a:lnTo>
                  <a:lnTo>
                    <a:pt x="26" y="139"/>
                  </a:lnTo>
                  <a:lnTo>
                    <a:pt x="24" y="134"/>
                  </a:lnTo>
                  <a:lnTo>
                    <a:pt x="21" y="120"/>
                  </a:lnTo>
                  <a:lnTo>
                    <a:pt x="21" y="111"/>
                  </a:lnTo>
                  <a:lnTo>
                    <a:pt x="21" y="97"/>
                  </a:lnTo>
                  <a:lnTo>
                    <a:pt x="19" y="85"/>
                  </a:lnTo>
                  <a:lnTo>
                    <a:pt x="14" y="73"/>
                  </a:lnTo>
                  <a:lnTo>
                    <a:pt x="12" y="71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7" y="37"/>
                  </a:lnTo>
                  <a:lnTo>
                    <a:pt x="14" y="45"/>
                  </a:lnTo>
                  <a:lnTo>
                    <a:pt x="28" y="42"/>
                  </a:lnTo>
                  <a:lnTo>
                    <a:pt x="47" y="23"/>
                  </a:lnTo>
                  <a:lnTo>
                    <a:pt x="57" y="14"/>
                  </a:lnTo>
                  <a:lnTo>
                    <a:pt x="66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2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gray">
            <a:xfrm>
              <a:off x="7091499" y="4884677"/>
              <a:ext cx="497308" cy="330871"/>
            </a:xfrm>
            <a:custGeom>
              <a:avLst/>
              <a:gdLst>
                <a:gd name="T0" fmla="*/ 248 w 248"/>
                <a:gd name="T1" fmla="*/ 0 h 165"/>
                <a:gd name="T2" fmla="*/ 248 w 248"/>
                <a:gd name="T3" fmla="*/ 2 h 165"/>
                <a:gd name="T4" fmla="*/ 248 w 248"/>
                <a:gd name="T5" fmla="*/ 17 h 165"/>
                <a:gd name="T6" fmla="*/ 241 w 248"/>
                <a:gd name="T7" fmla="*/ 33 h 165"/>
                <a:gd name="T8" fmla="*/ 231 w 248"/>
                <a:gd name="T9" fmla="*/ 52 h 165"/>
                <a:gd name="T10" fmla="*/ 224 w 248"/>
                <a:gd name="T11" fmla="*/ 76 h 165"/>
                <a:gd name="T12" fmla="*/ 219 w 248"/>
                <a:gd name="T13" fmla="*/ 90 h 165"/>
                <a:gd name="T14" fmla="*/ 219 w 248"/>
                <a:gd name="T15" fmla="*/ 99 h 165"/>
                <a:gd name="T16" fmla="*/ 227 w 248"/>
                <a:gd name="T17" fmla="*/ 104 h 165"/>
                <a:gd name="T18" fmla="*/ 227 w 248"/>
                <a:gd name="T19" fmla="*/ 111 h 165"/>
                <a:gd name="T20" fmla="*/ 231 w 248"/>
                <a:gd name="T21" fmla="*/ 121 h 165"/>
                <a:gd name="T22" fmla="*/ 236 w 248"/>
                <a:gd name="T23" fmla="*/ 128 h 165"/>
                <a:gd name="T24" fmla="*/ 231 w 248"/>
                <a:gd name="T25" fmla="*/ 137 h 165"/>
                <a:gd name="T26" fmla="*/ 229 w 248"/>
                <a:gd name="T27" fmla="*/ 154 h 165"/>
                <a:gd name="T28" fmla="*/ 229 w 248"/>
                <a:gd name="T29" fmla="*/ 163 h 165"/>
                <a:gd name="T30" fmla="*/ 217 w 248"/>
                <a:gd name="T31" fmla="*/ 165 h 165"/>
                <a:gd name="T32" fmla="*/ 205 w 248"/>
                <a:gd name="T33" fmla="*/ 165 h 165"/>
                <a:gd name="T34" fmla="*/ 186 w 248"/>
                <a:gd name="T35" fmla="*/ 163 h 165"/>
                <a:gd name="T36" fmla="*/ 170 w 248"/>
                <a:gd name="T37" fmla="*/ 151 h 165"/>
                <a:gd name="T38" fmla="*/ 156 w 248"/>
                <a:gd name="T39" fmla="*/ 137 h 165"/>
                <a:gd name="T40" fmla="*/ 134 w 248"/>
                <a:gd name="T41" fmla="*/ 130 h 165"/>
                <a:gd name="T42" fmla="*/ 120 w 248"/>
                <a:gd name="T43" fmla="*/ 130 h 165"/>
                <a:gd name="T44" fmla="*/ 108 w 248"/>
                <a:gd name="T45" fmla="*/ 125 h 165"/>
                <a:gd name="T46" fmla="*/ 97 w 248"/>
                <a:gd name="T47" fmla="*/ 116 h 165"/>
                <a:gd name="T48" fmla="*/ 78 w 248"/>
                <a:gd name="T49" fmla="*/ 109 h 165"/>
                <a:gd name="T50" fmla="*/ 59 w 248"/>
                <a:gd name="T51" fmla="*/ 97 h 165"/>
                <a:gd name="T52" fmla="*/ 40 w 248"/>
                <a:gd name="T53" fmla="*/ 90 h 165"/>
                <a:gd name="T54" fmla="*/ 14 w 248"/>
                <a:gd name="T55" fmla="*/ 85 h 165"/>
                <a:gd name="T56" fmla="*/ 4 w 248"/>
                <a:gd name="T57" fmla="*/ 76 h 165"/>
                <a:gd name="T58" fmla="*/ 0 w 248"/>
                <a:gd name="T59" fmla="*/ 57 h 165"/>
                <a:gd name="T60" fmla="*/ 2 w 248"/>
                <a:gd name="T61" fmla="*/ 43 h 165"/>
                <a:gd name="T62" fmla="*/ 4 w 248"/>
                <a:gd name="T63" fmla="*/ 38 h 165"/>
                <a:gd name="T64" fmla="*/ 7 w 248"/>
                <a:gd name="T65" fmla="*/ 33 h 165"/>
                <a:gd name="T66" fmla="*/ 14 w 248"/>
                <a:gd name="T67" fmla="*/ 28 h 165"/>
                <a:gd name="T68" fmla="*/ 19 w 248"/>
                <a:gd name="T69" fmla="*/ 31 h 165"/>
                <a:gd name="T70" fmla="*/ 28 w 248"/>
                <a:gd name="T71" fmla="*/ 38 h 165"/>
                <a:gd name="T72" fmla="*/ 38 w 248"/>
                <a:gd name="T73" fmla="*/ 35 h 165"/>
                <a:gd name="T74" fmla="*/ 47 w 248"/>
                <a:gd name="T75" fmla="*/ 28 h 165"/>
                <a:gd name="T76" fmla="*/ 61 w 248"/>
                <a:gd name="T77" fmla="*/ 21 h 165"/>
                <a:gd name="T78" fmla="*/ 75 w 248"/>
                <a:gd name="T79" fmla="*/ 28 h 165"/>
                <a:gd name="T80" fmla="*/ 92 w 248"/>
                <a:gd name="T81" fmla="*/ 33 h 165"/>
                <a:gd name="T82" fmla="*/ 99 w 248"/>
                <a:gd name="T83" fmla="*/ 45 h 165"/>
                <a:gd name="T84" fmla="*/ 111 w 248"/>
                <a:gd name="T85" fmla="*/ 43 h 165"/>
                <a:gd name="T86" fmla="*/ 120 w 248"/>
                <a:gd name="T87" fmla="*/ 38 h 165"/>
                <a:gd name="T88" fmla="*/ 134 w 248"/>
                <a:gd name="T89" fmla="*/ 35 h 165"/>
                <a:gd name="T90" fmla="*/ 165 w 248"/>
                <a:gd name="T91" fmla="*/ 31 h 165"/>
                <a:gd name="T92" fmla="*/ 177 w 248"/>
                <a:gd name="T93" fmla="*/ 26 h 165"/>
                <a:gd name="T94" fmla="*/ 189 w 248"/>
                <a:gd name="T95" fmla="*/ 17 h 165"/>
                <a:gd name="T96" fmla="*/ 217 w 248"/>
                <a:gd name="T97" fmla="*/ 14 h 165"/>
                <a:gd name="T98" fmla="*/ 224 w 248"/>
                <a:gd name="T99" fmla="*/ 7 h 165"/>
                <a:gd name="T100" fmla="*/ 229 w 248"/>
                <a:gd name="T101" fmla="*/ 7 h 165"/>
                <a:gd name="T102" fmla="*/ 243 w 248"/>
                <a:gd name="T103" fmla="*/ 5 h 165"/>
                <a:gd name="T104" fmla="*/ 248 w 248"/>
                <a:gd name="T10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" h="165">
                  <a:moveTo>
                    <a:pt x="248" y="0"/>
                  </a:moveTo>
                  <a:lnTo>
                    <a:pt x="248" y="2"/>
                  </a:lnTo>
                  <a:lnTo>
                    <a:pt x="248" y="17"/>
                  </a:lnTo>
                  <a:lnTo>
                    <a:pt x="241" y="33"/>
                  </a:lnTo>
                  <a:lnTo>
                    <a:pt x="231" y="52"/>
                  </a:lnTo>
                  <a:lnTo>
                    <a:pt x="224" y="76"/>
                  </a:lnTo>
                  <a:lnTo>
                    <a:pt x="219" y="90"/>
                  </a:lnTo>
                  <a:lnTo>
                    <a:pt x="219" y="99"/>
                  </a:lnTo>
                  <a:lnTo>
                    <a:pt x="227" y="104"/>
                  </a:lnTo>
                  <a:lnTo>
                    <a:pt x="227" y="111"/>
                  </a:lnTo>
                  <a:lnTo>
                    <a:pt x="231" y="121"/>
                  </a:lnTo>
                  <a:lnTo>
                    <a:pt x="236" y="128"/>
                  </a:lnTo>
                  <a:lnTo>
                    <a:pt x="231" y="137"/>
                  </a:lnTo>
                  <a:lnTo>
                    <a:pt x="229" y="154"/>
                  </a:lnTo>
                  <a:lnTo>
                    <a:pt x="229" y="163"/>
                  </a:lnTo>
                  <a:lnTo>
                    <a:pt x="217" y="165"/>
                  </a:lnTo>
                  <a:lnTo>
                    <a:pt x="205" y="165"/>
                  </a:lnTo>
                  <a:lnTo>
                    <a:pt x="186" y="163"/>
                  </a:lnTo>
                  <a:lnTo>
                    <a:pt x="170" y="151"/>
                  </a:lnTo>
                  <a:lnTo>
                    <a:pt x="156" y="137"/>
                  </a:lnTo>
                  <a:lnTo>
                    <a:pt x="134" y="130"/>
                  </a:lnTo>
                  <a:lnTo>
                    <a:pt x="120" y="130"/>
                  </a:lnTo>
                  <a:lnTo>
                    <a:pt x="108" y="125"/>
                  </a:lnTo>
                  <a:lnTo>
                    <a:pt x="97" y="116"/>
                  </a:lnTo>
                  <a:lnTo>
                    <a:pt x="78" y="109"/>
                  </a:lnTo>
                  <a:lnTo>
                    <a:pt x="59" y="97"/>
                  </a:lnTo>
                  <a:lnTo>
                    <a:pt x="40" y="90"/>
                  </a:lnTo>
                  <a:lnTo>
                    <a:pt x="14" y="85"/>
                  </a:lnTo>
                  <a:lnTo>
                    <a:pt x="4" y="76"/>
                  </a:lnTo>
                  <a:lnTo>
                    <a:pt x="0" y="57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4" y="28"/>
                  </a:lnTo>
                  <a:lnTo>
                    <a:pt x="19" y="31"/>
                  </a:lnTo>
                  <a:lnTo>
                    <a:pt x="28" y="38"/>
                  </a:lnTo>
                  <a:lnTo>
                    <a:pt x="38" y="35"/>
                  </a:lnTo>
                  <a:lnTo>
                    <a:pt x="47" y="28"/>
                  </a:lnTo>
                  <a:lnTo>
                    <a:pt x="61" y="21"/>
                  </a:lnTo>
                  <a:lnTo>
                    <a:pt x="75" y="28"/>
                  </a:lnTo>
                  <a:lnTo>
                    <a:pt x="92" y="33"/>
                  </a:lnTo>
                  <a:lnTo>
                    <a:pt x="99" y="45"/>
                  </a:lnTo>
                  <a:lnTo>
                    <a:pt x="111" y="43"/>
                  </a:lnTo>
                  <a:lnTo>
                    <a:pt x="120" y="38"/>
                  </a:lnTo>
                  <a:lnTo>
                    <a:pt x="134" y="35"/>
                  </a:lnTo>
                  <a:lnTo>
                    <a:pt x="165" y="31"/>
                  </a:lnTo>
                  <a:lnTo>
                    <a:pt x="177" y="26"/>
                  </a:lnTo>
                  <a:lnTo>
                    <a:pt x="189" y="17"/>
                  </a:lnTo>
                  <a:lnTo>
                    <a:pt x="217" y="14"/>
                  </a:lnTo>
                  <a:lnTo>
                    <a:pt x="224" y="7"/>
                  </a:lnTo>
                  <a:lnTo>
                    <a:pt x="229" y="7"/>
                  </a:lnTo>
                  <a:lnTo>
                    <a:pt x="243" y="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2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gray">
            <a:xfrm>
              <a:off x="7825429" y="635502"/>
              <a:ext cx="70185" cy="100264"/>
            </a:xfrm>
            <a:custGeom>
              <a:avLst/>
              <a:gdLst>
                <a:gd name="T0" fmla="*/ 14 w 35"/>
                <a:gd name="T1" fmla="*/ 50 h 50"/>
                <a:gd name="T2" fmla="*/ 0 w 35"/>
                <a:gd name="T3" fmla="*/ 24 h 50"/>
                <a:gd name="T4" fmla="*/ 14 w 35"/>
                <a:gd name="T5" fmla="*/ 0 h 50"/>
                <a:gd name="T6" fmla="*/ 35 w 35"/>
                <a:gd name="T7" fmla="*/ 17 h 50"/>
                <a:gd name="T8" fmla="*/ 35 w 35"/>
                <a:gd name="T9" fmla="*/ 31 h 50"/>
                <a:gd name="T10" fmla="*/ 28 w 35"/>
                <a:gd name="T11" fmla="*/ 50 h 50"/>
                <a:gd name="T12" fmla="*/ 14 w 35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0">
                  <a:moveTo>
                    <a:pt x="14" y="50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35" y="17"/>
                  </a:lnTo>
                  <a:lnTo>
                    <a:pt x="35" y="31"/>
                  </a:lnTo>
                  <a:lnTo>
                    <a:pt x="28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gray">
            <a:xfrm>
              <a:off x="7821418" y="759829"/>
              <a:ext cx="126333" cy="170449"/>
            </a:xfrm>
            <a:custGeom>
              <a:avLst/>
              <a:gdLst>
                <a:gd name="T0" fmla="*/ 28 w 63"/>
                <a:gd name="T1" fmla="*/ 0 h 85"/>
                <a:gd name="T2" fmla="*/ 52 w 63"/>
                <a:gd name="T3" fmla="*/ 4 h 85"/>
                <a:gd name="T4" fmla="*/ 63 w 63"/>
                <a:gd name="T5" fmla="*/ 16 h 85"/>
                <a:gd name="T6" fmla="*/ 30 w 63"/>
                <a:gd name="T7" fmla="*/ 52 h 85"/>
                <a:gd name="T8" fmla="*/ 33 w 63"/>
                <a:gd name="T9" fmla="*/ 75 h 85"/>
                <a:gd name="T10" fmla="*/ 21 w 63"/>
                <a:gd name="T11" fmla="*/ 85 h 85"/>
                <a:gd name="T12" fmla="*/ 11 w 63"/>
                <a:gd name="T13" fmla="*/ 73 h 85"/>
                <a:gd name="T14" fmla="*/ 11 w 63"/>
                <a:gd name="T15" fmla="*/ 45 h 85"/>
                <a:gd name="T16" fmla="*/ 0 w 63"/>
                <a:gd name="T17" fmla="*/ 33 h 85"/>
                <a:gd name="T18" fmla="*/ 7 w 63"/>
                <a:gd name="T19" fmla="*/ 12 h 85"/>
                <a:gd name="T20" fmla="*/ 23 w 63"/>
                <a:gd name="T21" fmla="*/ 2 h 85"/>
                <a:gd name="T22" fmla="*/ 28 w 6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85">
                  <a:moveTo>
                    <a:pt x="28" y="0"/>
                  </a:moveTo>
                  <a:lnTo>
                    <a:pt x="52" y="4"/>
                  </a:lnTo>
                  <a:lnTo>
                    <a:pt x="63" y="16"/>
                  </a:lnTo>
                  <a:lnTo>
                    <a:pt x="30" y="52"/>
                  </a:lnTo>
                  <a:lnTo>
                    <a:pt x="33" y="75"/>
                  </a:lnTo>
                  <a:lnTo>
                    <a:pt x="21" y="85"/>
                  </a:lnTo>
                  <a:lnTo>
                    <a:pt x="11" y="73"/>
                  </a:lnTo>
                  <a:lnTo>
                    <a:pt x="11" y="45"/>
                  </a:lnTo>
                  <a:lnTo>
                    <a:pt x="0" y="33"/>
                  </a:lnTo>
                  <a:lnTo>
                    <a:pt x="7" y="12"/>
                  </a:lnTo>
                  <a:lnTo>
                    <a:pt x="23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gray">
            <a:xfrm>
              <a:off x="7929703" y="475080"/>
              <a:ext cx="567493" cy="364960"/>
            </a:xfrm>
            <a:custGeom>
              <a:avLst/>
              <a:gdLst>
                <a:gd name="T0" fmla="*/ 222 w 283"/>
                <a:gd name="T1" fmla="*/ 26 h 182"/>
                <a:gd name="T2" fmla="*/ 224 w 283"/>
                <a:gd name="T3" fmla="*/ 0 h 182"/>
                <a:gd name="T4" fmla="*/ 161 w 283"/>
                <a:gd name="T5" fmla="*/ 5 h 182"/>
                <a:gd name="T6" fmla="*/ 116 w 283"/>
                <a:gd name="T7" fmla="*/ 0 h 182"/>
                <a:gd name="T8" fmla="*/ 83 w 283"/>
                <a:gd name="T9" fmla="*/ 19 h 182"/>
                <a:gd name="T10" fmla="*/ 57 w 283"/>
                <a:gd name="T11" fmla="*/ 26 h 182"/>
                <a:gd name="T12" fmla="*/ 40 w 283"/>
                <a:gd name="T13" fmla="*/ 54 h 182"/>
                <a:gd name="T14" fmla="*/ 12 w 283"/>
                <a:gd name="T15" fmla="*/ 61 h 182"/>
                <a:gd name="T16" fmla="*/ 0 w 283"/>
                <a:gd name="T17" fmla="*/ 76 h 182"/>
                <a:gd name="T18" fmla="*/ 7 w 283"/>
                <a:gd name="T19" fmla="*/ 87 h 182"/>
                <a:gd name="T20" fmla="*/ 7 w 283"/>
                <a:gd name="T21" fmla="*/ 120 h 182"/>
                <a:gd name="T22" fmla="*/ 19 w 283"/>
                <a:gd name="T23" fmla="*/ 123 h 182"/>
                <a:gd name="T24" fmla="*/ 31 w 283"/>
                <a:gd name="T25" fmla="*/ 170 h 182"/>
                <a:gd name="T26" fmla="*/ 64 w 283"/>
                <a:gd name="T27" fmla="*/ 175 h 182"/>
                <a:gd name="T28" fmla="*/ 78 w 283"/>
                <a:gd name="T29" fmla="*/ 161 h 182"/>
                <a:gd name="T30" fmla="*/ 85 w 283"/>
                <a:gd name="T31" fmla="*/ 165 h 182"/>
                <a:gd name="T32" fmla="*/ 90 w 283"/>
                <a:gd name="T33" fmla="*/ 182 h 182"/>
                <a:gd name="T34" fmla="*/ 104 w 283"/>
                <a:gd name="T35" fmla="*/ 165 h 182"/>
                <a:gd name="T36" fmla="*/ 127 w 283"/>
                <a:gd name="T37" fmla="*/ 154 h 182"/>
                <a:gd name="T38" fmla="*/ 156 w 283"/>
                <a:gd name="T39" fmla="*/ 156 h 182"/>
                <a:gd name="T40" fmla="*/ 165 w 283"/>
                <a:gd name="T41" fmla="*/ 170 h 182"/>
                <a:gd name="T42" fmla="*/ 210 w 283"/>
                <a:gd name="T43" fmla="*/ 175 h 182"/>
                <a:gd name="T44" fmla="*/ 229 w 283"/>
                <a:gd name="T45" fmla="*/ 165 h 182"/>
                <a:gd name="T46" fmla="*/ 255 w 283"/>
                <a:gd name="T47" fmla="*/ 165 h 182"/>
                <a:gd name="T48" fmla="*/ 267 w 283"/>
                <a:gd name="T49" fmla="*/ 172 h 182"/>
                <a:gd name="T50" fmla="*/ 283 w 283"/>
                <a:gd name="T51" fmla="*/ 158 h 182"/>
                <a:gd name="T52" fmla="*/ 260 w 283"/>
                <a:gd name="T53" fmla="*/ 132 h 182"/>
                <a:gd name="T54" fmla="*/ 248 w 283"/>
                <a:gd name="T55" fmla="*/ 97 h 182"/>
                <a:gd name="T56" fmla="*/ 234 w 283"/>
                <a:gd name="T57" fmla="*/ 90 h 182"/>
                <a:gd name="T58" fmla="*/ 196 w 283"/>
                <a:gd name="T59" fmla="*/ 52 h 182"/>
                <a:gd name="T60" fmla="*/ 196 w 283"/>
                <a:gd name="T61" fmla="*/ 28 h 182"/>
                <a:gd name="T62" fmla="*/ 222 w 283"/>
                <a:gd name="T63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3" h="182">
                  <a:moveTo>
                    <a:pt x="222" y="26"/>
                  </a:moveTo>
                  <a:lnTo>
                    <a:pt x="224" y="0"/>
                  </a:lnTo>
                  <a:lnTo>
                    <a:pt x="161" y="5"/>
                  </a:lnTo>
                  <a:lnTo>
                    <a:pt x="116" y="0"/>
                  </a:lnTo>
                  <a:lnTo>
                    <a:pt x="83" y="19"/>
                  </a:lnTo>
                  <a:lnTo>
                    <a:pt x="57" y="26"/>
                  </a:lnTo>
                  <a:lnTo>
                    <a:pt x="40" y="54"/>
                  </a:lnTo>
                  <a:lnTo>
                    <a:pt x="12" y="61"/>
                  </a:lnTo>
                  <a:lnTo>
                    <a:pt x="0" y="76"/>
                  </a:lnTo>
                  <a:lnTo>
                    <a:pt x="7" y="87"/>
                  </a:lnTo>
                  <a:lnTo>
                    <a:pt x="7" y="120"/>
                  </a:lnTo>
                  <a:lnTo>
                    <a:pt x="19" y="123"/>
                  </a:lnTo>
                  <a:lnTo>
                    <a:pt x="31" y="170"/>
                  </a:lnTo>
                  <a:lnTo>
                    <a:pt x="64" y="175"/>
                  </a:lnTo>
                  <a:lnTo>
                    <a:pt x="78" y="161"/>
                  </a:lnTo>
                  <a:lnTo>
                    <a:pt x="85" y="165"/>
                  </a:lnTo>
                  <a:lnTo>
                    <a:pt x="90" y="182"/>
                  </a:lnTo>
                  <a:lnTo>
                    <a:pt x="104" y="165"/>
                  </a:lnTo>
                  <a:lnTo>
                    <a:pt x="127" y="154"/>
                  </a:lnTo>
                  <a:lnTo>
                    <a:pt x="156" y="156"/>
                  </a:lnTo>
                  <a:lnTo>
                    <a:pt x="165" y="170"/>
                  </a:lnTo>
                  <a:lnTo>
                    <a:pt x="210" y="175"/>
                  </a:lnTo>
                  <a:lnTo>
                    <a:pt x="229" y="165"/>
                  </a:lnTo>
                  <a:lnTo>
                    <a:pt x="255" y="165"/>
                  </a:lnTo>
                  <a:lnTo>
                    <a:pt x="267" y="172"/>
                  </a:lnTo>
                  <a:lnTo>
                    <a:pt x="283" y="158"/>
                  </a:lnTo>
                  <a:lnTo>
                    <a:pt x="260" y="132"/>
                  </a:lnTo>
                  <a:lnTo>
                    <a:pt x="248" y="97"/>
                  </a:lnTo>
                  <a:lnTo>
                    <a:pt x="234" y="90"/>
                  </a:lnTo>
                  <a:lnTo>
                    <a:pt x="196" y="52"/>
                  </a:lnTo>
                  <a:lnTo>
                    <a:pt x="196" y="28"/>
                  </a:lnTo>
                  <a:lnTo>
                    <a:pt x="222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gray">
            <a:xfrm>
              <a:off x="8322737" y="527217"/>
              <a:ext cx="104274" cy="142375"/>
            </a:xfrm>
            <a:custGeom>
              <a:avLst/>
              <a:gdLst>
                <a:gd name="T0" fmla="*/ 52 w 52"/>
                <a:gd name="T1" fmla="*/ 71 h 71"/>
                <a:gd name="T2" fmla="*/ 26 w 52"/>
                <a:gd name="T3" fmla="*/ 38 h 71"/>
                <a:gd name="T4" fmla="*/ 16 w 52"/>
                <a:gd name="T5" fmla="*/ 14 h 71"/>
                <a:gd name="T6" fmla="*/ 26 w 52"/>
                <a:gd name="T7" fmla="*/ 0 h 71"/>
                <a:gd name="T8" fmla="*/ 0 w 52"/>
                <a:gd name="T9" fmla="*/ 2 h 71"/>
                <a:gd name="T10" fmla="*/ 0 w 52"/>
                <a:gd name="T11" fmla="*/ 26 h 71"/>
                <a:gd name="T12" fmla="*/ 38 w 52"/>
                <a:gd name="T13" fmla="*/ 64 h 71"/>
                <a:gd name="T14" fmla="*/ 52 w 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1">
                  <a:moveTo>
                    <a:pt x="52" y="71"/>
                  </a:moveTo>
                  <a:lnTo>
                    <a:pt x="26" y="38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0" y="2"/>
                  </a:lnTo>
                  <a:lnTo>
                    <a:pt x="0" y="26"/>
                  </a:lnTo>
                  <a:lnTo>
                    <a:pt x="38" y="64"/>
                  </a:lnTo>
                  <a:lnTo>
                    <a:pt x="52" y="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gray">
            <a:xfrm>
              <a:off x="7797355" y="783892"/>
              <a:ext cx="782057" cy="567493"/>
            </a:xfrm>
            <a:custGeom>
              <a:avLst/>
              <a:gdLst>
                <a:gd name="T0" fmla="*/ 349 w 390"/>
                <a:gd name="T1" fmla="*/ 4 h 283"/>
                <a:gd name="T2" fmla="*/ 333 w 390"/>
                <a:gd name="T3" fmla="*/ 18 h 283"/>
                <a:gd name="T4" fmla="*/ 321 w 390"/>
                <a:gd name="T5" fmla="*/ 11 h 283"/>
                <a:gd name="T6" fmla="*/ 295 w 390"/>
                <a:gd name="T7" fmla="*/ 11 h 283"/>
                <a:gd name="T8" fmla="*/ 276 w 390"/>
                <a:gd name="T9" fmla="*/ 21 h 283"/>
                <a:gd name="T10" fmla="*/ 231 w 390"/>
                <a:gd name="T11" fmla="*/ 16 h 283"/>
                <a:gd name="T12" fmla="*/ 222 w 390"/>
                <a:gd name="T13" fmla="*/ 2 h 283"/>
                <a:gd name="T14" fmla="*/ 193 w 390"/>
                <a:gd name="T15" fmla="*/ 0 h 283"/>
                <a:gd name="T16" fmla="*/ 170 w 390"/>
                <a:gd name="T17" fmla="*/ 11 h 283"/>
                <a:gd name="T18" fmla="*/ 156 w 390"/>
                <a:gd name="T19" fmla="*/ 28 h 283"/>
                <a:gd name="T20" fmla="*/ 149 w 390"/>
                <a:gd name="T21" fmla="*/ 42 h 283"/>
                <a:gd name="T22" fmla="*/ 156 w 390"/>
                <a:gd name="T23" fmla="*/ 77 h 283"/>
                <a:gd name="T24" fmla="*/ 151 w 390"/>
                <a:gd name="T25" fmla="*/ 115 h 283"/>
                <a:gd name="T26" fmla="*/ 139 w 390"/>
                <a:gd name="T27" fmla="*/ 125 h 283"/>
                <a:gd name="T28" fmla="*/ 118 w 390"/>
                <a:gd name="T29" fmla="*/ 132 h 283"/>
                <a:gd name="T30" fmla="*/ 87 w 390"/>
                <a:gd name="T31" fmla="*/ 106 h 283"/>
                <a:gd name="T32" fmla="*/ 64 w 390"/>
                <a:gd name="T33" fmla="*/ 96 h 283"/>
                <a:gd name="T34" fmla="*/ 56 w 390"/>
                <a:gd name="T35" fmla="*/ 75 h 283"/>
                <a:gd name="T36" fmla="*/ 40 w 390"/>
                <a:gd name="T37" fmla="*/ 89 h 283"/>
                <a:gd name="T38" fmla="*/ 16 w 390"/>
                <a:gd name="T39" fmla="*/ 99 h 283"/>
                <a:gd name="T40" fmla="*/ 7 w 390"/>
                <a:gd name="T41" fmla="*/ 146 h 283"/>
                <a:gd name="T42" fmla="*/ 14 w 390"/>
                <a:gd name="T43" fmla="*/ 158 h 283"/>
                <a:gd name="T44" fmla="*/ 9 w 390"/>
                <a:gd name="T45" fmla="*/ 177 h 283"/>
                <a:gd name="T46" fmla="*/ 4 w 390"/>
                <a:gd name="T47" fmla="*/ 186 h 283"/>
                <a:gd name="T48" fmla="*/ 7 w 390"/>
                <a:gd name="T49" fmla="*/ 207 h 283"/>
                <a:gd name="T50" fmla="*/ 2 w 390"/>
                <a:gd name="T51" fmla="*/ 252 h 283"/>
                <a:gd name="T52" fmla="*/ 0 w 390"/>
                <a:gd name="T53" fmla="*/ 269 h 283"/>
                <a:gd name="T54" fmla="*/ 9 w 390"/>
                <a:gd name="T55" fmla="*/ 283 h 283"/>
                <a:gd name="T56" fmla="*/ 21 w 390"/>
                <a:gd name="T57" fmla="*/ 283 h 283"/>
                <a:gd name="T58" fmla="*/ 23 w 390"/>
                <a:gd name="T59" fmla="*/ 274 h 283"/>
                <a:gd name="T60" fmla="*/ 56 w 390"/>
                <a:gd name="T61" fmla="*/ 224 h 283"/>
                <a:gd name="T62" fmla="*/ 75 w 390"/>
                <a:gd name="T63" fmla="*/ 212 h 283"/>
                <a:gd name="T64" fmla="*/ 92 w 390"/>
                <a:gd name="T65" fmla="*/ 217 h 283"/>
                <a:gd name="T66" fmla="*/ 132 w 390"/>
                <a:gd name="T67" fmla="*/ 191 h 283"/>
                <a:gd name="T68" fmla="*/ 172 w 390"/>
                <a:gd name="T69" fmla="*/ 200 h 283"/>
                <a:gd name="T70" fmla="*/ 196 w 390"/>
                <a:gd name="T71" fmla="*/ 174 h 283"/>
                <a:gd name="T72" fmla="*/ 208 w 390"/>
                <a:gd name="T73" fmla="*/ 177 h 283"/>
                <a:gd name="T74" fmla="*/ 224 w 390"/>
                <a:gd name="T75" fmla="*/ 196 h 283"/>
                <a:gd name="T76" fmla="*/ 269 w 390"/>
                <a:gd name="T77" fmla="*/ 205 h 283"/>
                <a:gd name="T78" fmla="*/ 276 w 390"/>
                <a:gd name="T79" fmla="*/ 224 h 283"/>
                <a:gd name="T80" fmla="*/ 330 w 390"/>
                <a:gd name="T81" fmla="*/ 233 h 283"/>
                <a:gd name="T82" fmla="*/ 330 w 390"/>
                <a:gd name="T83" fmla="*/ 188 h 283"/>
                <a:gd name="T84" fmla="*/ 390 w 390"/>
                <a:gd name="T85" fmla="*/ 118 h 283"/>
                <a:gd name="T86" fmla="*/ 390 w 390"/>
                <a:gd name="T87" fmla="*/ 103 h 283"/>
                <a:gd name="T88" fmla="*/ 356 w 390"/>
                <a:gd name="T89" fmla="*/ 61 h 283"/>
                <a:gd name="T90" fmla="*/ 368 w 390"/>
                <a:gd name="T91" fmla="*/ 23 h 283"/>
                <a:gd name="T92" fmla="*/ 349 w 390"/>
                <a:gd name="T9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283">
                  <a:moveTo>
                    <a:pt x="349" y="4"/>
                  </a:moveTo>
                  <a:lnTo>
                    <a:pt x="333" y="18"/>
                  </a:lnTo>
                  <a:lnTo>
                    <a:pt x="321" y="11"/>
                  </a:lnTo>
                  <a:lnTo>
                    <a:pt x="295" y="11"/>
                  </a:lnTo>
                  <a:lnTo>
                    <a:pt x="276" y="21"/>
                  </a:lnTo>
                  <a:lnTo>
                    <a:pt x="231" y="16"/>
                  </a:lnTo>
                  <a:lnTo>
                    <a:pt x="222" y="2"/>
                  </a:lnTo>
                  <a:lnTo>
                    <a:pt x="193" y="0"/>
                  </a:lnTo>
                  <a:lnTo>
                    <a:pt x="170" y="11"/>
                  </a:lnTo>
                  <a:lnTo>
                    <a:pt x="156" y="28"/>
                  </a:lnTo>
                  <a:lnTo>
                    <a:pt x="149" y="42"/>
                  </a:lnTo>
                  <a:lnTo>
                    <a:pt x="156" y="77"/>
                  </a:lnTo>
                  <a:lnTo>
                    <a:pt x="151" y="115"/>
                  </a:lnTo>
                  <a:lnTo>
                    <a:pt x="139" y="125"/>
                  </a:lnTo>
                  <a:lnTo>
                    <a:pt x="118" y="132"/>
                  </a:lnTo>
                  <a:lnTo>
                    <a:pt x="87" y="106"/>
                  </a:lnTo>
                  <a:lnTo>
                    <a:pt x="64" y="96"/>
                  </a:lnTo>
                  <a:lnTo>
                    <a:pt x="56" y="75"/>
                  </a:lnTo>
                  <a:lnTo>
                    <a:pt x="40" y="89"/>
                  </a:lnTo>
                  <a:lnTo>
                    <a:pt x="16" y="99"/>
                  </a:lnTo>
                  <a:lnTo>
                    <a:pt x="7" y="146"/>
                  </a:lnTo>
                  <a:lnTo>
                    <a:pt x="14" y="158"/>
                  </a:lnTo>
                  <a:lnTo>
                    <a:pt x="9" y="177"/>
                  </a:lnTo>
                  <a:lnTo>
                    <a:pt x="4" y="186"/>
                  </a:lnTo>
                  <a:lnTo>
                    <a:pt x="7" y="207"/>
                  </a:lnTo>
                  <a:lnTo>
                    <a:pt x="2" y="252"/>
                  </a:lnTo>
                  <a:lnTo>
                    <a:pt x="0" y="269"/>
                  </a:lnTo>
                  <a:lnTo>
                    <a:pt x="9" y="283"/>
                  </a:lnTo>
                  <a:lnTo>
                    <a:pt x="21" y="283"/>
                  </a:lnTo>
                  <a:lnTo>
                    <a:pt x="23" y="274"/>
                  </a:lnTo>
                  <a:lnTo>
                    <a:pt x="56" y="224"/>
                  </a:lnTo>
                  <a:lnTo>
                    <a:pt x="75" y="212"/>
                  </a:lnTo>
                  <a:lnTo>
                    <a:pt x="92" y="217"/>
                  </a:lnTo>
                  <a:lnTo>
                    <a:pt x="132" y="191"/>
                  </a:lnTo>
                  <a:lnTo>
                    <a:pt x="172" y="200"/>
                  </a:lnTo>
                  <a:lnTo>
                    <a:pt x="196" y="174"/>
                  </a:lnTo>
                  <a:lnTo>
                    <a:pt x="208" y="177"/>
                  </a:lnTo>
                  <a:lnTo>
                    <a:pt x="224" y="196"/>
                  </a:lnTo>
                  <a:lnTo>
                    <a:pt x="269" y="205"/>
                  </a:lnTo>
                  <a:lnTo>
                    <a:pt x="276" y="224"/>
                  </a:lnTo>
                  <a:lnTo>
                    <a:pt x="330" y="233"/>
                  </a:lnTo>
                  <a:lnTo>
                    <a:pt x="330" y="188"/>
                  </a:lnTo>
                  <a:lnTo>
                    <a:pt x="390" y="118"/>
                  </a:lnTo>
                  <a:lnTo>
                    <a:pt x="390" y="103"/>
                  </a:lnTo>
                  <a:lnTo>
                    <a:pt x="356" y="61"/>
                  </a:lnTo>
                  <a:lnTo>
                    <a:pt x="368" y="23"/>
                  </a:lnTo>
                  <a:lnTo>
                    <a:pt x="349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gray">
            <a:xfrm>
              <a:off x="7843476" y="1132810"/>
              <a:ext cx="615620" cy="431134"/>
            </a:xfrm>
            <a:custGeom>
              <a:avLst/>
              <a:gdLst>
                <a:gd name="T0" fmla="*/ 307 w 307"/>
                <a:gd name="T1" fmla="*/ 59 h 215"/>
                <a:gd name="T2" fmla="*/ 253 w 307"/>
                <a:gd name="T3" fmla="*/ 50 h 215"/>
                <a:gd name="T4" fmla="*/ 246 w 307"/>
                <a:gd name="T5" fmla="*/ 31 h 215"/>
                <a:gd name="T6" fmla="*/ 201 w 307"/>
                <a:gd name="T7" fmla="*/ 22 h 215"/>
                <a:gd name="T8" fmla="*/ 185 w 307"/>
                <a:gd name="T9" fmla="*/ 3 h 215"/>
                <a:gd name="T10" fmla="*/ 173 w 307"/>
                <a:gd name="T11" fmla="*/ 0 h 215"/>
                <a:gd name="T12" fmla="*/ 149 w 307"/>
                <a:gd name="T13" fmla="*/ 26 h 215"/>
                <a:gd name="T14" fmla="*/ 109 w 307"/>
                <a:gd name="T15" fmla="*/ 17 h 215"/>
                <a:gd name="T16" fmla="*/ 69 w 307"/>
                <a:gd name="T17" fmla="*/ 43 h 215"/>
                <a:gd name="T18" fmla="*/ 52 w 307"/>
                <a:gd name="T19" fmla="*/ 38 h 215"/>
                <a:gd name="T20" fmla="*/ 33 w 307"/>
                <a:gd name="T21" fmla="*/ 50 h 215"/>
                <a:gd name="T22" fmla="*/ 0 w 307"/>
                <a:gd name="T23" fmla="*/ 100 h 215"/>
                <a:gd name="T24" fmla="*/ 7 w 307"/>
                <a:gd name="T25" fmla="*/ 102 h 215"/>
                <a:gd name="T26" fmla="*/ 12 w 307"/>
                <a:gd name="T27" fmla="*/ 128 h 215"/>
                <a:gd name="T28" fmla="*/ 107 w 307"/>
                <a:gd name="T29" fmla="*/ 142 h 215"/>
                <a:gd name="T30" fmla="*/ 123 w 307"/>
                <a:gd name="T31" fmla="*/ 163 h 215"/>
                <a:gd name="T32" fmla="*/ 133 w 307"/>
                <a:gd name="T33" fmla="*/ 199 h 215"/>
                <a:gd name="T34" fmla="*/ 156 w 307"/>
                <a:gd name="T35" fmla="*/ 189 h 215"/>
                <a:gd name="T36" fmla="*/ 194 w 307"/>
                <a:gd name="T37" fmla="*/ 206 h 215"/>
                <a:gd name="T38" fmla="*/ 201 w 307"/>
                <a:gd name="T39" fmla="*/ 215 h 215"/>
                <a:gd name="T40" fmla="*/ 232 w 307"/>
                <a:gd name="T41" fmla="*/ 211 h 215"/>
                <a:gd name="T42" fmla="*/ 241 w 307"/>
                <a:gd name="T43" fmla="*/ 201 h 215"/>
                <a:gd name="T44" fmla="*/ 289 w 307"/>
                <a:gd name="T45" fmla="*/ 182 h 215"/>
                <a:gd name="T46" fmla="*/ 291 w 307"/>
                <a:gd name="T47" fmla="*/ 133 h 215"/>
                <a:gd name="T48" fmla="*/ 305 w 307"/>
                <a:gd name="T49" fmla="*/ 95 h 215"/>
                <a:gd name="T50" fmla="*/ 307 w 307"/>
                <a:gd name="T51" fmla="*/ 5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7" h="215">
                  <a:moveTo>
                    <a:pt x="307" y="59"/>
                  </a:moveTo>
                  <a:lnTo>
                    <a:pt x="253" y="50"/>
                  </a:lnTo>
                  <a:lnTo>
                    <a:pt x="246" y="31"/>
                  </a:lnTo>
                  <a:lnTo>
                    <a:pt x="201" y="22"/>
                  </a:lnTo>
                  <a:lnTo>
                    <a:pt x="185" y="3"/>
                  </a:lnTo>
                  <a:lnTo>
                    <a:pt x="173" y="0"/>
                  </a:lnTo>
                  <a:lnTo>
                    <a:pt x="149" y="26"/>
                  </a:lnTo>
                  <a:lnTo>
                    <a:pt x="109" y="17"/>
                  </a:lnTo>
                  <a:lnTo>
                    <a:pt x="69" y="43"/>
                  </a:lnTo>
                  <a:lnTo>
                    <a:pt x="52" y="38"/>
                  </a:lnTo>
                  <a:lnTo>
                    <a:pt x="33" y="50"/>
                  </a:lnTo>
                  <a:lnTo>
                    <a:pt x="0" y="100"/>
                  </a:lnTo>
                  <a:lnTo>
                    <a:pt x="7" y="102"/>
                  </a:lnTo>
                  <a:lnTo>
                    <a:pt x="12" y="128"/>
                  </a:lnTo>
                  <a:lnTo>
                    <a:pt x="107" y="142"/>
                  </a:lnTo>
                  <a:lnTo>
                    <a:pt x="123" y="163"/>
                  </a:lnTo>
                  <a:lnTo>
                    <a:pt x="133" y="199"/>
                  </a:lnTo>
                  <a:lnTo>
                    <a:pt x="156" y="189"/>
                  </a:lnTo>
                  <a:lnTo>
                    <a:pt x="194" y="206"/>
                  </a:lnTo>
                  <a:lnTo>
                    <a:pt x="201" y="215"/>
                  </a:lnTo>
                  <a:lnTo>
                    <a:pt x="232" y="211"/>
                  </a:lnTo>
                  <a:lnTo>
                    <a:pt x="241" y="201"/>
                  </a:lnTo>
                  <a:lnTo>
                    <a:pt x="289" y="182"/>
                  </a:lnTo>
                  <a:lnTo>
                    <a:pt x="291" y="133"/>
                  </a:lnTo>
                  <a:lnTo>
                    <a:pt x="305" y="95"/>
                  </a:lnTo>
                  <a:lnTo>
                    <a:pt x="307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gray">
            <a:xfrm>
              <a:off x="8242526" y="968377"/>
              <a:ext cx="1004643" cy="1207175"/>
            </a:xfrm>
            <a:custGeom>
              <a:avLst/>
              <a:gdLst>
                <a:gd name="T0" fmla="*/ 177 w 501"/>
                <a:gd name="T1" fmla="*/ 33 h 602"/>
                <a:gd name="T2" fmla="*/ 215 w 501"/>
                <a:gd name="T3" fmla="*/ 35 h 602"/>
                <a:gd name="T4" fmla="*/ 248 w 501"/>
                <a:gd name="T5" fmla="*/ 37 h 602"/>
                <a:gd name="T6" fmla="*/ 260 w 501"/>
                <a:gd name="T7" fmla="*/ 59 h 602"/>
                <a:gd name="T8" fmla="*/ 309 w 501"/>
                <a:gd name="T9" fmla="*/ 0 h 602"/>
                <a:gd name="T10" fmla="*/ 352 w 501"/>
                <a:gd name="T11" fmla="*/ 70 h 602"/>
                <a:gd name="T12" fmla="*/ 418 w 501"/>
                <a:gd name="T13" fmla="*/ 200 h 602"/>
                <a:gd name="T14" fmla="*/ 463 w 501"/>
                <a:gd name="T15" fmla="*/ 229 h 602"/>
                <a:gd name="T16" fmla="*/ 501 w 501"/>
                <a:gd name="T17" fmla="*/ 241 h 602"/>
                <a:gd name="T18" fmla="*/ 449 w 501"/>
                <a:gd name="T19" fmla="*/ 276 h 602"/>
                <a:gd name="T20" fmla="*/ 420 w 501"/>
                <a:gd name="T21" fmla="*/ 297 h 602"/>
                <a:gd name="T22" fmla="*/ 456 w 501"/>
                <a:gd name="T23" fmla="*/ 335 h 602"/>
                <a:gd name="T24" fmla="*/ 432 w 501"/>
                <a:gd name="T25" fmla="*/ 425 h 602"/>
                <a:gd name="T26" fmla="*/ 468 w 501"/>
                <a:gd name="T27" fmla="*/ 496 h 602"/>
                <a:gd name="T28" fmla="*/ 477 w 501"/>
                <a:gd name="T29" fmla="*/ 555 h 602"/>
                <a:gd name="T30" fmla="*/ 451 w 501"/>
                <a:gd name="T31" fmla="*/ 545 h 602"/>
                <a:gd name="T32" fmla="*/ 416 w 501"/>
                <a:gd name="T33" fmla="*/ 489 h 602"/>
                <a:gd name="T34" fmla="*/ 342 w 501"/>
                <a:gd name="T35" fmla="*/ 510 h 602"/>
                <a:gd name="T36" fmla="*/ 257 w 501"/>
                <a:gd name="T37" fmla="*/ 538 h 602"/>
                <a:gd name="T38" fmla="*/ 205 w 501"/>
                <a:gd name="T39" fmla="*/ 541 h 602"/>
                <a:gd name="T40" fmla="*/ 78 w 501"/>
                <a:gd name="T41" fmla="*/ 602 h 602"/>
                <a:gd name="T42" fmla="*/ 49 w 501"/>
                <a:gd name="T43" fmla="*/ 569 h 602"/>
                <a:gd name="T44" fmla="*/ 33 w 501"/>
                <a:gd name="T45" fmla="*/ 543 h 602"/>
                <a:gd name="T46" fmla="*/ 28 w 501"/>
                <a:gd name="T47" fmla="*/ 496 h 602"/>
                <a:gd name="T48" fmla="*/ 0 w 501"/>
                <a:gd name="T49" fmla="*/ 474 h 602"/>
                <a:gd name="T50" fmla="*/ 23 w 501"/>
                <a:gd name="T51" fmla="*/ 446 h 602"/>
                <a:gd name="T52" fmla="*/ 38 w 501"/>
                <a:gd name="T53" fmla="*/ 406 h 602"/>
                <a:gd name="T54" fmla="*/ 14 w 501"/>
                <a:gd name="T55" fmla="*/ 344 h 602"/>
                <a:gd name="T56" fmla="*/ 2 w 501"/>
                <a:gd name="T57" fmla="*/ 297 h 602"/>
                <a:gd name="T58" fmla="*/ 42 w 501"/>
                <a:gd name="T59" fmla="*/ 283 h 602"/>
                <a:gd name="T60" fmla="*/ 92 w 501"/>
                <a:gd name="T61" fmla="*/ 215 h 602"/>
                <a:gd name="T62" fmla="*/ 108 w 501"/>
                <a:gd name="T63" fmla="*/ 141 h 602"/>
                <a:gd name="T64" fmla="*/ 168 w 501"/>
                <a:gd name="T65" fmla="*/ 26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1" h="602">
                  <a:moveTo>
                    <a:pt x="168" y="26"/>
                  </a:moveTo>
                  <a:lnTo>
                    <a:pt x="177" y="33"/>
                  </a:lnTo>
                  <a:lnTo>
                    <a:pt x="208" y="23"/>
                  </a:lnTo>
                  <a:lnTo>
                    <a:pt x="215" y="35"/>
                  </a:lnTo>
                  <a:lnTo>
                    <a:pt x="231" y="26"/>
                  </a:lnTo>
                  <a:lnTo>
                    <a:pt x="248" y="37"/>
                  </a:lnTo>
                  <a:lnTo>
                    <a:pt x="245" y="49"/>
                  </a:lnTo>
                  <a:lnTo>
                    <a:pt x="260" y="59"/>
                  </a:lnTo>
                  <a:lnTo>
                    <a:pt x="295" y="2"/>
                  </a:lnTo>
                  <a:lnTo>
                    <a:pt x="309" y="0"/>
                  </a:lnTo>
                  <a:lnTo>
                    <a:pt x="314" y="40"/>
                  </a:lnTo>
                  <a:lnTo>
                    <a:pt x="352" y="70"/>
                  </a:lnTo>
                  <a:lnTo>
                    <a:pt x="359" y="118"/>
                  </a:lnTo>
                  <a:lnTo>
                    <a:pt x="418" y="200"/>
                  </a:lnTo>
                  <a:lnTo>
                    <a:pt x="427" y="219"/>
                  </a:lnTo>
                  <a:lnTo>
                    <a:pt x="463" y="229"/>
                  </a:lnTo>
                  <a:lnTo>
                    <a:pt x="477" y="222"/>
                  </a:lnTo>
                  <a:lnTo>
                    <a:pt x="501" y="241"/>
                  </a:lnTo>
                  <a:lnTo>
                    <a:pt x="491" y="257"/>
                  </a:lnTo>
                  <a:lnTo>
                    <a:pt x="449" y="276"/>
                  </a:lnTo>
                  <a:lnTo>
                    <a:pt x="420" y="281"/>
                  </a:lnTo>
                  <a:lnTo>
                    <a:pt x="420" y="297"/>
                  </a:lnTo>
                  <a:lnTo>
                    <a:pt x="456" y="319"/>
                  </a:lnTo>
                  <a:lnTo>
                    <a:pt x="456" y="335"/>
                  </a:lnTo>
                  <a:lnTo>
                    <a:pt x="484" y="385"/>
                  </a:lnTo>
                  <a:lnTo>
                    <a:pt x="432" y="425"/>
                  </a:lnTo>
                  <a:lnTo>
                    <a:pt x="432" y="446"/>
                  </a:lnTo>
                  <a:lnTo>
                    <a:pt x="468" y="496"/>
                  </a:lnTo>
                  <a:lnTo>
                    <a:pt x="479" y="536"/>
                  </a:lnTo>
                  <a:lnTo>
                    <a:pt x="477" y="555"/>
                  </a:lnTo>
                  <a:lnTo>
                    <a:pt x="463" y="557"/>
                  </a:lnTo>
                  <a:lnTo>
                    <a:pt x="451" y="545"/>
                  </a:lnTo>
                  <a:lnTo>
                    <a:pt x="449" y="512"/>
                  </a:lnTo>
                  <a:lnTo>
                    <a:pt x="416" y="489"/>
                  </a:lnTo>
                  <a:lnTo>
                    <a:pt x="366" y="493"/>
                  </a:lnTo>
                  <a:lnTo>
                    <a:pt x="342" y="510"/>
                  </a:lnTo>
                  <a:lnTo>
                    <a:pt x="300" y="505"/>
                  </a:lnTo>
                  <a:lnTo>
                    <a:pt x="257" y="538"/>
                  </a:lnTo>
                  <a:lnTo>
                    <a:pt x="238" y="536"/>
                  </a:lnTo>
                  <a:lnTo>
                    <a:pt x="205" y="541"/>
                  </a:lnTo>
                  <a:lnTo>
                    <a:pt x="142" y="541"/>
                  </a:lnTo>
                  <a:lnTo>
                    <a:pt x="78" y="602"/>
                  </a:lnTo>
                  <a:lnTo>
                    <a:pt x="64" y="593"/>
                  </a:lnTo>
                  <a:lnTo>
                    <a:pt x="49" y="569"/>
                  </a:lnTo>
                  <a:lnTo>
                    <a:pt x="42" y="555"/>
                  </a:lnTo>
                  <a:lnTo>
                    <a:pt x="33" y="543"/>
                  </a:lnTo>
                  <a:lnTo>
                    <a:pt x="33" y="529"/>
                  </a:lnTo>
                  <a:lnTo>
                    <a:pt x="28" y="496"/>
                  </a:lnTo>
                  <a:lnTo>
                    <a:pt x="9" y="486"/>
                  </a:lnTo>
                  <a:lnTo>
                    <a:pt x="0" y="474"/>
                  </a:lnTo>
                  <a:lnTo>
                    <a:pt x="9" y="458"/>
                  </a:lnTo>
                  <a:lnTo>
                    <a:pt x="23" y="446"/>
                  </a:lnTo>
                  <a:lnTo>
                    <a:pt x="33" y="425"/>
                  </a:lnTo>
                  <a:lnTo>
                    <a:pt x="38" y="406"/>
                  </a:lnTo>
                  <a:lnTo>
                    <a:pt x="33" y="389"/>
                  </a:lnTo>
                  <a:lnTo>
                    <a:pt x="14" y="344"/>
                  </a:lnTo>
                  <a:lnTo>
                    <a:pt x="9" y="316"/>
                  </a:lnTo>
                  <a:lnTo>
                    <a:pt x="2" y="297"/>
                  </a:lnTo>
                  <a:lnTo>
                    <a:pt x="33" y="293"/>
                  </a:lnTo>
                  <a:lnTo>
                    <a:pt x="42" y="283"/>
                  </a:lnTo>
                  <a:lnTo>
                    <a:pt x="90" y="264"/>
                  </a:lnTo>
                  <a:lnTo>
                    <a:pt x="92" y="215"/>
                  </a:lnTo>
                  <a:lnTo>
                    <a:pt x="106" y="177"/>
                  </a:lnTo>
                  <a:lnTo>
                    <a:pt x="108" y="141"/>
                  </a:lnTo>
                  <a:lnTo>
                    <a:pt x="108" y="96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gray">
            <a:xfrm>
              <a:off x="8260572" y="1644155"/>
              <a:ext cx="2298043" cy="1497940"/>
            </a:xfrm>
            <a:custGeom>
              <a:avLst/>
              <a:gdLst>
                <a:gd name="T0" fmla="*/ 423 w 1146"/>
                <a:gd name="T1" fmla="*/ 109 h 747"/>
                <a:gd name="T2" fmla="*/ 468 w 1146"/>
                <a:gd name="T3" fmla="*/ 218 h 747"/>
                <a:gd name="T4" fmla="*/ 440 w 1146"/>
                <a:gd name="T5" fmla="*/ 175 h 747"/>
                <a:gd name="T6" fmla="*/ 333 w 1146"/>
                <a:gd name="T7" fmla="*/ 173 h 747"/>
                <a:gd name="T8" fmla="*/ 229 w 1146"/>
                <a:gd name="T9" fmla="*/ 199 h 747"/>
                <a:gd name="T10" fmla="*/ 69 w 1146"/>
                <a:gd name="T11" fmla="*/ 265 h 747"/>
                <a:gd name="T12" fmla="*/ 78 w 1146"/>
                <a:gd name="T13" fmla="*/ 310 h 747"/>
                <a:gd name="T14" fmla="*/ 31 w 1146"/>
                <a:gd name="T15" fmla="*/ 378 h 747"/>
                <a:gd name="T16" fmla="*/ 26 w 1146"/>
                <a:gd name="T17" fmla="*/ 459 h 747"/>
                <a:gd name="T18" fmla="*/ 10 w 1146"/>
                <a:gd name="T19" fmla="*/ 470 h 747"/>
                <a:gd name="T20" fmla="*/ 0 w 1146"/>
                <a:gd name="T21" fmla="*/ 532 h 747"/>
                <a:gd name="T22" fmla="*/ 36 w 1146"/>
                <a:gd name="T23" fmla="*/ 553 h 747"/>
                <a:gd name="T24" fmla="*/ 64 w 1146"/>
                <a:gd name="T25" fmla="*/ 567 h 747"/>
                <a:gd name="T26" fmla="*/ 135 w 1146"/>
                <a:gd name="T27" fmla="*/ 558 h 747"/>
                <a:gd name="T28" fmla="*/ 187 w 1146"/>
                <a:gd name="T29" fmla="*/ 553 h 747"/>
                <a:gd name="T30" fmla="*/ 236 w 1146"/>
                <a:gd name="T31" fmla="*/ 527 h 747"/>
                <a:gd name="T32" fmla="*/ 307 w 1146"/>
                <a:gd name="T33" fmla="*/ 485 h 747"/>
                <a:gd name="T34" fmla="*/ 404 w 1146"/>
                <a:gd name="T35" fmla="*/ 492 h 747"/>
                <a:gd name="T36" fmla="*/ 525 w 1146"/>
                <a:gd name="T37" fmla="*/ 525 h 747"/>
                <a:gd name="T38" fmla="*/ 581 w 1146"/>
                <a:gd name="T39" fmla="*/ 610 h 747"/>
                <a:gd name="T40" fmla="*/ 527 w 1146"/>
                <a:gd name="T41" fmla="*/ 690 h 747"/>
                <a:gd name="T42" fmla="*/ 562 w 1146"/>
                <a:gd name="T43" fmla="*/ 707 h 747"/>
                <a:gd name="T44" fmla="*/ 584 w 1146"/>
                <a:gd name="T45" fmla="*/ 697 h 747"/>
                <a:gd name="T46" fmla="*/ 600 w 1146"/>
                <a:gd name="T47" fmla="*/ 657 h 747"/>
                <a:gd name="T48" fmla="*/ 617 w 1146"/>
                <a:gd name="T49" fmla="*/ 624 h 747"/>
                <a:gd name="T50" fmla="*/ 688 w 1146"/>
                <a:gd name="T51" fmla="*/ 555 h 747"/>
                <a:gd name="T52" fmla="*/ 662 w 1146"/>
                <a:gd name="T53" fmla="*/ 589 h 747"/>
                <a:gd name="T54" fmla="*/ 704 w 1146"/>
                <a:gd name="T55" fmla="*/ 615 h 747"/>
                <a:gd name="T56" fmla="*/ 839 w 1146"/>
                <a:gd name="T57" fmla="*/ 605 h 747"/>
                <a:gd name="T58" fmla="*/ 803 w 1146"/>
                <a:gd name="T59" fmla="*/ 650 h 747"/>
                <a:gd name="T60" fmla="*/ 787 w 1146"/>
                <a:gd name="T61" fmla="*/ 688 h 747"/>
                <a:gd name="T62" fmla="*/ 855 w 1146"/>
                <a:gd name="T63" fmla="*/ 685 h 747"/>
                <a:gd name="T64" fmla="*/ 917 w 1146"/>
                <a:gd name="T65" fmla="*/ 726 h 747"/>
                <a:gd name="T66" fmla="*/ 997 w 1146"/>
                <a:gd name="T67" fmla="*/ 655 h 747"/>
                <a:gd name="T68" fmla="*/ 1047 w 1146"/>
                <a:gd name="T69" fmla="*/ 610 h 747"/>
                <a:gd name="T70" fmla="*/ 896 w 1146"/>
                <a:gd name="T71" fmla="*/ 586 h 747"/>
                <a:gd name="T72" fmla="*/ 917 w 1146"/>
                <a:gd name="T73" fmla="*/ 548 h 747"/>
                <a:gd name="T74" fmla="*/ 1035 w 1146"/>
                <a:gd name="T75" fmla="*/ 470 h 747"/>
                <a:gd name="T76" fmla="*/ 1075 w 1146"/>
                <a:gd name="T77" fmla="*/ 404 h 747"/>
                <a:gd name="T78" fmla="*/ 1106 w 1146"/>
                <a:gd name="T79" fmla="*/ 350 h 747"/>
                <a:gd name="T80" fmla="*/ 1113 w 1146"/>
                <a:gd name="T81" fmla="*/ 253 h 747"/>
                <a:gd name="T82" fmla="*/ 962 w 1146"/>
                <a:gd name="T83" fmla="*/ 168 h 747"/>
                <a:gd name="T84" fmla="*/ 789 w 1146"/>
                <a:gd name="T85" fmla="*/ 152 h 747"/>
                <a:gd name="T86" fmla="*/ 749 w 1146"/>
                <a:gd name="T87" fmla="*/ 90 h 747"/>
                <a:gd name="T88" fmla="*/ 652 w 1146"/>
                <a:gd name="T89" fmla="*/ 55 h 747"/>
                <a:gd name="T90" fmla="*/ 629 w 1146"/>
                <a:gd name="T91" fmla="*/ 26 h 747"/>
                <a:gd name="T92" fmla="*/ 541 w 1146"/>
                <a:gd name="T93" fmla="*/ 2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46" h="747">
                  <a:moveTo>
                    <a:pt x="475" y="48"/>
                  </a:moveTo>
                  <a:lnTo>
                    <a:pt x="423" y="88"/>
                  </a:lnTo>
                  <a:lnTo>
                    <a:pt x="423" y="109"/>
                  </a:lnTo>
                  <a:lnTo>
                    <a:pt x="459" y="159"/>
                  </a:lnTo>
                  <a:lnTo>
                    <a:pt x="470" y="199"/>
                  </a:lnTo>
                  <a:lnTo>
                    <a:pt x="468" y="218"/>
                  </a:lnTo>
                  <a:lnTo>
                    <a:pt x="454" y="220"/>
                  </a:lnTo>
                  <a:lnTo>
                    <a:pt x="442" y="208"/>
                  </a:lnTo>
                  <a:lnTo>
                    <a:pt x="440" y="175"/>
                  </a:lnTo>
                  <a:lnTo>
                    <a:pt x="407" y="152"/>
                  </a:lnTo>
                  <a:lnTo>
                    <a:pt x="357" y="156"/>
                  </a:lnTo>
                  <a:lnTo>
                    <a:pt x="333" y="173"/>
                  </a:lnTo>
                  <a:lnTo>
                    <a:pt x="291" y="168"/>
                  </a:lnTo>
                  <a:lnTo>
                    <a:pt x="248" y="201"/>
                  </a:lnTo>
                  <a:lnTo>
                    <a:pt x="229" y="199"/>
                  </a:lnTo>
                  <a:lnTo>
                    <a:pt x="196" y="204"/>
                  </a:lnTo>
                  <a:lnTo>
                    <a:pt x="133" y="204"/>
                  </a:lnTo>
                  <a:lnTo>
                    <a:pt x="69" y="265"/>
                  </a:lnTo>
                  <a:lnTo>
                    <a:pt x="71" y="279"/>
                  </a:lnTo>
                  <a:lnTo>
                    <a:pt x="81" y="293"/>
                  </a:lnTo>
                  <a:lnTo>
                    <a:pt x="78" y="310"/>
                  </a:lnTo>
                  <a:lnTo>
                    <a:pt x="62" y="333"/>
                  </a:lnTo>
                  <a:lnTo>
                    <a:pt x="43" y="352"/>
                  </a:lnTo>
                  <a:lnTo>
                    <a:pt x="31" y="378"/>
                  </a:lnTo>
                  <a:lnTo>
                    <a:pt x="19" y="428"/>
                  </a:lnTo>
                  <a:lnTo>
                    <a:pt x="19" y="444"/>
                  </a:lnTo>
                  <a:lnTo>
                    <a:pt x="26" y="459"/>
                  </a:lnTo>
                  <a:lnTo>
                    <a:pt x="14" y="463"/>
                  </a:lnTo>
                  <a:lnTo>
                    <a:pt x="7" y="463"/>
                  </a:lnTo>
                  <a:lnTo>
                    <a:pt x="10" y="470"/>
                  </a:lnTo>
                  <a:lnTo>
                    <a:pt x="3" y="496"/>
                  </a:lnTo>
                  <a:lnTo>
                    <a:pt x="0" y="522"/>
                  </a:lnTo>
                  <a:lnTo>
                    <a:pt x="0" y="532"/>
                  </a:lnTo>
                  <a:lnTo>
                    <a:pt x="0" y="539"/>
                  </a:lnTo>
                  <a:lnTo>
                    <a:pt x="19" y="544"/>
                  </a:lnTo>
                  <a:lnTo>
                    <a:pt x="36" y="553"/>
                  </a:lnTo>
                  <a:lnTo>
                    <a:pt x="47" y="560"/>
                  </a:lnTo>
                  <a:lnTo>
                    <a:pt x="55" y="572"/>
                  </a:lnTo>
                  <a:lnTo>
                    <a:pt x="64" y="567"/>
                  </a:lnTo>
                  <a:lnTo>
                    <a:pt x="83" y="563"/>
                  </a:lnTo>
                  <a:lnTo>
                    <a:pt x="107" y="563"/>
                  </a:lnTo>
                  <a:lnTo>
                    <a:pt x="135" y="558"/>
                  </a:lnTo>
                  <a:lnTo>
                    <a:pt x="154" y="548"/>
                  </a:lnTo>
                  <a:lnTo>
                    <a:pt x="170" y="544"/>
                  </a:lnTo>
                  <a:lnTo>
                    <a:pt x="187" y="553"/>
                  </a:lnTo>
                  <a:lnTo>
                    <a:pt x="201" y="555"/>
                  </a:lnTo>
                  <a:lnTo>
                    <a:pt x="218" y="539"/>
                  </a:lnTo>
                  <a:lnTo>
                    <a:pt x="236" y="527"/>
                  </a:lnTo>
                  <a:lnTo>
                    <a:pt x="255" y="522"/>
                  </a:lnTo>
                  <a:lnTo>
                    <a:pt x="291" y="487"/>
                  </a:lnTo>
                  <a:lnTo>
                    <a:pt x="307" y="485"/>
                  </a:lnTo>
                  <a:lnTo>
                    <a:pt x="345" y="504"/>
                  </a:lnTo>
                  <a:lnTo>
                    <a:pt x="376" y="487"/>
                  </a:lnTo>
                  <a:lnTo>
                    <a:pt x="404" y="492"/>
                  </a:lnTo>
                  <a:lnTo>
                    <a:pt x="430" y="466"/>
                  </a:lnTo>
                  <a:lnTo>
                    <a:pt x="503" y="487"/>
                  </a:lnTo>
                  <a:lnTo>
                    <a:pt x="525" y="525"/>
                  </a:lnTo>
                  <a:lnTo>
                    <a:pt x="539" y="560"/>
                  </a:lnTo>
                  <a:lnTo>
                    <a:pt x="567" y="579"/>
                  </a:lnTo>
                  <a:lnTo>
                    <a:pt x="581" y="610"/>
                  </a:lnTo>
                  <a:lnTo>
                    <a:pt x="570" y="617"/>
                  </a:lnTo>
                  <a:lnTo>
                    <a:pt x="544" y="652"/>
                  </a:lnTo>
                  <a:lnTo>
                    <a:pt x="527" y="690"/>
                  </a:lnTo>
                  <a:lnTo>
                    <a:pt x="534" y="723"/>
                  </a:lnTo>
                  <a:lnTo>
                    <a:pt x="553" y="714"/>
                  </a:lnTo>
                  <a:lnTo>
                    <a:pt x="562" y="707"/>
                  </a:lnTo>
                  <a:lnTo>
                    <a:pt x="574" y="704"/>
                  </a:lnTo>
                  <a:lnTo>
                    <a:pt x="581" y="707"/>
                  </a:lnTo>
                  <a:lnTo>
                    <a:pt x="584" y="697"/>
                  </a:lnTo>
                  <a:lnTo>
                    <a:pt x="577" y="681"/>
                  </a:lnTo>
                  <a:lnTo>
                    <a:pt x="598" y="676"/>
                  </a:lnTo>
                  <a:lnTo>
                    <a:pt x="600" y="657"/>
                  </a:lnTo>
                  <a:lnTo>
                    <a:pt x="591" y="636"/>
                  </a:lnTo>
                  <a:lnTo>
                    <a:pt x="591" y="615"/>
                  </a:lnTo>
                  <a:lnTo>
                    <a:pt x="617" y="624"/>
                  </a:lnTo>
                  <a:lnTo>
                    <a:pt x="626" y="586"/>
                  </a:lnTo>
                  <a:lnTo>
                    <a:pt x="678" y="567"/>
                  </a:lnTo>
                  <a:lnTo>
                    <a:pt x="688" y="555"/>
                  </a:lnTo>
                  <a:lnTo>
                    <a:pt x="707" y="560"/>
                  </a:lnTo>
                  <a:lnTo>
                    <a:pt x="702" y="581"/>
                  </a:lnTo>
                  <a:lnTo>
                    <a:pt x="662" y="589"/>
                  </a:lnTo>
                  <a:lnTo>
                    <a:pt x="655" y="610"/>
                  </a:lnTo>
                  <a:lnTo>
                    <a:pt x="683" y="626"/>
                  </a:lnTo>
                  <a:lnTo>
                    <a:pt x="704" y="615"/>
                  </a:lnTo>
                  <a:lnTo>
                    <a:pt x="747" y="631"/>
                  </a:lnTo>
                  <a:lnTo>
                    <a:pt x="813" y="596"/>
                  </a:lnTo>
                  <a:lnTo>
                    <a:pt x="839" y="605"/>
                  </a:lnTo>
                  <a:lnTo>
                    <a:pt x="825" y="631"/>
                  </a:lnTo>
                  <a:lnTo>
                    <a:pt x="815" y="626"/>
                  </a:lnTo>
                  <a:lnTo>
                    <a:pt x="803" y="650"/>
                  </a:lnTo>
                  <a:lnTo>
                    <a:pt x="775" y="667"/>
                  </a:lnTo>
                  <a:lnTo>
                    <a:pt x="770" y="681"/>
                  </a:lnTo>
                  <a:lnTo>
                    <a:pt x="787" y="688"/>
                  </a:lnTo>
                  <a:lnTo>
                    <a:pt x="818" y="667"/>
                  </a:lnTo>
                  <a:lnTo>
                    <a:pt x="825" y="685"/>
                  </a:lnTo>
                  <a:lnTo>
                    <a:pt x="855" y="685"/>
                  </a:lnTo>
                  <a:lnTo>
                    <a:pt x="851" y="733"/>
                  </a:lnTo>
                  <a:lnTo>
                    <a:pt x="896" y="747"/>
                  </a:lnTo>
                  <a:lnTo>
                    <a:pt x="917" y="726"/>
                  </a:lnTo>
                  <a:lnTo>
                    <a:pt x="936" y="692"/>
                  </a:lnTo>
                  <a:lnTo>
                    <a:pt x="978" y="688"/>
                  </a:lnTo>
                  <a:lnTo>
                    <a:pt x="997" y="655"/>
                  </a:lnTo>
                  <a:lnTo>
                    <a:pt x="1037" y="645"/>
                  </a:lnTo>
                  <a:lnTo>
                    <a:pt x="1049" y="636"/>
                  </a:lnTo>
                  <a:lnTo>
                    <a:pt x="1047" y="610"/>
                  </a:lnTo>
                  <a:lnTo>
                    <a:pt x="1002" y="603"/>
                  </a:lnTo>
                  <a:lnTo>
                    <a:pt x="964" y="624"/>
                  </a:lnTo>
                  <a:lnTo>
                    <a:pt x="896" y="586"/>
                  </a:lnTo>
                  <a:lnTo>
                    <a:pt x="860" y="589"/>
                  </a:lnTo>
                  <a:lnTo>
                    <a:pt x="877" y="563"/>
                  </a:lnTo>
                  <a:lnTo>
                    <a:pt x="917" y="548"/>
                  </a:lnTo>
                  <a:lnTo>
                    <a:pt x="950" y="541"/>
                  </a:lnTo>
                  <a:lnTo>
                    <a:pt x="1002" y="470"/>
                  </a:lnTo>
                  <a:lnTo>
                    <a:pt x="1035" y="470"/>
                  </a:lnTo>
                  <a:lnTo>
                    <a:pt x="1054" y="435"/>
                  </a:lnTo>
                  <a:lnTo>
                    <a:pt x="1056" y="421"/>
                  </a:lnTo>
                  <a:lnTo>
                    <a:pt x="1075" y="404"/>
                  </a:lnTo>
                  <a:lnTo>
                    <a:pt x="1061" y="383"/>
                  </a:lnTo>
                  <a:lnTo>
                    <a:pt x="1068" y="362"/>
                  </a:lnTo>
                  <a:lnTo>
                    <a:pt x="1106" y="350"/>
                  </a:lnTo>
                  <a:lnTo>
                    <a:pt x="1146" y="322"/>
                  </a:lnTo>
                  <a:lnTo>
                    <a:pt x="1146" y="281"/>
                  </a:lnTo>
                  <a:lnTo>
                    <a:pt x="1113" y="253"/>
                  </a:lnTo>
                  <a:lnTo>
                    <a:pt x="1111" y="185"/>
                  </a:lnTo>
                  <a:lnTo>
                    <a:pt x="1063" y="161"/>
                  </a:lnTo>
                  <a:lnTo>
                    <a:pt x="962" y="168"/>
                  </a:lnTo>
                  <a:lnTo>
                    <a:pt x="900" y="137"/>
                  </a:lnTo>
                  <a:lnTo>
                    <a:pt x="813" y="161"/>
                  </a:lnTo>
                  <a:lnTo>
                    <a:pt x="789" y="152"/>
                  </a:lnTo>
                  <a:lnTo>
                    <a:pt x="773" y="116"/>
                  </a:lnTo>
                  <a:lnTo>
                    <a:pt x="747" y="102"/>
                  </a:lnTo>
                  <a:lnTo>
                    <a:pt x="749" y="90"/>
                  </a:lnTo>
                  <a:lnTo>
                    <a:pt x="725" y="69"/>
                  </a:lnTo>
                  <a:lnTo>
                    <a:pt x="676" y="78"/>
                  </a:lnTo>
                  <a:lnTo>
                    <a:pt x="652" y="55"/>
                  </a:lnTo>
                  <a:lnTo>
                    <a:pt x="662" y="43"/>
                  </a:lnTo>
                  <a:lnTo>
                    <a:pt x="652" y="36"/>
                  </a:lnTo>
                  <a:lnTo>
                    <a:pt x="629" y="26"/>
                  </a:lnTo>
                  <a:lnTo>
                    <a:pt x="610" y="0"/>
                  </a:lnTo>
                  <a:lnTo>
                    <a:pt x="572" y="0"/>
                  </a:lnTo>
                  <a:lnTo>
                    <a:pt x="541" y="29"/>
                  </a:lnTo>
                  <a:lnTo>
                    <a:pt x="475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gray">
            <a:xfrm>
              <a:off x="8952392" y="2578612"/>
              <a:ext cx="473244" cy="553455"/>
            </a:xfrm>
            <a:custGeom>
              <a:avLst/>
              <a:gdLst>
                <a:gd name="T0" fmla="*/ 236 w 236"/>
                <a:gd name="T1" fmla="*/ 144 h 276"/>
                <a:gd name="T2" fmla="*/ 222 w 236"/>
                <a:gd name="T3" fmla="*/ 113 h 276"/>
                <a:gd name="T4" fmla="*/ 194 w 236"/>
                <a:gd name="T5" fmla="*/ 94 h 276"/>
                <a:gd name="T6" fmla="*/ 180 w 236"/>
                <a:gd name="T7" fmla="*/ 59 h 276"/>
                <a:gd name="T8" fmla="*/ 158 w 236"/>
                <a:gd name="T9" fmla="*/ 21 h 276"/>
                <a:gd name="T10" fmla="*/ 85 w 236"/>
                <a:gd name="T11" fmla="*/ 0 h 276"/>
                <a:gd name="T12" fmla="*/ 59 w 236"/>
                <a:gd name="T13" fmla="*/ 26 h 276"/>
                <a:gd name="T14" fmla="*/ 31 w 236"/>
                <a:gd name="T15" fmla="*/ 21 h 276"/>
                <a:gd name="T16" fmla="*/ 0 w 236"/>
                <a:gd name="T17" fmla="*/ 38 h 276"/>
                <a:gd name="T18" fmla="*/ 14 w 236"/>
                <a:gd name="T19" fmla="*/ 52 h 276"/>
                <a:gd name="T20" fmla="*/ 24 w 236"/>
                <a:gd name="T21" fmla="*/ 71 h 276"/>
                <a:gd name="T22" fmla="*/ 45 w 236"/>
                <a:gd name="T23" fmla="*/ 92 h 276"/>
                <a:gd name="T24" fmla="*/ 71 w 236"/>
                <a:gd name="T25" fmla="*/ 113 h 276"/>
                <a:gd name="T26" fmla="*/ 90 w 236"/>
                <a:gd name="T27" fmla="*/ 134 h 276"/>
                <a:gd name="T28" fmla="*/ 106 w 236"/>
                <a:gd name="T29" fmla="*/ 167 h 276"/>
                <a:gd name="T30" fmla="*/ 111 w 236"/>
                <a:gd name="T31" fmla="*/ 191 h 276"/>
                <a:gd name="T32" fmla="*/ 114 w 236"/>
                <a:gd name="T33" fmla="*/ 212 h 276"/>
                <a:gd name="T34" fmla="*/ 123 w 236"/>
                <a:gd name="T35" fmla="*/ 226 h 276"/>
                <a:gd name="T36" fmla="*/ 128 w 236"/>
                <a:gd name="T37" fmla="*/ 241 h 276"/>
                <a:gd name="T38" fmla="*/ 132 w 236"/>
                <a:gd name="T39" fmla="*/ 257 h 276"/>
                <a:gd name="T40" fmla="*/ 135 w 236"/>
                <a:gd name="T41" fmla="*/ 264 h 276"/>
                <a:gd name="T42" fmla="*/ 144 w 236"/>
                <a:gd name="T43" fmla="*/ 260 h 276"/>
                <a:gd name="T44" fmla="*/ 156 w 236"/>
                <a:gd name="T45" fmla="*/ 267 h 276"/>
                <a:gd name="T46" fmla="*/ 166 w 236"/>
                <a:gd name="T47" fmla="*/ 276 h 276"/>
                <a:gd name="T48" fmla="*/ 180 w 236"/>
                <a:gd name="T49" fmla="*/ 271 h 276"/>
                <a:gd name="T50" fmla="*/ 189 w 236"/>
                <a:gd name="T51" fmla="*/ 257 h 276"/>
                <a:gd name="T52" fmla="*/ 182 w 236"/>
                <a:gd name="T53" fmla="*/ 224 h 276"/>
                <a:gd name="T54" fmla="*/ 199 w 236"/>
                <a:gd name="T55" fmla="*/ 186 h 276"/>
                <a:gd name="T56" fmla="*/ 225 w 236"/>
                <a:gd name="T57" fmla="*/ 151 h 276"/>
                <a:gd name="T58" fmla="*/ 236 w 236"/>
                <a:gd name="T59" fmla="*/ 14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76">
                  <a:moveTo>
                    <a:pt x="236" y="144"/>
                  </a:moveTo>
                  <a:lnTo>
                    <a:pt x="222" y="113"/>
                  </a:lnTo>
                  <a:lnTo>
                    <a:pt x="194" y="94"/>
                  </a:lnTo>
                  <a:lnTo>
                    <a:pt x="180" y="59"/>
                  </a:lnTo>
                  <a:lnTo>
                    <a:pt x="158" y="21"/>
                  </a:lnTo>
                  <a:lnTo>
                    <a:pt x="85" y="0"/>
                  </a:lnTo>
                  <a:lnTo>
                    <a:pt x="59" y="26"/>
                  </a:lnTo>
                  <a:lnTo>
                    <a:pt x="31" y="21"/>
                  </a:lnTo>
                  <a:lnTo>
                    <a:pt x="0" y="38"/>
                  </a:lnTo>
                  <a:lnTo>
                    <a:pt x="14" y="52"/>
                  </a:lnTo>
                  <a:lnTo>
                    <a:pt x="24" y="71"/>
                  </a:lnTo>
                  <a:lnTo>
                    <a:pt x="45" y="92"/>
                  </a:lnTo>
                  <a:lnTo>
                    <a:pt x="71" y="113"/>
                  </a:lnTo>
                  <a:lnTo>
                    <a:pt x="90" y="134"/>
                  </a:lnTo>
                  <a:lnTo>
                    <a:pt x="106" y="167"/>
                  </a:lnTo>
                  <a:lnTo>
                    <a:pt x="111" y="191"/>
                  </a:lnTo>
                  <a:lnTo>
                    <a:pt x="114" y="212"/>
                  </a:lnTo>
                  <a:lnTo>
                    <a:pt x="123" y="226"/>
                  </a:lnTo>
                  <a:lnTo>
                    <a:pt x="128" y="241"/>
                  </a:lnTo>
                  <a:lnTo>
                    <a:pt x="132" y="257"/>
                  </a:lnTo>
                  <a:lnTo>
                    <a:pt x="135" y="264"/>
                  </a:lnTo>
                  <a:lnTo>
                    <a:pt x="144" y="260"/>
                  </a:lnTo>
                  <a:lnTo>
                    <a:pt x="156" y="267"/>
                  </a:lnTo>
                  <a:lnTo>
                    <a:pt x="166" y="276"/>
                  </a:lnTo>
                  <a:lnTo>
                    <a:pt x="180" y="271"/>
                  </a:lnTo>
                  <a:lnTo>
                    <a:pt x="189" y="257"/>
                  </a:lnTo>
                  <a:lnTo>
                    <a:pt x="182" y="224"/>
                  </a:lnTo>
                  <a:lnTo>
                    <a:pt x="199" y="186"/>
                  </a:lnTo>
                  <a:lnTo>
                    <a:pt x="225" y="151"/>
                  </a:lnTo>
                  <a:lnTo>
                    <a:pt x="236" y="144"/>
                  </a:lnTo>
                  <a:close/>
                </a:path>
              </a:pathLst>
            </a:custGeom>
            <a:solidFill>
              <a:srgbClr val="EB0A8B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gray">
            <a:xfrm>
              <a:off x="8280625" y="3918135"/>
              <a:ext cx="383008" cy="332875"/>
            </a:xfrm>
            <a:custGeom>
              <a:avLst/>
              <a:gdLst>
                <a:gd name="T0" fmla="*/ 0 w 191"/>
                <a:gd name="T1" fmla="*/ 55 h 166"/>
                <a:gd name="T2" fmla="*/ 33 w 191"/>
                <a:gd name="T3" fmla="*/ 50 h 166"/>
                <a:gd name="T4" fmla="*/ 59 w 191"/>
                <a:gd name="T5" fmla="*/ 14 h 166"/>
                <a:gd name="T6" fmla="*/ 108 w 191"/>
                <a:gd name="T7" fmla="*/ 7 h 166"/>
                <a:gd name="T8" fmla="*/ 130 w 191"/>
                <a:gd name="T9" fmla="*/ 0 h 166"/>
                <a:gd name="T10" fmla="*/ 132 w 191"/>
                <a:gd name="T11" fmla="*/ 7 h 166"/>
                <a:gd name="T12" fmla="*/ 167 w 191"/>
                <a:gd name="T13" fmla="*/ 26 h 166"/>
                <a:gd name="T14" fmla="*/ 184 w 191"/>
                <a:gd name="T15" fmla="*/ 64 h 166"/>
                <a:gd name="T16" fmla="*/ 191 w 191"/>
                <a:gd name="T17" fmla="*/ 88 h 166"/>
                <a:gd name="T18" fmla="*/ 182 w 191"/>
                <a:gd name="T19" fmla="*/ 92 h 166"/>
                <a:gd name="T20" fmla="*/ 165 w 191"/>
                <a:gd name="T21" fmla="*/ 114 h 166"/>
                <a:gd name="T22" fmla="*/ 137 w 191"/>
                <a:gd name="T23" fmla="*/ 121 h 166"/>
                <a:gd name="T24" fmla="*/ 113 w 191"/>
                <a:gd name="T25" fmla="*/ 135 h 166"/>
                <a:gd name="T26" fmla="*/ 101 w 191"/>
                <a:gd name="T27" fmla="*/ 151 h 166"/>
                <a:gd name="T28" fmla="*/ 73 w 191"/>
                <a:gd name="T29" fmla="*/ 158 h 166"/>
                <a:gd name="T30" fmla="*/ 56 w 191"/>
                <a:gd name="T31" fmla="*/ 163 h 166"/>
                <a:gd name="T32" fmla="*/ 52 w 191"/>
                <a:gd name="T33" fmla="*/ 166 h 166"/>
                <a:gd name="T34" fmla="*/ 37 w 191"/>
                <a:gd name="T35" fmla="*/ 158 h 166"/>
                <a:gd name="T36" fmla="*/ 23 w 191"/>
                <a:gd name="T37" fmla="*/ 147 h 166"/>
                <a:gd name="T38" fmla="*/ 7 w 191"/>
                <a:gd name="T39" fmla="*/ 123 h 166"/>
                <a:gd name="T40" fmla="*/ 2 w 191"/>
                <a:gd name="T41" fmla="*/ 99 h 166"/>
                <a:gd name="T42" fmla="*/ 0 w 191"/>
                <a:gd name="T43" fmla="*/ 73 h 166"/>
                <a:gd name="T44" fmla="*/ 0 w 191"/>
                <a:gd name="T45" fmla="*/ 5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" h="166">
                  <a:moveTo>
                    <a:pt x="0" y="55"/>
                  </a:moveTo>
                  <a:lnTo>
                    <a:pt x="33" y="50"/>
                  </a:lnTo>
                  <a:lnTo>
                    <a:pt x="59" y="14"/>
                  </a:lnTo>
                  <a:lnTo>
                    <a:pt x="108" y="7"/>
                  </a:lnTo>
                  <a:lnTo>
                    <a:pt x="130" y="0"/>
                  </a:lnTo>
                  <a:lnTo>
                    <a:pt x="132" y="7"/>
                  </a:lnTo>
                  <a:lnTo>
                    <a:pt x="167" y="26"/>
                  </a:lnTo>
                  <a:lnTo>
                    <a:pt x="184" y="64"/>
                  </a:lnTo>
                  <a:lnTo>
                    <a:pt x="191" y="88"/>
                  </a:lnTo>
                  <a:lnTo>
                    <a:pt x="182" y="92"/>
                  </a:lnTo>
                  <a:lnTo>
                    <a:pt x="165" y="114"/>
                  </a:lnTo>
                  <a:lnTo>
                    <a:pt x="137" y="121"/>
                  </a:lnTo>
                  <a:lnTo>
                    <a:pt x="113" y="135"/>
                  </a:lnTo>
                  <a:lnTo>
                    <a:pt x="101" y="151"/>
                  </a:lnTo>
                  <a:lnTo>
                    <a:pt x="73" y="158"/>
                  </a:lnTo>
                  <a:lnTo>
                    <a:pt x="56" y="163"/>
                  </a:lnTo>
                  <a:lnTo>
                    <a:pt x="52" y="166"/>
                  </a:lnTo>
                  <a:lnTo>
                    <a:pt x="37" y="158"/>
                  </a:lnTo>
                  <a:lnTo>
                    <a:pt x="23" y="147"/>
                  </a:lnTo>
                  <a:lnTo>
                    <a:pt x="7" y="123"/>
                  </a:lnTo>
                  <a:lnTo>
                    <a:pt x="2" y="99"/>
                  </a:lnTo>
                  <a:lnTo>
                    <a:pt x="0" y="7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gray">
            <a:xfrm>
              <a:off x="9164951" y="3813861"/>
              <a:ext cx="413086" cy="389023"/>
            </a:xfrm>
            <a:custGeom>
              <a:avLst/>
              <a:gdLst>
                <a:gd name="T0" fmla="*/ 133 w 206"/>
                <a:gd name="T1" fmla="*/ 5 h 194"/>
                <a:gd name="T2" fmla="*/ 121 w 206"/>
                <a:gd name="T3" fmla="*/ 0 h 194"/>
                <a:gd name="T4" fmla="*/ 111 w 206"/>
                <a:gd name="T5" fmla="*/ 3 h 194"/>
                <a:gd name="T6" fmla="*/ 97 w 206"/>
                <a:gd name="T7" fmla="*/ 7 h 194"/>
                <a:gd name="T8" fmla="*/ 78 w 206"/>
                <a:gd name="T9" fmla="*/ 17 h 194"/>
                <a:gd name="T10" fmla="*/ 52 w 206"/>
                <a:gd name="T11" fmla="*/ 7 h 194"/>
                <a:gd name="T12" fmla="*/ 36 w 206"/>
                <a:gd name="T13" fmla="*/ 21 h 194"/>
                <a:gd name="T14" fmla="*/ 8 w 206"/>
                <a:gd name="T15" fmla="*/ 36 h 194"/>
                <a:gd name="T16" fmla="*/ 0 w 206"/>
                <a:gd name="T17" fmla="*/ 45 h 194"/>
                <a:gd name="T18" fmla="*/ 10 w 206"/>
                <a:gd name="T19" fmla="*/ 50 h 194"/>
                <a:gd name="T20" fmla="*/ 22 w 206"/>
                <a:gd name="T21" fmla="*/ 59 h 194"/>
                <a:gd name="T22" fmla="*/ 22 w 206"/>
                <a:gd name="T23" fmla="*/ 76 h 194"/>
                <a:gd name="T24" fmla="*/ 12 w 206"/>
                <a:gd name="T25" fmla="*/ 92 h 194"/>
                <a:gd name="T26" fmla="*/ 15 w 206"/>
                <a:gd name="T27" fmla="*/ 137 h 194"/>
                <a:gd name="T28" fmla="*/ 8 w 206"/>
                <a:gd name="T29" fmla="*/ 154 h 194"/>
                <a:gd name="T30" fmla="*/ 22 w 206"/>
                <a:gd name="T31" fmla="*/ 149 h 194"/>
                <a:gd name="T32" fmla="*/ 34 w 206"/>
                <a:gd name="T33" fmla="*/ 147 h 194"/>
                <a:gd name="T34" fmla="*/ 52 w 206"/>
                <a:gd name="T35" fmla="*/ 149 h 194"/>
                <a:gd name="T36" fmla="*/ 43 w 206"/>
                <a:gd name="T37" fmla="*/ 156 h 194"/>
                <a:gd name="T38" fmla="*/ 26 w 206"/>
                <a:gd name="T39" fmla="*/ 163 h 194"/>
                <a:gd name="T40" fmla="*/ 15 w 206"/>
                <a:gd name="T41" fmla="*/ 170 h 194"/>
                <a:gd name="T42" fmla="*/ 12 w 206"/>
                <a:gd name="T43" fmla="*/ 177 h 194"/>
                <a:gd name="T44" fmla="*/ 12 w 206"/>
                <a:gd name="T45" fmla="*/ 194 h 194"/>
                <a:gd name="T46" fmla="*/ 22 w 206"/>
                <a:gd name="T47" fmla="*/ 189 h 194"/>
                <a:gd name="T48" fmla="*/ 29 w 206"/>
                <a:gd name="T49" fmla="*/ 177 h 194"/>
                <a:gd name="T50" fmla="*/ 41 w 206"/>
                <a:gd name="T51" fmla="*/ 168 h 194"/>
                <a:gd name="T52" fmla="*/ 55 w 206"/>
                <a:gd name="T53" fmla="*/ 158 h 194"/>
                <a:gd name="T54" fmla="*/ 69 w 206"/>
                <a:gd name="T55" fmla="*/ 149 h 194"/>
                <a:gd name="T56" fmla="*/ 90 w 206"/>
                <a:gd name="T57" fmla="*/ 130 h 194"/>
                <a:gd name="T58" fmla="*/ 100 w 206"/>
                <a:gd name="T59" fmla="*/ 109 h 194"/>
                <a:gd name="T60" fmla="*/ 121 w 206"/>
                <a:gd name="T61" fmla="*/ 102 h 194"/>
                <a:gd name="T62" fmla="*/ 133 w 206"/>
                <a:gd name="T63" fmla="*/ 99 h 194"/>
                <a:gd name="T64" fmla="*/ 154 w 206"/>
                <a:gd name="T65" fmla="*/ 76 h 194"/>
                <a:gd name="T66" fmla="*/ 175 w 206"/>
                <a:gd name="T67" fmla="*/ 76 h 194"/>
                <a:gd name="T68" fmla="*/ 185 w 206"/>
                <a:gd name="T69" fmla="*/ 64 h 194"/>
                <a:gd name="T70" fmla="*/ 201 w 206"/>
                <a:gd name="T71" fmla="*/ 52 h 194"/>
                <a:gd name="T72" fmla="*/ 206 w 206"/>
                <a:gd name="T73" fmla="*/ 36 h 194"/>
                <a:gd name="T74" fmla="*/ 204 w 206"/>
                <a:gd name="T75" fmla="*/ 26 h 194"/>
                <a:gd name="T76" fmla="*/ 192 w 206"/>
                <a:gd name="T77" fmla="*/ 26 h 194"/>
                <a:gd name="T78" fmla="*/ 178 w 206"/>
                <a:gd name="T79" fmla="*/ 26 h 194"/>
                <a:gd name="T80" fmla="*/ 156 w 206"/>
                <a:gd name="T81" fmla="*/ 21 h 194"/>
                <a:gd name="T82" fmla="*/ 140 w 206"/>
                <a:gd name="T83" fmla="*/ 14 h 194"/>
                <a:gd name="T84" fmla="*/ 133 w 206"/>
                <a:gd name="T85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" h="194">
                  <a:moveTo>
                    <a:pt x="133" y="5"/>
                  </a:moveTo>
                  <a:lnTo>
                    <a:pt x="121" y="0"/>
                  </a:lnTo>
                  <a:lnTo>
                    <a:pt x="111" y="3"/>
                  </a:lnTo>
                  <a:lnTo>
                    <a:pt x="97" y="7"/>
                  </a:lnTo>
                  <a:lnTo>
                    <a:pt x="78" y="17"/>
                  </a:lnTo>
                  <a:lnTo>
                    <a:pt x="52" y="7"/>
                  </a:lnTo>
                  <a:lnTo>
                    <a:pt x="36" y="21"/>
                  </a:lnTo>
                  <a:lnTo>
                    <a:pt x="8" y="36"/>
                  </a:lnTo>
                  <a:lnTo>
                    <a:pt x="0" y="45"/>
                  </a:lnTo>
                  <a:lnTo>
                    <a:pt x="10" y="50"/>
                  </a:lnTo>
                  <a:lnTo>
                    <a:pt x="22" y="59"/>
                  </a:lnTo>
                  <a:lnTo>
                    <a:pt x="22" y="76"/>
                  </a:lnTo>
                  <a:lnTo>
                    <a:pt x="12" y="92"/>
                  </a:lnTo>
                  <a:lnTo>
                    <a:pt x="15" y="137"/>
                  </a:lnTo>
                  <a:lnTo>
                    <a:pt x="8" y="154"/>
                  </a:lnTo>
                  <a:lnTo>
                    <a:pt x="22" y="149"/>
                  </a:lnTo>
                  <a:lnTo>
                    <a:pt x="34" y="147"/>
                  </a:lnTo>
                  <a:lnTo>
                    <a:pt x="52" y="149"/>
                  </a:lnTo>
                  <a:lnTo>
                    <a:pt x="43" y="156"/>
                  </a:lnTo>
                  <a:lnTo>
                    <a:pt x="26" y="163"/>
                  </a:lnTo>
                  <a:lnTo>
                    <a:pt x="15" y="170"/>
                  </a:lnTo>
                  <a:lnTo>
                    <a:pt x="12" y="177"/>
                  </a:lnTo>
                  <a:lnTo>
                    <a:pt x="12" y="194"/>
                  </a:lnTo>
                  <a:lnTo>
                    <a:pt x="22" y="189"/>
                  </a:lnTo>
                  <a:lnTo>
                    <a:pt x="29" y="177"/>
                  </a:lnTo>
                  <a:lnTo>
                    <a:pt x="41" y="168"/>
                  </a:lnTo>
                  <a:lnTo>
                    <a:pt x="55" y="158"/>
                  </a:lnTo>
                  <a:lnTo>
                    <a:pt x="69" y="149"/>
                  </a:lnTo>
                  <a:lnTo>
                    <a:pt x="90" y="130"/>
                  </a:lnTo>
                  <a:lnTo>
                    <a:pt x="100" y="109"/>
                  </a:lnTo>
                  <a:lnTo>
                    <a:pt x="121" y="102"/>
                  </a:lnTo>
                  <a:lnTo>
                    <a:pt x="133" y="99"/>
                  </a:lnTo>
                  <a:lnTo>
                    <a:pt x="154" y="76"/>
                  </a:lnTo>
                  <a:lnTo>
                    <a:pt x="175" y="76"/>
                  </a:lnTo>
                  <a:lnTo>
                    <a:pt x="185" y="64"/>
                  </a:lnTo>
                  <a:lnTo>
                    <a:pt x="201" y="52"/>
                  </a:lnTo>
                  <a:lnTo>
                    <a:pt x="206" y="36"/>
                  </a:lnTo>
                  <a:lnTo>
                    <a:pt x="204" y="26"/>
                  </a:lnTo>
                  <a:lnTo>
                    <a:pt x="192" y="26"/>
                  </a:lnTo>
                  <a:lnTo>
                    <a:pt x="178" y="26"/>
                  </a:lnTo>
                  <a:lnTo>
                    <a:pt x="156" y="21"/>
                  </a:lnTo>
                  <a:lnTo>
                    <a:pt x="140" y="14"/>
                  </a:lnTo>
                  <a:lnTo>
                    <a:pt x="13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gray">
            <a:xfrm>
              <a:off x="9164951" y="3813861"/>
              <a:ext cx="413086" cy="389023"/>
            </a:xfrm>
            <a:custGeom>
              <a:avLst/>
              <a:gdLst>
                <a:gd name="T0" fmla="*/ 133 w 206"/>
                <a:gd name="T1" fmla="*/ 5 h 194"/>
                <a:gd name="T2" fmla="*/ 121 w 206"/>
                <a:gd name="T3" fmla="*/ 0 h 194"/>
                <a:gd name="T4" fmla="*/ 111 w 206"/>
                <a:gd name="T5" fmla="*/ 3 h 194"/>
                <a:gd name="T6" fmla="*/ 97 w 206"/>
                <a:gd name="T7" fmla="*/ 7 h 194"/>
                <a:gd name="T8" fmla="*/ 78 w 206"/>
                <a:gd name="T9" fmla="*/ 17 h 194"/>
                <a:gd name="T10" fmla="*/ 52 w 206"/>
                <a:gd name="T11" fmla="*/ 7 h 194"/>
                <a:gd name="T12" fmla="*/ 36 w 206"/>
                <a:gd name="T13" fmla="*/ 21 h 194"/>
                <a:gd name="T14" fmla="*/ 8 w 206"/>
                <a:gd name="T15" fmla="*/ 36 h 194"/>
                <a:gd name="T16" fmla="*/ 0 w 206"/>
                <a:gd name="T17" fmla="*/ 45 h 194"/>
                <a:gd name="T18" fmla="*/ 10 w 206"/>
                <a:gd name="T19" fmla="*/ 50 h 194"/>
                <a:gd name="T20" fmla="*/ 22 w 206"/>
                <a:gd name="T21" fmla="*/ 59 h 194"/>
                <a:gd name="T22" fmla="*/ 22 w 206"/>
                <a:gd name="T23" fmla="*/ 76 h 194"/>
                <a:gd name="T24" fmla="*/ 12 w 206"/>
                <a:gd name="T25" fmla="*/ 92 h 194"/>
                <a:gd name="T26" fmla="*/ 15 w 206"/>
                <a:gd name="T27" fmla="*/ 137 h 194"/>
                <a:gd name="T28" fmla="*/ 8 w 206"/>
                <a:gd name="T29" fmla="*/ 154 h 194"/>
                <a:gd name="T30" fmla="*/ 22 w 206"/>
                <a:gd name="T31" fmla="*/ 149 h 194"/>
                <a:gd name="T32" fmla="*/ 34 w 206"/>
                <a:gd name="T33" fmla="*/ 147 h 194"/>
                <a:gd name="T34" fmla="*/ 52 w 206"/>
                <a:gd name="T35" fmla="*/ 149 h 194"/>
                <a:gd name="T36" fmla="*/ 43 w 206"/>
                <a:gd name="T37" fmla="*/ 156 h 194"/>
                <a:gd name="T38" fmla="*/ 26 w 206"/>
                <a:gd name="T39" fmla="*/ 163 h 194"/>
                <a:gd name="T40" fmla="*/ 15 w 206"/>
                <a:gd name="T41" fmla="*/ 170 h 194"/>
                <a:gd name="T42" fmla="*/ 12 w 206"/>
                <a:gd name="T43" fmla="*/ 177 h 194"/>
                <a:gd name="T44" fmla="*/ 12 w 206"/>
                <a:gd name="T45" fmla="*/ 194 h 194"/>
                <a:gd name="T46" fmla="*/ 22 w 206"/>
                <a:gd name="T47" fmla="*/ 189 h 194"/>
                <a:gd name="T48" fmla="*/ 29 w 206"/>
                <a:gd name="T49" fmla="*/ 177 h 194"/>
                <a:gd name="T50" fmla="*/ 41 w 206"/>
                <a:gd name="T51" fmla="*/ 168 h 194"/>
                <a:gd name="T52" fmla="*/ 55 w 206"/>
                <a:gd name="T53" fmla="*/ 158 h 194"/>
                <a:gd name="T54" fmla="*/ 69 w 206"/>
                <a:gd name="T55" fmla="*/ 149 h 194"/>
                <a:gd name="T56" fmla="*/ 90 w 206"/>
                <a:gd name="T57" fmla="*/ 130 h 194"/>
                <a:gd name="T58" fmla="*/ 100 w 206"/>
                <a:gd name="T59" fmla="*/ 109 h 194"/>
                <a:gd name="T60" fmla="*/ 121 w 206"/>
                <a:gd name="T61" fmla="*/ 102 h 194"/>
                <a:gd name="T62" fmla="*/ 133 w 206"/>
                <a:gd name="T63" fmla="*/ 99 h 194"/>
                <a:gd name="T64" fmla="*/ 154 w 206"/>
                <a:gd name="T65" fmla="*/ 76 h 194"/>
                <a:gd name="T66" fmla="*/ 175 w 206"/>
                <a:gd name="T67" fmla="*/ 76 h 194"/>
                <a:gd name="T68" fmla="*/ 185 w 206"/>
                <a:gd name="T69" fmla="*/ 64 h 194"/>
                <a:gd name="T70" fmla="*/ 201 w 206"/>
                <a:gd name="T71" fmla="*/ 52 h 194"/>
                <a:gd name="T72" fmla="*/ 206 w 206"/>
                <a:gd name="T73" fmla="*/ 36 h 194"/>
                <a:gd name="T74" fmla="*/ 204 w 206"/>
                <a:gd name="T75" fmla="*/ 26 h 194"/>
                <a:gd name="T76" fmla="*/ 192 w 206"/>
                <a:gd name="T77" fmla="*/ 26 h 194"/>
                <a:gd name="T78" fmla="*/ 178 w 206"/>
                <a:gd name="T79" fmla="*/ 26 h 194"/>
                <a:gd name="T80" fmla="*/ 156 w 206"/>
                <a:gd name="T81" fmla="*/ 21 h 194"/>
                <a:gd name="T82" fmla="*/ 140 w 206"/>
                <a:gd name="T83" fmla="*/ 14 h 194"/>
                <a:gd name="T84" fmla="*/ 133 w 206"/>
                <a:gd name="T85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" h="194">
                  <a:moveTo>
                    <a:pt x="133" y="5"/>
                  </a:moveTo>
                  <a:lnTo>
                    <a:pt x="121" y="0"/>
                  </a:lnTo>
                  <a:lnTo>
                    <a:pt x="111" y="3"/>
                  </a:lnTo>
                  <a:lnTo>
                    <a:pt x="97" y="7"/>
                  </a:lnTo>
                  <a:lnTo>
                    <a:pt x="78" y="17"/>
                  </a:lnTo>
                  <a:lnTo>
                    <a:pt x="52" y="7"/>
                  </a:lnTo>
                  <a:lnTo>
                    <a:pt x="36" y="21"/>
                  </a:lnTo>
                  <a:lnTo>
                    <a:pt x="8" y="36"/>
                  </a:lnTo>
                  <a:lnTo>
                    <a:pt x="0" y="45"/>
                  </a:lnTo>
                  <a:lnTo>
                    <a:pt x="10" y="50"/>
                  </a:lnTo>
                  <a:lnTo>
                    <a:pt x="22" y="59"/>
                  </a:lnTo>
                  <a:lnTo>
                    <a:pt x="22" y="76"/>
                  </a:lnTo>
                  <a:lnTo>
                    <a:pt x="12" y="92"/>
                  </a:lnTo>
                  <a:lnTo>
                    <a:pt x="15" y="137"/>
                  </a:lnTo>
                  <a:lnTo>
                    <a:pt x="8" y="154"/>
                  </a:lnTo>
                  <a:lnTo>
                    <a:pt x="22" y="149"/>
                  </a:lnTo>
                  <a:lnTo>
                    <a:pt x="34" y="147"/>
                  </a:lnTo>
                  <a:lnTo>
                    <a:pt x="52" y="149"/>
                  </a:lnTo>
                  <a:lnTo>
                    <a:pt x="43" y="156"/>
                  </a:lnTo>
                  <a:lnTo>
                    <a:pt x="26" y="163"/>
                  </a:lnTo>
                  <a:lnTo>
                    <a:pt x="15" y="170"/>
                  </a:lnTo>
                  <a:lnTo>
                    <a:pt x="12" y="177"/>
                  </a:lnTo>
                  <a:lnTo>
                    <a:pt x="12" y="194"/>
                  </a:lnTo>
                  <a:lnTo>
                    <a:pt x="22" y="189"/>
                  </a:lnTo>
                  <a:lnTo>
                    <a:pt x="29" y="177"/>
                  </a:lnTo>
                  <a:lnTo>
                    <a:pt x="41" y="168"/>
                  </a:lnTo>
                  <a:lnTo>
                    <a:pt x="55" y="158"/>
                  </a:lnTo>
                  <a:lnTo>
                    <a:pt x="69" y="149"/>
                  </a:lnTo>
                  <a:lnTo>
                    <a:pt x="90" y="130"/>
                  </a:lnTo>
                  <a:lnTo>
                    <a:pt x="100" y="109"/>
                  </a:lnTo>
                  <a:lnTo>
                    <a:pt x="121" y="102"/>
                  </a:lnTo>
                  <a:lnTo>
                    <a:pt x="133" y="99"/>
                  </a:lnTo>
                  <a:lnTo>
                    <a:pt x="154" y="76"/>
                  </a:lnTo>
                  <a:lnTo>
                    <a:pt x="175" y="76"/>
                  </a:lnTo>
                  <a:lnTo>
                    <a:pt x="185" y="64"/>
                  </a:lnTo>
                  <a:lnTo>
                    <a:pt x="201" y="52"/>
                  </a:lnTo>
                  <a:lnTo>
                    <a:pt x="206" y="36"/>
                  </a:lnTo>
                  <a:lnTo>
                    <a:pt x="204" y="26"/>
                  </a:lnTo>
                  <a:lnTo>
                    <a:pt x="192" y="26"/>
                  </a:lnTo>
                  <a:lnTo>
                    <a:pt x="178" y="26"/>
                  </a:lnTo>
                  <a:lnTo>
                    <a:pt x="156" y="21"/>
                  </a:lnTo>
                  <a:lnTo>
                    <a:pt x="140" y="14"/>
                  </a:lnTo>
                  <a:lnTo>
                    <a:pt x="133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gray">
            <a:xfrm>
              <a:off x="6090867" y="3041830"/>
              <a:ext cx="615620" cy="354934"/>
            </a:xfrm>
            <a:custGeom>
              <a:avLst/>
              <a:gdLst>
                <a:gd name="T0" fmla="*/ 111 w 307"/>
                <a:gd name="T1" fmla="*/ 5 h 177"/>
                <a:gd name="T2" fmla="*/ 130 w 307"/>
                <a:gd name="T3" fmla="*/ 10 h 177"/>
                <a:gd name="T4" fmla="*/ 163 w 307"/>
                <a:gd name="T5" fmla="*/ 7 h 177"/>
                <a:gd name="T6" fmla="*/ 206 w 307"/>
                <a:gd name="T7" fmla="*/ 3 h 177"/>
                <a:gd name="T8" fmla="*/ 234 w 307"/>
                <a:gd name="T9" fmla="*/ 12 h 177"/>
                <a:gd name="T10" fmla="*/ 244 w 307"/>
                <a:gd name="T11" fmla="*/ 29 h 177"/>
                <a:gd name="T12" fmla="*/ 260 w 307"/>
                <a:gd name="T13" fmla="*/ 45 h 177"/>
                <a:gd name="T14" fmla="*/ 267 w 307"/>
                <a:gd name="T15" fmla="*/ 66 h 177"/>
                <a:gd name="T16" fmla="*/ 288 w 307"/>
                <a:gd name="T17" fmla="*/ 78 h 177"/>
                <a:gd name="T18" fmla="*/ 303 w 307"/>
                <a:gd name="T19" fmla="*/ 76 h 177"/>
                <a:gd name="T20" fmla="*/ 305 w 307"/>
                <a:gd name="T21" fmla="*/ 85 h 177"/>
                <a:gd name="T22" fmla="*/ 305 w 307"/>
                <a:gd name="T23" fmla="*/ 102 h 177"/>
                <a:gd name="T24" fmla="*/ 286 w 307"/>
                <a:gd name="T25" fmla="*/ 106 h 177"/>
                <a:gd name="T26" fmla="*/ 286 w 307"/>
                <a:gd name="T27" fmla="*/ 123 h 177"/>
                <a:gd name="T28" fmla="*/ 286 w 307"/>
                <a:gd name="T29" fmla="*/ 137 h 177"/>
                <a:gd name="T30" fmla="*/ 246 w 307"/>
                <a:gd name="T31" fmla="*/ 130 h 177"/>
                <a:gd name="T32" fmla="*/ 229 w 307"/>
                <a:gd name="T33" fmla="*/ 121 h 177"/>
                <a:gd name="T34" fmla="*/ 213 w 307"/>
                <a:gd name="T35" fmla="*/ 158 h 177"/>
                <a:gd name="T36" fmla="*/ 206 w 307"/>
                <a:gd name="T37" fmla="*/ 177 h 177"/>
                <a:gd name="T38" fmla="*/ 189 w 307"/>
                <a:gd name="T39" fmla="*/ 161 h 177"/>
                <a:gd name="T40" fmla="*/ 170 w 307"/>
                <a:gd name="T41" fmla="*/ 132 h 177"/>
                <a:gd name="T42" fmla="*/ 154 w 307"/>
                <a:gd name="T43" fmla="*/ 132 h 177"/>
                <a:gd name="T44" fmla="*/ 147 w 307"/>
                <a:gd name="T45" fmla="*/ 154 h 177"/>
                <a:gd name="T46" fmla="*/ 133 w 307"/>
                <a:gd name="T47" fmla="*/ 168 h 177"/>
                <a:gd name="T48" fmla="*/ 111 w 307"/>
                <a:gd name="T49" fmla="*/ 170 h 177"/>
                <a:gd name="T50" fmla="*/ 100 w 307"/>
                <a:gd name="T51" fmla="*/ 173 h 177"/>
                <a:gd name="T52" fmla="*/ 78 w 307"/>
                <a:gd name="T53" fmla="*/ 177 h 177"/>
                <a:gd name="T54" fmla="*/ 66 w 307"/>
                <a:gd name="T55" fmla="*/ 170 h 177"/>
                <a:gd name="T56" fmla="*/ 55 w 307"/>
                <a:gd name="T57" fmla="*/ 161 h 177"/>
                <a:gd name="T58" fmla="*/ 52 w 307"/>
                <a:gd name="T59" fmla="*/ 147 h 177"/>
                <a:gd name="T60" fmla="*/ 55 w 307"/>
                <a:gd name="T61" fmla="*/ 125 h 177"/>
                <a:gd name="T62" fmla="*/ 38 w 307"/>
                <a:gd name="T63" fmla="*/ 123 h 177"/>
                <a:gd name="T64" fmla="*/ 19 w 307"/>
                <a:gd name="T65" fmla="*/ 132 h 177"/>
                <a:gd name="T66" fmla="*/ 3 w 307"/>
                <a:gd name="T67" fmla="*/ 149 h 177"/>
                <a:gd name="T68" fmla="*/ 0 w 307"/>
                <a:gd name="T69" fmla="*/ 130 h 177"/>
                <a:gd name="T70" fmla="*/ 7 w 307"/>
                <a:gd name="T71" fmla="*/ 102 h 177"/>
                <a:gd name="T72" fmla="*/ 17 w 307"/>
                <a:gd name="T73" fmla="*/ 90 h 177"/>
                <a:gd name="T74" fmla="*/ 33 w 307"/>
                <a:gd name="T75" fmla="*/ 69 h 177"/>
                <a:gd name="T76" fmla="*/ 48 w 307"/>
                <a:gd name="T77" fmla="*/ 52 h 177"/>
                <a:gd name="T78" fmla="*/ 69 w 307"/>
                <a:gd name="T79" fmla="*/ 31 h 177"/>
                <a:gd name="T80" fmla="*/ 66 w 307"/>
                <a:gd name="T81" fmla="*/ 21 h 177"/>
                <a:gd name="T82" fmla="*/ 78 w 307"/>
                <a:gd name="T83" fmla="*/ 14 h 177"/>
                <a:gd name="T84" fmla="*/ 102 w 307"/>
                <a:gd name="T85" fmla="*/ 1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7" h="177">
                  <a:moveTo>
                    <a:pt x="111" y="3"/>
                  </a:moveTo>
                  <a:lnTo>
                    <a:pt x="111" y="5"/>
                  </a:lnTo>
                  <a:lnTo>
                    <a:pt x="118" y="12"/>
                  </a:lnTo>
                  <a:lnTo>
                    <a:pt x="130" y="10"/>
                  </a:lnTo>
                  <a:lnTo>
                    <a:pt x="147" y="7"/>
                  </a:lnTo>
                  <a:lnTo>
                    <a:pt x="163" y="7"/>
                  </a:lnTo>
                  <a:lnTo>
                    <a:pt x="194" y="0"/>
                  </a:lnTo>
                  <a:lnTo>
                    <a:pt x="206" y="3"/>
                  </a:lnTo>
                  <a:lnTo>
                    <a:pt x="220" y="7"/>
                  </a:lnTo>
                  <a:lnTo>
                    <a:pt x="234" y="12"/>
                  </a:lnTo>
                  <a:lnTo>
                    <a:pt x="241" y="17"/>
                  </a:lnTo>
                  <a:lnTo>
                    <a:pt x="244" y="29"/>
                  </a:lnTo>
                  <a:lnTo>
                    <a:pt x="255" y="33"/>
                  </a:lnTo>
                  <a:lnTo>
                    <a:pt x="260" y="45"/>
                  </a:lnTo>
                  <a:lnTo>
                    <a:pt x="255" y="59"/>
                  </a:lnTo>
                  <a:lnTo>
                    <a:pt x="267" y="66"/>
                  </a:lnTo>
                  <a:lnTo>
                    <a:pt x="272" y="76"/>
                  </a:lnTo>
                  <a:lnTo>
                    <a:pt x="288" y="78"/>
                  </a:lnTo>
                  <a:lnTo>
                    <a:pt x="298" y="71"/>
                  </a:lnTo>
                  <a:lnTo>
                    <a:pt x="303" y="76"/>
                  </a:lnTo>
                  <a:lnTo>
                    <a:pt x="307" y="78"/>
                  </a:lnTo>
                  <a:lnTo>
                    <a:pt x="305" y="85"/>
                  </a:lnTo>
                  <a:lnTo>
                    <a:pt x="303" y="92"/>
                  </a:lnTo>
                  <a:lnTo>
                    <a:pt x="305" y="102"/>
                  </a:lnTo>
                  <a:lnTo>
                    <a:pt x="300" y="106"/>
                  </a:lnTo>
                  <a:lnTo>
                    <a:pt x="286" y="106"/>
                  </a:lnTo>
                  <a:lnTo>
                    <a:pt x="284" y="114"/>
                  </a:lnTo>
                  <a:lnTo>
                    <a:pt x="286" y="123"/>
                  </a:lnTo>
                  <a:lnTo>
                    <a:pt x="288" y="130"/>
                  </a:lnTo>
                  <a:lnTo>
                    <a:pt x="286" y="137"/>
                  </a:lnTo>
                  <a:lnTo>
                    <a:pt x="260" y="132"/>
                  </a:lnTo>
                  <a:lnTo>
                    <a:pt x="246" y="130"/>
                  </a:lnTo>
                  <a:lnTo>
                    <a:pt x="239" y="123"/>
                  </a:lnTo>
                  <a:lnTo>
                    <a:pt x="229" y="121"/>
                  </a:lnTo>
                  <a:lnTo>
                    <a:pt x="225" y="132"/>
                  </a:lnTo>
                  <a:lnTo>
                    <a:pt x="213" y="158"/>
                  </a:lnTo>
                  <a:lnTo>
                    <a:pt x="211" y="170"/>
                  </a:lnTo>
                  <a:lnTo>
                    <a:pt x="206" y="177"/>
                  </a:lnTo>
                  <a:lnTo>
                    <a:pt x="199" y="170"/>
                  </a:lnTo>
                  <a:lnTo>
                    <a:pt x="189" y="161"/>
                  </a:lnTo>
                  <a:lnTo>
                    <a:pt x="175" y="151"/>
                  </a:lnTo>
                  <a:lnTo>
                    <a:pt x="170" y="132"/>
                  </a:lnTo>
                  <a:lnTo>
                    <a:pt x="168" y="125"/>
                  </a:lnTo>
                  <a:lnTo>
                    <a:pt x="154" y="132"/>
                  </a:lnTo>
                  <a:lnTo>
                    <a:pt x="147" y="142"/>
                  </a:lnTo>
                  <a:lnTo>
                    <a:pt x="147" y="154"/>
                  </a:lnTo>
                  <a:lnTo>
                    <a:pt x="142" y="161"/>
                  </a:lnTo>
                  <a:lnTo>
                    <a:pt x="133" y="168"/>
                  </a:lnTo>
                  <a:lnTo>
                    <a:pt x="128" y="173"/>
                  </a:lnTo>
                  <a:lnTo>
                    <a:pt x="111" y="170"/>
                  </a:lnTo>
                  <a:lnTo>
                    <a:pt x="104" y="173"/>
                  </a:lnTo>
                  <a:lnTo>
                    <a:pt x="100" y="173"/>
                  </a:lnTo>
                  <a:lnTo>
                    <a:pt x="88" y="175"/>
                  </a:lnTo>
                  <a:lnTo>
                    <a:pt x="78" y="177"/>
                  </a:lnTo>
                  <a:lnTo>
                    <a:pt x="66" y="177"/>
                  </a:lnTo>
                  <a:lnTo>
                    <a:pt x="66" y="170"/>
                  </a:lnTo>
                  <a:lnTo>
                    <a:pt x="64" y="163"/>
                  </a:lnTo>
                  <a:lnTo>
                    <a:pt x="55" y="161"/>
                  </a:lnTo>
                  <a:lnTo>
                    <a:pt x="55" y="154"/>
                  </a:lnTo>
                  <a:lnTo>
                    <a:pt x="52" y="147"/>
                  </a:lnTo>
                  <a:lnTo>
                    <a:pt x="52" y="135"/>
                  </a:lnTo>
                  <a:lnTo>
                    <a:pt x="55" y="125"/>
                  </a:lnTo>
                  <a:lnTo>
                    <a:pt x="50" y="123"/>
                  </a:lnTo>
                  <a:lnTo>
                    <a:pt x="38" y="123"/>
                  </a:lnTo>
                  <a:lnTo>
                    <a:pt x="26" y="123"/>
                  </a:lnTo>
                  <a:lnTo>
                    <a:pt x="19" y="132"/>
                  </a:lnTo>
                  <a:lnTo>
                    <a:pt x="12" y="144"/>
                  </a:lnTo>
                  <a:lnTo>
                    <a:pt x="3" y="149"/>
                  </a:lnTo>
                  <a:lnTo>
                    <a:pt x="0" y="147"/>
                  </a:lnTo>
                  <a:lnTo>
                    <a:pt x="0" y="130"/>
                  </a:lnTo>
                  <a:lnTo>
                    <a:pt x="3" y="116"/>
                  </a:lnTo>
                  <a:lnTo>
                    <a:pt x="7" y="102"/>
                  </a:lnTo>
                  <a:lnTo>
                    <a:pt x="12" y="97"/>
                  </a:lnTo>
                  <a:lnTo>
                    <a:pt x="17" y="90"/>
                  </a:lnTo>
                  <a:lnTo>
                    <a:pt x="26" y="85"/>
                  </a:lnTo>
                  <a:lnTo>
                    <a:pt x="33" y="69"/>
                  </a:lnTo>
                  <a:lnTo>
                    <a:pt x="40" y="57"/>
                  </a:lnTo>
                  <a:lnTo>
                    <a:pt x="48" y="52"/>
                  </a:lnTo>
                  <a:lnTo>
                    <a:pt x="59" y="36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6" y="21"/>
                  </a:lnTo>
                  <a:lnTo>
                    <a:pt x="71" y="12"/>
                  </a:lnTo>
                  <a:lnTo>
                    <a:pt x="78" y="14"/>
                  </a:lnTo>
                  <a:lnTo>
                    <a:pt x="92" y="14"/>
                  </a:lnTo>
                  <a:lnTo>
                    <a:pt x="102" y="10"/>
                  </a:lnTo>
                  <a:lnTo>
                    <a:pt x="111" y="3"/>
                  </a:lnTo>
                  <a:close/>
                </a:path>
              </a:pathLst>
            </a:custGeom>
            <a:solidFill>
              <a:schemeClr val="accent3"/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gray">
            <a:xfrm>
              <a:off x="7687064" y="1379459"/>
              <a:ext cx="423113" cy="218575"/>
            </a:xfrm>
            <a:custGeom>
              <a:avLst/>
              <a:gdLst>
                <a:gd name="T0" fmla="*/ 90 w 211"/>
                <a:gd name="T1" fmla="*/ 5 h 109"/>
                <a:gd name="T2" fmla="*/ 93 w 211"/>
                <a:gd name="T3" fmla="*/ 33 h 109"/>
                <a:gd name="T4" fmla="*/ 83 w 211"/>
                <a:gd name="T5" fmla="*/ 50 h 109"/>
                <a:gd name="T6" fmla="*/ 64 w 211"/>
                <a:gd name="T7" fmla="*/ 47 h 109"/>
                <a:gd name="T8" fmla="*/ 57 w 211"/>
                <a:gd name="T9" fmla="*/ 43 h 109"/>
                <a:gd name="T10" fmla="*/ 59 w 211"/>
                <a:gd name="T11" fmla="*/ 33 h 109"/>
                <a:gd name="T12" fmla="*/ 69 w 211"/>
                <a:gd name="T13" fmla="*/ 2 h 109"/>
                <a:gd name="T14" fmla="*/ 59 w 211"/>
                <a:gd name="T15" fmla="*/ 0 h 109"/>
                <a:gd name="T16" fmla="*/ 50 w 211"/>
                <a:gd name="T17" fmla="*/ 33 h 109"/>
                <a:gd name="T18" fmla="*/ 38 w 211"/>
                <a:gd name="T19" fmla="*/ 33 h 109"/>
                <a:gd name="T20" fmla="*/ 31 w 211"/>
                <a:gd name="T21" fmla="*/ 50 h 109"/>
                <a:gd name="T22" fmla="*/ 38 w 211"/>
                <a:gd name="T23" fmla="*/ 50 h 109"/>
                <a:gd name="T24" fmla="*/ 41 w 211"/>
                <a:gd name="T25" fmla="*/ 57 h 109"/>
                <a:gd name="T26" fmla="*/ 50 w 211"/>
                <a:gd name="T27" fmla="*/ 59 h 109"/>
                <a:gd name="T28" fmla="*/ 31 w 211"/>
                <a:gd name="T29" fmla="*/ 71 h 109"/>
                <a:gd name="T30" fmla="*/ 22 w 211"/>
                <a:gd name="T31" fmla="*/ 69 h 109"/>
                <a:gd name="T32" fmla="*/ 12 w 211"/>
                <a:gd name="T33" fmla="*/ 83 h 109"/>
                <a:gd name="T34" fmla="*/ 0 w 211"/>
                <a:gd name="T35" fmla="*/ 95 h 109"/>
                <a:gd name="T36" fmla="*/ 7 w 211"/>
                <a:gd name="T37" fmla="*/ 99 h 109"/>
                <a:gd name="T38" fmla="*/ 17 w 211"/>
                <a:gd name="T39" fmla="*/ 106 h 109"/>
                <a:gd name="T40" fmla="*/ 41 w 211"/>
                <a:gd name="T41" fmla="*/ 109 h 109"/>
                <a:gd name="T42" fmla="*/ 55 w 211"/>
                <a:gd name="T43" fmla="*/ 106 h 109"/>
                <a:gd name="T44" fmla="*/ 71 w 211"/>
                <a:gd name="T45" fmla="*/ 109 h 109"/>
                <a:gd name="T46" fmla="*/ 88 w 211"/>
                <a:gd name="T47" fmla="*/ 109 h 109"/>
                <a:gd name="T48" fmla="*/ 104 w 211"/>
                <a:gd name="T49" fmla="*/ 109 h 109"/>
                <a:gd name="T50" fmla="*/ 121 w 211"/>
                <a:gd name="T51" fmla="*/ 109 h 109"/>
                <a:gd name="T52" fmla="*/ 135 w 211"/>
                <a:gd name="T53" fmla="*/ 106 h 109"/>
                <a:gd name="T54" fmla="*/ 168 w 211"/>
                <a:gd name="T55" fmla="*/ 92 h 109"/>
                <a:gd name="T56" fmla="*/ 182 w 211"/>
                <a:gd name="T57" fmla="*/ 88 h 109"/>
                <a:gd name="T58" fmla="*/ 211 w 211"/>
                <a:gd name="T59" fmla="*/ 76 h 109"/>
                <a:gd name="T60" fmla="*/ 201 w 211"/>
                <a:gd name="T61" fmla="*/ 40 h 109"/>
                <a:gd name="T62" fmla="*/ 185 w 211"/>
                <a:gd name="T63" fmla="*/ 19 h 109"/>
                <a:gd name="T64" fmla="*/ 90 w 211"/>
                <a:gd name="T65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109">
                  <a:moveTo>
                    <a:pt x="90" y="5"/>
                  </a:moveTo>
                  <a:lnTo>
                    <a:pt x="93" y="33"/>
                  </a:lnTo>
                  <a:lnTo>
                    <a:pt x="83" y="50"/>
                  </a:lnTo>
                  <a:lnTo>
                    <a:pt x="64" y="47"/>
                  </a:lnTo>
                  <a:lnTo>
                    <a:pt x="57" y="43"/>
                  </a:lnTo>
                  <a:lnTo>
                    <a:pt x="59" y="33"/>
                  </a:lnTo>
                  <a:lnTo>
                    <a:pt x="69" y="2"/>
                  </a:lnTo>
                  <a:lnTo>
                    <a:pt x="59" y="0"/>
                  </a:lnTo>
                  <a:lnTo>
                    <a:pt x="50" y="33"/>
                  </a:lnTo>
                  <a:lnTo>
                    <a:pt x="38" y="33"/>
                  </a:lnTo>
                  <a:lnTo>
                    <a:pt x="31" y="50"/>
                  </a:lnTo>
                  <a:lnTo>
                    <a:pt x="38" y="50"/>
                  </a:lnTo>
                  <a:lnTo>
                    <a:pt x="41" y="57"/>
                  </a:lnTo>
                  <a:lnTo>
                    <a:pt x="50" y="59"/>
                  </a:lnTo>
                  <a:lnTo>
                    <a:pt x="31" y="71"/>
                  </a:lnTo>
                  <a:lnTo>
                    <a:pt x="22" y="69"/>
                  </a:lnTo>
                  <a:lnTo>
                    <a:pt x="12" y="83"/>
                  </a:lnTo>
                  <a:lnTo>
                    <a:pt x="0" y="95"/>
                  </a:lnTo>
                  <a:lnTo>
                    <a:pt x="7" y="99"/>
                  </a:lnTo>
                  <a:lnTo>
                    <a:pt x="17" y="106"/>
                  </a:lnTo>
                  <a:lnTo>
                    <a:pt x="41" y="109"/>
                  </a:lnTo>
                  <a:lnTo>
                    <a:pt x="55" y="106"/>
                  </a:lnTo>
                  <a:lnTo>
                    <a:pt x="71" y="109"/>
                  </a:lnTo>
                  <a:lnTo>
                    <a:pt x="88" y="109"/>
                  </a:lnTo>
                  <a:lnTo>
                    <a:pt x="104" y="109"/>
                  </a:lnTo>
                  <a:lnTo>
                    <a:pt x="121" y="109"/>
                  </a:lnTo>
                  <a:lnTo>
                    <a:pt x="135" y="106"/>
                  </a:lnTo>
                  <a:lnTo>
                    <a:pt x="168" y="92"/>
                  </a:lnTo>
                  <a:lnTo>
                    <a:pt x="182" y="88"/>
                  </a:lnTo>
                  <a:lnTo>
                    <a:pt x="211" y="76"/>
                  </a:lnTo>
                  <a:lnTo>
                    <a:pt x="201" y="40"/>
                  </a:lnTo>
                  <a:lnTo>
                    <a:pt x="185" y="19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gray">
            <a:xfrm>
              <a:off x="6171078" y="627481"/>
              <a:ext cx="10027" cy="42111"/>
            </a:xfrm>
            <a:custGeom>
              <a:avLst/>
              <a:gdLst>
                <a:gd name="T0" fmla="*/ 5 w 5"/>
                <a:gd name="T1" fmla="*/ 21 h 21"/>
                <a:gd name="T2" fmla="*/ 5 w 5"/>
                <a:gd name="T3" fmla="*/ 7 h 21"/>
                <a:gd name="T4" fmla="*/ 5 w 5"/>
                <a:gd name="T5" fmla="*/ 2 h 21"/>
                <a:gd name="T6" fmla="*/ 3 w 5"/>
                <a:gd name="T7" fmla="*/ 0 h 21"/>
                <a:gd name="T8" fmla="*/ 0 w 5"/>
                <a:gd name="T9" fmla="*/ 2 h 21"/>
                <a:gd name="T10" fmla="*/ 0 w 5"/>
                <a:gd name="T11" fmla="*/ 9 h 21"/>
                <a:gd name="T12" fmla="*/ 0 w 5"/>
                <a:gd name="T13" fmla="*/ 21 h 21"/>
                <a:gd name="T14" fmla="*/ 0 w 5"/>
                <a:gd name="T15" fmla="*/ 21 h 21"/>
                <a:gd name="T16" fmla="*/ 5 w 5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1">
                  <a:moveTo>
                    <a:pt x="5" y="21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gray">
            <a:xfrm>
              <a:off x="6149020" y="200358"/>
              <a:ext cx="22059" cy="38101"/>
            </a:xfrm>
            <a:custGeom>
              <a:avLst/>
              <a:gdLst>
                <a:gd name="T0" fmla="*/ 11 w 11"/>
                <a:gd name="T1" fmla="*/ 2 h 19"/>
                <a:gd name="T2" fmla="*/ 11 w 11"/>
                <a:gd name="T3" fmla="*/ 0 h 19"/>
                <a:gd name="T4" fmla="*/ 9 w 11"/>
                <a:gd name="T5" fmla="*/ 5 h 19"/>
                <a:gd name="T6" fmla="*/ 4 w 11"/>
                <a:gd name="T7" fmla="*/ 7 h 19"/>
                <a:gd name="T8" fmla="*/ 2 w 11"/>
                <a:gd name="T9" fmla="*/ 12 h 19"/>
                <a:gd name="T10" fmla="*/ 2 w 11"/>
                <a:gd name="T11" fmla="*/ 14 h 19"/>
                <a:gd name="T12" fmla="*/ 2 w 11"/>
                <a:gd name="T13" fmla="*/ 14 h 19"/>
                <a:gd name="T14" fmla="*/ 0 w 11"/>
                <a:gd name="T15" fmla="*/ 17 h 19"/>
                <a:gd name="T16" fmla="*/ 2 w 11"/>
                <a:gd name="T17" fmla="*/ 19 h 19"/>
                <a:gd name="T18" fmla="*/ 4 w 11"/>
                <a:gd name="T19" fmla="*/ 19 h 19"/>
                <a:gd name="T20" fmla="*/ 7 w 11"/>
                <a:gd name="T21" fmla="*/ 17 h 19"/>
                <a:gd name="T22" fmla="*/ 9 w 11"/>
                <a:gd name="T23" fmla="*/ 7 h 19"/>
                <a:gd name="T24" fmla="*/ 11 w 11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9">
                  <a:moveTo>
                    <a:pt x="11" y="2"/>
                  </a:moveTo>
                  <a:lnTo>
                    <a:pt x="11" y="0"/>
                  </a:lnTo>
                  <a:lnTo>
                    <a:pt x="9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9" y="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gray">
            <a:xfrm>
              <a:off x="6528016" y="-383177"/>
              <a:ext cx="70185" cy="52137"/>
            </a:xfrm>
            <a:custGeom>
              <a:avLst/>
              <a:gdLst>
                <a:gd name="T0" fmla="*/ 0 w 35"/>
                <a:gd name="T1" fmla="*/ 17 h 26"/>
                <a:gd name="T2" fmla="*/ 4 w 35"/>
                <a:gd name="T3" fmla="*/ 15 h 26"/>
                <a:gd name="T4" fmla="*/ 4 w 35"/>
                <a:gd name="T5" fmla="*/ 15 h 26"/>
                <a:gd name="T6" fmla="*/ 11 w 35"/>
                <a:gd name="T7" fmla="*/ 15 h 26"/>
                <a:gd name="T8" fmla="*/ 14 w 35"/>
                <a:gd name="T9" fmla="*/ 10 h 26"/>
                <a:gd name="T10" fmla="*/ 14 w 35"/>
                <a:gd name="T11" fmla="*/ 8 h 26"/>
                <a:gd name="T12" fmla="*/ 26 w 35"/>
                <a:gd name="T13" fmla="*/ 0 h 26"/>
                <a:gd name="T14" fmla="*/ 33 w 35"/>
                <a:gd name="T15" fmla="*/ 0 h 26"/>
                <a:gd name="T16" fmla="*/ 30 w 35"/>
                <a:gd name="T17" fmla="*/ 5 h 26"/>
                <a:gd name="T18" fmla="*/ 35 w 35"/>
                <a:gd name="T19" fmla="*/ 8 h 26"/>
                <a:gd name="T20" fmla="*/ 35 w 35"/>
                <a:gd name="T21" fmla="*/ 15 h 26"/>
                <a:gd name="T22" fmla="*/ 19 w 35"/>
                <a:gd name="T23" fmla="*/ 19 h 26"/>
                <a:gd name="T24" fmla="*/ 7 w 35"/>
                <a:gd name="T25" fmla="*/ 26 h 26"/>
                <a:gd name="T26" fmla="*/ 2 w 35"/>
                <a:gd name="T27" fmla="*/ 22 h 26"/>
                <a:gd name="T28" fmla="*/ 0 w 35"/>
                <a:gd name="T2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6">
                  <a:moveTo>
                    <a:pt x="0" y="17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0" y="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19" y="19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gray">
            <a:xfrm>
              <a:off x="6191130" y="485107"/>
              <a:ext cx="18048" cy="52137"/>
            </a:xfrm>
            <a:custGeom>
              <a:avLst/>
              <a:gdLst>
                <a:gd name="T0" fmla="*/ 7 w 9"/>
                <a:gd name="T1" fmla="*/ 26 h 26"/>
                <a:gd name="T2" fmla="*/ 9 w 9"/>
                <a:gd name="T3" fmla="*/ 21 h 26"/>
                <a:gd name="T4" fmla="*/ 9 w 9"/>
                <a:gd name="T5" fmla="*/ 7 h 26"/>
                <a:gd name="T6" fmla="*/ 7 w 9"/>
                <a:gd name="T7" fmla="*/ 4 h 26"/>
                <a:gd name="T8" fmla="*/ 5 w 9"/>
                <a:gd name="T9" fmla="*/ 0 h 26"/>
                <a:gd name="T10" fmla="*/ 0 w 9"/>
                <a:gd name="T11" fmla="*/ 0 h 26"/>
                <a:gd name="T12" fmla="*/ 0 w 9"/>
                <a:gd name="T13" fmla="*/ 14 h 26"/>
                <a:gd name="T14" fmla="*/ 0 w 9"/>
                <a:gd name="T15" fmla="*/ 19 h 26"/>
                <a:gd name="T16" fmla="*/ 2 w 9"/>
                <a:gd name="T17" fmla="*/ 21 h 26"/>
                <a:gd name="T18" fmla="*/ 7 w 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6">
                  <a:moveTo>
                    <a:pt x="7" y="26"/>
                  </a:moveTo>
                  <a:lnTo>
                    <a:pt x="9" y="21"/>
                  </a:lnTo>
                  <a:lnTo>
                    <a:pt x="9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gray">
            <a:xfrm>
              <a:off x="6271341" y="-84391"/>
              <a:ext cx="20053" cy="38101"/>
            </a:xfrm>
            <a:custGeom>
              <a:avLst/>
              <a:gdLst>
                <a:gd name="T0" fmla="*/ 2 w 10"/>
                <a:gd name="T1" fmla="*/ 19 h 19"/>
                <a:gd name="T2" fmla="*/ 2 w 10"/>
                <a:gd name="T3" fmla="*/ 17 h 19"/>
                <a:gd name="T4" fmla="*/ 7 w 10"/>
                <a:gd name="T5" fmla="*/ 12 h 19"/>
                <a:gd name="T6" fmla="*/ 10 w 10"/>
                <a:gd name="T7" fmla="*/ 7 h 19"/>
                <a:gd name="T8" fmla="*/ 7 w 10"/>
                <a:gd name="T9" fmla="*/ 3 h 19"/>
                <a:gd name="T10" fmla="*/ 2 w 10"/>
                <a:gd name="T11" fmla="*/ 0 h 19"/>
                <a:gd name="T12" fmla="*/ 0 w 10"/>
                <a:gd name="T13" fmla="*/ 5 h 19"/>
                <a:gd name="T14" fmla="*/ 0 w 10"/>
                <a:gd name="T15" fmla="*/ 14 h 19"/>
                <a:gd name="T16" fmla="*/ 0 w 10"/>
                <a:gd name="T17" fmla="*/ 19 h 19"/>
                <a:gd name="T18" fmla="*/ 0 w 10"/>
                <a:gd name="T19" fmla="*/ 19 h 19"/>
                <a:gd name="T20" fmla="*/ 2 w 1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9">
                  <a:moveTo>
                    <a:pt x="2" y="19"/>
                  </a:moveTo>
                  <a:lnTo>
                    <a:pt x="2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gray">
            <a:xfrm>
              <a:off x="6181105" y="33920"/>
              <a:ext cx="20053" cy="28074"/>
            </a:xfrm>
            <a:custGeom>
              <a:avLst/>
              <a:gdLst>
                <a:gd name="T0" fmla="*/ 0 w 10"/>
                <a:gd name="T1" fmla="*/ 14 h 14"/>
                <a:gd name="T2" fmla="*/ 3 w 10"/>
                <a:gd name="T3" fmla="*/ 10 h 14"/>
                <a:gd name="T4" fmla="*/ 7 w 10"/>
                <a:gd name="T5" fmla="*/ 7 h 14"/>
                <a:gd name="T6" fmla="*/ 10 w 10"/>
                <a:gd name="T7" fmla="*/ 3 h 14"/>
                <a:gd name="T8" fmla="*/ 3 w 10"/>
                <a:gd name="T9" fmla="*/ 0 h 14"/>
                <a:gd name="T10" fmla="*/ 3 w 10"/>
                <a:gd name="T11" fmla="*/ 0 h 14"/>
                <a:gd name="T12" fmla="*/ 3 w 10"/>
                <a:gd name="T13" fmla="*/ 0 h 14"/>
                <a:gd name="T14" fmla="*/ 0 w 1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3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gray">
            <a:xfrm>
              <a:off x="7203794" y="1487744"/>
              <a:ext cx="48127" cy="52137"/>
            </a:xfrm>
            <a:custGeom>
              <a:avLst/>
              <a:gdLst>
                <a:gd name="T0" fmla="*/ 24 w 24"/>
                <a:gd name="T1" fmla="*/ 26 h 26"/>
                <a:gd name="T2" fmla="*/ 24 w 24"/>
                <a:gd name="T3" fmla="*/ 24 h 26"/>
                <a:gd name="T4" fmla="*/ 19 w 24"/>
                <a:gd name="T5" fmla="*/ 10 h 26"/>
                <a:gd name="T6" fmla="*/ 10 w 24"/>
                <a:gd name="T7" fmla="*/ 3 h 26"/>
                <a:gd name="T8" fmla="*/ 0 w 24"/>
                <a:gd name="T9" fmla="*/ 0 h 26"/>
                <a:gd name="T10" fmla="*/ 0 w 24"/>
                <a:gd name="T11" fmla="*/ 19 h 26"/>
                <a:gd name="T12" fmla="*/ 5 w 24"/>
                <a:gd name="T13" fmla="*/ 26 h 26"/>
                <a:gd name="T14" fmla="*/ 12 w 24"/>
                <a:gd name="T15" fmla="*/ 26 h 26"/>
                <a:gd name="T16" fmla="*/ 22 w 24"/>
                <a:gd name="T17" fmla="*/ 26 h 26"/>
                <a:gd name="T18" fmla="*/ 24 w 24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24" y="26"/>
                  </a:moveTo>
                  <a:lnTo>
                    <a:pt x="24" y="24"/>
                  </a:lnTo>
                  <a:lnTo>
                    <a:pt x="19" y="10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12" y="26"/>
                  </a:lnTo>
                  <a:lnTo>
                    <a:pt x="22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gray">
            <a:xfrm>
              <a:off x="6730550" y="1511807"/>
              <a:ext cx="38101" cy="104274"/>
            </a:xfrm>
            <a:custGeom>
              <a:avLst/>
              <a:gdLst>
                <a:gd name="T0" fmla="*/ 12 w 19"/>
                <a:gd name="T1" fmla="*/ 12 h 52"/>
                <a:gd name="T2" fmla="*/ 12 w 19"/>
                <a:gd name="T3" fmla="*/ 5 h 52"/>
                <a:gd name="T4" fmla="*/ 14 w 19"/>
                <a:gd name="T5" fmla="*/ 0 h 52"/>
                <a:gd name="T6" fmla="*/ 17 w 19"/>
                <a:gd name="T7" fmla="*/ 3 h 52"/>
                <a:gd name="T8" fmla="*/ 19 w 19"/>
                <a:gd name="T9" fmla="*/ 5 h 52"/>
                <a:gd name="T10" fmla="*/ 19 w 19"/>
                <a:gd name="T11" fmla="*/ 17 h 52"/>
                <a:gd name="T12" fmla="*/ 17 w 19"/>
                <a:gd name="T13" fmla="*/ 19 h 52"/>
                <a:gd name="T14" fmla="*/ 14 w 19"/>
                <a:gd name="T15" fmla="*/ 24 h 52"/>
                <a:gd name="T16" fmla="*/ 12 w 19"/>
                <a:gd name="T17" fmla="*/ 29 h 52"/>
                <a:gd name="T18" fmla="*/ 12 w 19"/>
                <a:gd name="T19" fmla="*/ 36 h 52"/>
                <a:gd name="T20" fmla="*/ 12 w 19"/>
                <a:gd name="T21" fmla="*/ 40 h 52"/>
                <a:gd name="T22" fmla="*/ 10 w 19"/>
                <a:gd name="T23" fmla="*/ 40 h 52"/>
                <a:gd name="T24" fmla="*/ 7 w 19"/>
                <a:gd name="T25" fmla="*/ 50 h 52"/>
                <a:gd name="T26" fmla="*/ 5 w 19"/>
                <a:gd name="T27" fmla="*/ 52 h 52"/>
                <a:gd name="T28" fmla="*/ 5 w 19"/>
                <a:gd name="T29" fmla="*/ 52 h 52"/>
                <a:gd name="T30" fmla="*/ 5 w 19"/>
                <a:gd name="T31" fmla="*/ 50 h 52"/>
                <a:gd name="T32" fmla="*/ 3 w 19"/>
                <a:gd name="T33" fmla="*/ 43 h 52"/>
                <a:gd name="T34" fmla="*/ 3 w 19"/>
                <a:gd name="T35" fmla="*/ 40 h 52"/>
                <a:gd name="T36" fmla="*/ 3 w 19"/>
                <a:gd name="T37" fmla="*/ 40 h 52"/>
                <a:gd name="T38" fmla="*/ 0 w 19"/>
                <a:gd name="T39" fmla="*/ 38 h 52"/>
                <a:gd name="T40" fmla="*/ 0 w 19"/>
                <a:gd name="T41" fmla="*/ 36 h 52"/>
                <a:gd name="T42" fmla="*/ 0 w 19"/>
                <a:gd name="T43" fmla="*/ 33 h 52"/>
                <a:gd name="T44" fmla="*/ 3 w 19"/>
                <a:gd name="T45" fmla="*/ 31 h 52"/>
                <a:gd name="T46" fmla="*/ 3 w 19"/>
                <a:gd name="T47" fmla="*/ 29 h 52"/>
                <a:gd name="T48" fmla="*/ 3 w 19"/>
                <a:gd name="T49" fmla="*/ 26 h 52"/>
                <a:gd name="T50" fmla="*/ 3 w 19"/>
                <a:gd name="T51" fmla="*/ 26 h 52"/>
                <a:gd name="T52" fmla="*/ 5 w 19"/>
                <a:gd name="T53" fmla="*/ 24 h 52"/>
                <a:gd name="T54" fmla="*/ 3 w 19"/>
                <a:gd name="T55" fmla="*/ 22 h 52"/>
                <a:gd name="T56" fmla="*/ 7 w 19"/>
                <a:gd name="T57" fmla="*/ 19 h 52"/>
                <a:gd name="T58" fmla="*/ 7 w 19"/>
                <a:gd name="T59" fmla="*/ 17 h 52"/>
                <a:gd name="T60" fmla="*/ 7 w 19"/>
                <a:gd name="T61" fmla="*/ 14 h 52"/>
                <a:gd name="T62" fmla="*/ 10 w 19"/>
                <a:gd name="T63" fmla="*/ 12 h 52"/>
                <a:gd name="T64" fmla="*/ 12 w 19"/>
                <a:gd name="T65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52">
                  <a:moveTo>
                    <a:pt x="12" y="12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4"/>
                  </a:lnTo>
                  <a:lnTo>
                    <a:pt x="12" y="29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gray">
            <a:xfrm>
              <a:off x="6602212" y="1413548"/>
              <a:ext cx="152401" cy="132348"/>
            </a:xfrm>
            <a:custGeom>
              <a:avLst/>
              <a:gdLst>
                <a:gd name="T0" fmla="*/ 22 w 76"/>
                <a:gd name="T1" fmla="*/ 11 h 66"/>
                <a:gd name="T2" fmla="*/ 29 w 76"/>
                <a:gd name="T3" fmla="*/ 7 h 66"/>
                <a:gd name="T4" fmla="*/ 43 w 76"/>
                <a:gd name="T5" fmla="*/ 4 h 66"/>
                <a:gd name="T6" fmla="*/ 48 w 76"/>
                <a:gd name="T7" fmla="*/ 7 h 66"/>
                <a:gd name="T8" fmla="*/ 50 w 76"/>
                <a:gd name="T9" fmla="*/ 11 h 66"/>
                <a:gd name="T10" fmla="*/ 55 w 76"/>
                <a:gd name="T11" fmla="*/ 9 h 66"/>
                <a:gd name="T12" fmla="*/ 57 w 76"/>
                <a:gd name="T13" fmla="*/ 0 h 66"/>
                <a:gd name="T14" fmla="*/ 59 w 76"/>
                <a:gd name="T15" fmla="*/ 2 h 66"/>
                <a:gd name="T16" fmla="*/ 62 w 76"/>
                <a:gd name="T17" fmla="*/ 9 h 66"/>
                <a:gd name="T18" fmla="*/ 67 w 76"/>
                <a:gd name="T19" fmla="*/ 16 h 66"/>
                <a:gd name="T20" fmla="*/ 64 w 76"/>
                <a:gd name="T21" fmla="*/ 19 h 66"/>
                <a:gd name="T22" fmla="*/ 67 w 76"/>
                <a:gd name="T23" fmla="*/ 28 h 66"/>
                <a:gd name="T24" fmla="*/ 69 w 76"/>
                <a:gd name="T25" fmla="*/ 35 h 66"/>
                <a:gd name="T26" fmla="*/ 76 w 76"/>
                <a:gd name="T27" fmla="*/ 35 h 66"/>
                <a:gd name="T28" fmla="*/ 71 w 76"/>
                <a:gd name="T29" fmla="*/ 37 h 66"/>
                <a:gd name="T30" fmla="*/ 71 w 76"/>
                <a:gd name="T31" fmla="*/ 59 h 66"/>
                <a:gd name="T32" fmla="*/ 71 w 76"/>
                <a:gd name="T33" fmla="*/ 61 h 66"/>
                <a:gd name="T34" fmla="*/ 64 w 76"/>
                <a:gd name="T35" fmla="*/ 61 h 66"/>
                <a:gd name="T36" fmla="*/ 62 w 76"/>
                <a:gd name="T37" fmla="*/ 63 h 66"/>
                <a:gd name="T38" fmla="*/ 48 w 76"/>
                <a:gd name="T39" fmla="*/ 63 h 66"/>
                <a:gd name="T40" fmla="*/ 48 w 76"/>
                <a:gd name="T41" fmla="*/ 63 h 66"/>
                <a:gd name="T42" fmla="*/ 38 w 76"/>
                <a:gd name="T43" fmla="*/ 59 h 66"/>
                <a:gd name="T44" fmla="*/ 36 w 76"/>
                <a:gd name="T45" fmla="*/ 59 h 66"/>
                <a:gd name="T46" fmla="*/ 29 w 76"/>
                <a:gd name="T47" fmla="*/ 63 h 66"/>
                <a:gd name="T48" fmla="*/ 31 w 76"/>
                <a:gd name="T49" fmla="*/ 54 h 66"/>
                <a:gd name="T50" fmla="*/ 33 w 76"/>
                <a:gd name="T51" fmla="*/ 52 h 66"/>
                <a:gd name="T52" fmla="*/ 24 w 76"/>
                <a:gd name="T53" fmla="*/ 49 h 66"/>
                <a:gd name="T54" fmla="*/ 15 w 76"/>
                <a:gd name="T55" fmla="*/ 47 h 66"/>
                <a:gd name="T56" fmla="*/ 15 w 76"/>
                <a:gd name="T57" fmla="*/ 42 h 66"/>
                <a:gd name="T58" fmla="*/ 10 w 76"/>
                <a:gd name="T59" fmla="*/ 35 h 66"/>
                <a:gd name="T60" fmla="*/ 8 w 76"/>
                <a:gd name="T61" fmla="*/ 30 h 66"/>
                <a:gd name="T62" fmla="*/ 10 w 76"/>
                <a:gd name="T63" fmla="*/ 30 h 66"/>
                <a:gd name="T64" fmla="*/ 10 w 76"/>
                <a:gd name="T65" fmla="*/ 28 h 66"/>
                <a:gd name="T66" fmla="*/ 8 w 76"/>
                <a:gd name="T67" fmla="*/ 23 h 66"/>
                <a:gd name="T68" fmla="*/ 3 w 76"/>
                <a:gd name="T69" fmla="*/ 16 h 66"/>
                <a:gd name="T70" fmla="*/ 3 w 76"/>
                <a:gd name="T71" fmla="*/ 11 h 66"/>
                <a:gd name="T72" fmla="*/ 12 w 76"/>
                <a:gd name="T73" fmla="*/ 16 h 66"/>
                <a:gd name="T74" fmla="*/ 17 w 76"/>
                <a:gd name="T7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66">
                  <a:moveTo>
                    <a:pt x="22" y="11"/>
                  </a:moveTo>
                  <a:lnTo>
                    <a:pt x="22" y="11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5" y="9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67" y="23"/>
                  </a:lnTo>
                  <a:lnTo>
                    <a:pt x="67" y="28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1" y="37"/>
                  </a:lnTo>
                  <a:lnTo>
                    <a:pt x="71" y="47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69" y="59"/>
                  </a:lnTo>
                  <a:lnTo>
                    <a:pt x="64" y="61"/>
                  </a:lnTo>
                  <a:lnTo>
                    <a:pt x="62" y="61"/>
                  </a:lnTo>
                  <a:lnTo>
                    <a:pt x="62" y="63"/>
                  </a:lnTo>
                  <a:lnTo>
                    <a:pt x="55" y="66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1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9" y="56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2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8" y="9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gray">
            <a:xfrm>
              <a:off x="6778676" y="1559933"/>
              <a:ext cx="98259" cy="70185"/>
            </a:xfrm>
            <a:custGeom>
              <a:avLst/>
              <a:gdLst>
                <a:gd name="T0" fmla="*/ 14 w 49"/>
                <a:gd name="T1" fmla="*/ 0 h 35"/>
                <a:gd name="T2" fmla="*/ 16 w 49"/>
                <a:gd name="T3" fmla="*/ 0 h 35"/>
                <a:gd name="T4" fmla="*/ 16 w 49"/>
                <a:gd name="T5" fmla="*/ 0 h 35"/>
                <a:gd name="T6" fmla="*/ 16 w 49"/>
                <a:gd name="T7" fmla="*/ 0 h 35"/>
                <a:gd name="T8" fmla="*/ 19 w 49"/>
                <a:gd name="T9" fmla="*/ 5 h 35"/>
                <a:gd name="T10" fmla="*/ 23 w 49"/>
                <a:gd name="T11" fmla="*/ 7 h 35"/>
                <a:gd name="T12" fmla="*/ 23 w 49"/>
                <a:gd name="T13" fmla="*/ 9 h 35"/>
                <a:gd name="T14" fmla="*/ 23 w 49"/>
                <a:gd name="T15" fmla="*/ 9 h 35"/>
                <a:gd name="T16" fmla="*/ 28 w 49"/>
                <a:gd name="T17" fmla="*/ 12 h 35"/>
                <a:gd name="T18" fmla="*/ 31 w 49"/>
                <a:gd name="T19" fmla="*/ 12 h 35"/>
                <a:gd name="T20" fmla="*/ 31 w 49"/>
                <a:gd name="T21" fmla="*/ 9 h 35"/>
                <a:gd name="T22" fmla="*/ 35 w 49"/>
                <a:gd name="T23" fmla="*/ 9 h 35"/>
                <a:gd name="T24" fmla="*/ 35 w 49"/>
                <a:gd name="T25" fmla="*/ 7 h 35"/>
                <a:gd name="T26" fmla="*/ 38 w 49"/>
                <a:gd name="T27" fmla="*/ 5 h 35"/>
                <a:gd name="T28" fmla="*/ 38 w 49"/>
                <a:gd name="T29" fmla="*/ 7 h 35"/>
                <a:gd name="T30" fmla="*/ 40 w 49"/>
                <a:gd name="T31" fmla="*/ 7 h 35"/>
                <a:gd name="T32" fmla="*/ 40 w 49"/>
                <a:gd name="T33" fmla="*/ 9 h 35"/>
                <a:gd name="T34" fmla="*/ 40 w 49"/>
                <a:gd name="T35" fmla="*/ 9 h 35"/>
                <a:gd name="T36" fmla="*/ 40 w 49"/>
                <a:gd name="T37" fmla="*/ 12 h 35"/>
                <a:gd name="T38" fmla="*/ 42 w 49"/>
                <a:gd name="T39" fmla="*/ 12 h 35"/>
                <a:gd name="T40" fmla="*/ 45 w 49"/>
                <a:gd name="T41" fmla="*/ 14 h 35"/>
                <a:gd name="T42" fmla="*/ 45 w 49"/>
                <a:gd name="T43" fmla="*/ 14 h 35"/>
                <a:gd name="T44" fmla="*/ 45 w 49"/>
                <a:gd name="T45" fmla="*/ 16 h 35"/>
                <a:gd name="T46" fmla="*/ 47 w 49"/>
                <a:gd name="T47" fmla="*/ 19 h 35"/>
                <a:gd name="T48" fmla="*/ 47 w 49"/>
                <a:gd name="T49" fmla="*/ 21 h 35"/>
                <a:gd name="T50" fmla="*/ 47 w 49"/>
                <a:gd name="T51" fmla="*/ 26 h 35"/>
                <a:gd name="T52" fmla="*/ 49 w 49"/>
                <a:gd name="T53" fmla="*/ 28 h 35"/>
                <a:gd name="T54" fmla="*/ 49 w 49"/>
                <a:gd name="T55" fmla="*/ 28 h 35"/>
                <a:gd name="T56" fmla="*/ 49 w 49"/>
                <a:gd name="T57" fmla="*/ 31 h 35"/>
                <a:gd name="T58" fmla="*/ 47 w 49"/>
                <a:gd name="T59" fmla="*/ 33 h 35"/>
                <a:gd name="T60" fmla="*/ 40 w 49"/>
                <a:gd name="T61" fmla="*/ 33 h 35"/>
                <a:gd name="T62" fmla="*/ 35 w 49"/>
                <a:gd name="T63" fmla="*/ 31 h 35"/>
                <a:gd name="T64" fmla="*/ 33 w 49"/>
                <a:gd name="T65" fmla="*/ 33 h 35"/>
                <a:gd name="T66" fmla="*/ 26 w 49"/>
                <a:gd name="T67" fmla="*/ 35 h 35"/>
                <a:gd name="T68" fmla="*/ 23 w 49"/>
                <a:gd name="T69" fmla="*/ 35 h 35"/>
                <a:gd name="T70" fmla="*/ 21 w 49"/>
                <a:gd name="T71" fmla="*/ 33 h 35"/>
                <a:gd name="T72" fmla="*/ 21 w 49"/>
                <a:gd name="T73" fmla="*/ 31 h 35"/>
                <a:gd name="T74" fmla="*/ 16 w 49"/>
                <a:gd name="T75" fmla="*/ 28 h 35"/>
                <a:gd name="T76" fmla="*/ 16 w 49"/>
                <a:gd name="T77" fmla="*/ 28 h 35"/>
                <a:gd name="T78" fmla="*/ 14 w 49"/>
                <a:gd name="T79" fmla="*/ 26 h 35"/>
                <a:gd name="T80" fmla="*/ 12 w 49"/>
                <a:gd name="T81" fmla="*/ 26 h 35"/>
                <a:gd name="T82" fmla="*/ 12 w 49"/>
                <a:gd name="T83" fmla="*/ 26 h 35"/>
                <a:gd name="T84" fmla="*/ 7 w 49"/>
                <a:gd name="T85" fmla="*/ 24 h 35"/>
                <a:gd name="T86" fmla="*/ 5 w 49"/>
                <a:gd name="T87" fmla="*/ 21 h 35"/>
                <a:gd name="T88" fmla="*/ 2 w 49"/>
                <a:gd name="T89" fmla="*/ 21 h 35"/>
                <a:gd name="T90" fmla="*/ 0 w 49"/>
                <a:gd name="T91" fmla="*/ 19 h 35"/>
                <a:gd name="T92" fmla="*/ 0 w 49"/>
                <a:gd name="T93" fmla="*/ 16 h 35"/>
                <a:gd name="T94" fmla="*/ 2 w 49"/>
                <a:gd name="T95" fmla="*/ 16 h 35"/>
                <a:gd name="T96" fmla="*/ 7 w 49"/>
                <a:gd name="T97" fmla="*/ 12 h 35"/>
                <a:gd name="T98" fmla="*/ 7 w 49"/>
                <a:gd name="T99" fmla="*/ 9 h 35"/>
                <a:gd name="T100" fmla="*/ 2 w 49"/>
                <a:gd name="T101" fmla="*/ 9 h 35"/>
                <a:gd name="T102" fmla="*/ 0 w 49"/>
                <a:gd name="T103" fmla="*/ 7 h 35"/>
                <a:gd name="T104" fmla="*/ 0 w 49"/>
                <a:gd name="T105" fmla="*/ 5 h 35"/>
                <a:gd name="T106" fmla="*/ 2 w 49"/>
                <a:gd name="T107" fmla="*/ 2 h 35"/>
                <a:gd name="T108" fmla="*/ 5 w 49"/>
                <a:gd name="T109" fmla="*/ 0 h 35"/>
                <a:gd name="T110" fmla="*/ 12 w 49"/>
                <a:gd name="T111" fmla="*/ 0 h 35"/>
                <a:gd name="T112" fmla="*/ 14 w 49"/>
                <a:gd name="T1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35">
                  <a:moveTo>
                    <a:pt x="1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6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47" y="33"/>
                  </a:lnTo>
                  <a:lnTo>
                    <a:pt x="40" y="33"/>
                  </a:lnTo>
                  <a:lnTo>
                    <a:pt x="35" y="31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gray">
            <a:xfrm>
              <a:off x="6868913" y="1555923"/>
              <a:ext cx="56148" cy="84221"/>
            </a:xfrm>
            <a:custGeom>
              <a:avLst/>
              <a:gdLst>
                <a:gd name="T0" fmla="*/ 4 w 28"/>
                <a:gd name="T1" fmla="*/ 0 h 42"/>
                <a:gd name="T2" fmla="*/ 4 w 28"/>
                <a:gd name="T3" fmla="*/ 0 h 42"/>
                <a:gd name="T4" fmla="*/ 7 w 28"/>
                <a:gd name="T5" fmla="*/ 0 h 42"/>
                <a:gd name="T6" fmla="*/ 7 w 28"/>
                <a:gd name="T7" fmla="*/ 2 h 42"/>
                <a:gd name="T8" fmla="*/ 9 w 28"/>
                <a:gd name="T9" fmla="*/ 0 h 42"/>
                <a:gd name="T10" fmla="*/ 12 w 28"/>
                <a:gd name="T11" fmla="*/ 2 h 42"/>
                <a:gd name="T12" fmla="*/ 12 w 28"/>
                <a:gd name="T13" fmla="*/ 2 h 42"/>
                <a:gd name="T14" fmla="*/ 14 w 28"/>
                <a:gd name="T15" fmla="*/ 7 h 42"/>
                <a:gd name="T16" fmla="*/ 16 w 28"/>
                <a:gd name="T17" fmla="*/ 7 h 42"/>
                <a:gd name="T18" fmla="*/ 16 w 28"/>
                <a:gd name="T19" fmla="*/ 7 h 42"/>
                <a:gd name="T20" fmla="*/ 19 w 28"/>
                <a:gd name="T21" fmla="*/ 7 h 42"/>
                <a:gd name="T22" fmla="*/ 23 w 28"/>
                <a:gd name="T23" fmla="*/ 7 h 42"/>
                <a:gd name="T24" fmla="*/ 26 w 28"/>
                <a:gd name="T25" fmla="*/ 9 h 42"/>
                <a:gd name="T26" fmla="*/ 26 w 28"/>
                <a:gd name="T27" fmla="*/ 9 h 42"/>
                <a:gd name="T28" fmla="*/ 28 w 28"/>
                <a:gd name="T29" fmla="*/ 11 h 42"/>
                <a:gd name="T30" fmla="*/ 28 w 28"/>
                <a:gd name="T31" fmla="*/ 16 h 42"/>
                <a:gd name="T32" fmla="*/ 26 w 28"/>
                <a:gd name="T33" fmla="*/ 21 h 42"/>
                <a:gd name="T34" fmla="*/ 19 w 28"/>
                <a:gd name="T35" fmla="*/ 23 h 42"/>
                <a:gd name="T36" fmla="*/ 19 w 28"/>
                <a:gd name="T37" fmla="*/ 23 h 42"/>
                <a:gd name="T38" fmla="*/ 19 w 28"/>
                <a:gd name="T39" fmla="*/ 26 h 42"/>
                <a:gd name="T40" fmla="*/ 16 w 28"/>
                <a:gd name="T41" fmla="*/ 28 h 42"/>
                <a:gd name="T42" fmla="*/ 16 w 28"/>
                <a:gd name="T43" fmla="*/ 35 h 42"/>
                <a:gd name="T44" fmla="*/ 16 w 28"/>
                <a:gd name="T45" fmla="*/ 42 h 42"/>
                <a:gd name="T46" fmla="*/ 14 w 28"/>
                <a:gd name="T47" fmla="*/ 42 h 42"/>
                <a:gd name="T48" fmla="*/ 12 w 28"/>
                <a:gd name="T49" fmla="*/ 40 h 42"/>
                <a:gd name="T50" fmla="*/ 12 w 28"/>
                <a:gd name="T51" fmla="*/ 23 h 42"/>
                <a:gd name="T52" fmla="*/ 9 w 28"/>
                <a:gd name="T53" fmla="*/ 21 h 42"/>
                <a:gd name="T54" fmla="*/ 9 w 28"/>
                <a:gd name="T55" fmla="*/ 18 h 42"/>
                <a:gd name="T56" fmla="*/ 7 w 28"/>
                <a:gd name="T57" fmla="*/ 16 h 42"/>
                <a:gd name="T58" fmla="*/ 7 w 28"/>
                <a:gd name="T59" fmla="*/ 16 h 42"/>
                <a:gd name="T60" fmla="*/ 7 w 28"/>
                <a:gd name="T61" fmla="*/ 16 h 42"/>
                <a:gd name="T62" fmla="*/ 7 w 28"/>
                <a:gd name="T63" fmla="*/ 14 h 42"/>
                <a:gd name="T64" fmla="*/ 4 w 28"/>
                <a:gd name="T65" fmla="*/ 14 h 42"/>
                <a:gd name="T66" fmla="*/ 4 w 28"/>
                <a:gd name="T67" fmla="*/ 11 h 42"/>
                <a:gd name="T68" fmla="*/ 2 w 28"/>
                <a:gd name="T69" fmla="*/ 9 h 42"/>
                <a:gd name="T70" fmla="*/ 2 w 28"/>
                <a:gd name="T71" fmla="*/ 7 h 42"/>
                <a:gd name="T72" fmla="*/ 0 w 28"/>
                <a:gd name="T73" fmla="*/ 2 h 42"/>
                <a:gd name="T74" fmla="*/ 0 w 28"/>
                <a:gd name="T75" fmla="*/ 0 h 42"/>
                <a:gd name="T76" fmla="*/ 4 w 28"/>
                <a:gd name="T7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42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6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6" y="28"/>
                  </a:lnTo>
                  <a:lnTo>
                    <a:pt x="16" y="35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gray">
            <a:xfrm>
              <a:off x="6758623" y="1289221"/>
              <a:ext cx="208548" cy="260686"/>
            </a:xfrm>
            <a:custGeom>
              <a:avLst/>
              <a:gdLst>
                <a:gd name="T0" fmla="*/ 38 w 104"/>
                <a:gd name="T1" fmla="*/ 22 h 130"/>
                <a:gd name="T2" fmla="*/ 55 w 104"/>
                <a:gd name="T3" fmla="*/ 22 h 130"/>
                <a:gd name="T4" fmla="*/ 50 w 104"/>
                <a:gd name="T5" fmla="*/ 29 h 130"/>
                <a:gd name="T6" fmla="*/ 48 w 104"/>
                <a:gd name="T7" fmla="*/ 38 h 130"/>
                <a:gd name="T8" fmla="*/ 48 w 104"/>
                <a:gd name="T9" fmla="*/ 40 h 130"/>
                <a:gd name="T10" fmla="*/ 52 w 104"/>
                <a:gd name="T11" fmla="*/ 43 h 130"/>
                <a:gd name="T12" fmla="*/ 52 w 104"/>
                <a:gd name="T13" fmla="*/ 47 h 130"/>
                <a:gd name="T14" fmla="*/ 55 w 104"/>
                <a:gd name="T15" fmla="*/ 55 h 130"/>
                <a:gd name="T16" fmla="*/ 57 w 104"/>
                <a:gd name="T17" fmla="*/ 45 h 130"/>
                <a:gd name="T18" fmla="*/ 62 w 104"/>
                <a:gd name="T19" fmla="*/ 38 h 130"/>
                <a:gd name="T20" fmla="*/ 62 w 104"/>
                <a:gd name="T21" fmla="*/ 26 h 130"/>
                <a:gd name="T22" fmla="*/ 64 w 104"/>
                <a:gd name="T23" fmla="*/ 29 h 130"/>
                <a:gd name="T24" fmla="*/ 67 w 104"/>
                <a:gd name="T25" fmla="*/ 36 h 130"/>
                <a:gd name="T26" fmla="*/ 69 w 104"/>
                <a:gd name="T27" fmla="*/ 40 h 130"/>
                <a:gd name="T28" fmla="*/ 67 w 104"/>
                <a:gd name="T29" fmla="*/ 47 h 130"/>
                <a:gd name="T30" fmla="*/ 67 w 104"/>
                <a:gd name="T31" fmla="*/ 55 h 130"/>
                <a:gd name="T32" fmla="*/ 69 w 104"/>
                <a:gd name="T33" fmla="*/ 24 h 130"/>
                <a:gd name="T34" fmla="*/ 67 w 104"/>
                <a:gd name="T35" fmla="*/ 22 h 130"/>
                <a:gd name="T36" fmla="*/ 62 w 104"/>
                <a:gd name="T37" fmla="*/ 17 h 130"/>
                <a:gd name="T38" fmla="*/ 74 w 104"/>
                <a:gd name="T39" fmla="*/ 5 h 130"/>
                <a:gd name="T40" fmla="*/ 83 w 104"/>
                <a:gd name="T41" fmla="*/ 0 h 130"/>
                <a:gd name="T42" fmla="*/ 95 w 104"/>
                <a:gd name="T43" fmla="*/ 12 h 130"/>
                <a:gd name="T44" fmla="*/ 102 w 104"/>
                <a:gd name="T45" fmla="*/ 24 h 130"/>
                <a:gd name="T46" fmla="*/ 102 w 104"/>
                <a:gd name="T47" fmla="*/ 40 h 130"/>
                <a:gd name="T48" fmla="*/ 104 w 104"/>
                <a:gd name="T49" fmla="*/ 52 h 130"/>
                <a:gd name="T50" fmla="*/ 97 w 104"/>
                <a:gd name="T51" fmla="*/ 57 h 130"/>
                <a:gd name="T52" fmla="*/ 93 w 104"/>
                <a:gd name="T53" fmla="*/ 64 h 130"/>
                <a:gd name="T54" fmla="*/ 88 w 104"/>
                <a:gd name="T55" fmla="*/ 81 h 130"/>
                <a:gd name="T56" fmla="*/ 100 w 104"/>
                <a:gd name="T57" fmla="*/ 85 h 130"/>
                <a:gd name="T58" fmla="*/ 95 w 104"/>
                <a:gd name="T59" fmla="*/ 102 h 130"/>
                <a:gd name="T60" fmla="*/ 83 w 104"/>
                <a:gd name="T61" fmla="*/ 107 h 130"/>
                <a:gd name="T62" fmla="*/ 88 w 104"/>
                <a:gd name="T63" fmla="*/ 116 h 130"/>
                <a:gd name="T64" fmla="*/ 85 w 104"/>
                <a:gd name="T65" fmla="*/ 128 h 130"/>
                <a:gd name="T66" fmla="*/ 67 w 104"/>
                <a:gd name="T67" fmla="*/ 125 h 130"/>
                <a:gd name="T68" fmla="*/ 55 w 104"/>
                <a:gd name="T69" fmla="*/ 123 h 130"/>
                <a:gd name="T70" fmla="*/ 55 w 104"/>
                <a:gd name="T71" fmla="*/ 121 h 130"/>
                <a:gd name="T72" fmla="*/ 52 w 104"/>
                <a:gd name="T73" fmla="*/ 114 h 130"/>
                <a:gd name="T74" fmla="*/ 52 w 104"/>
                <a:gd name="T75" fmla="*/ 109 h 130"/>
                <a:gd name="T76" fmla="*/ 43 w 104"/>
                <a:gd name="T77" fmla="*/ 107 h 130"/>
                <a:gd name="T78" fmla="*/ 29 w 104"/>
                <a:gd name="T79" fmla="*/ 109 h 130"/>
                <a:gd name="T80" fmla="*/ 24 w 104"/>
                <a:gd name="T81" fmla="*/ 104 h 130"/>
                <a:gd name="T82" fmla="*/ 19 w 104"/>
                <a:gd name="T83" fmla="*/ 97 h 130"/>
                <a:gd name="T84" fmla="*/ 15 w 104"/>
                <a:gd name="T85" fmla="*/ 92 h 130"/>
                <a:gd name="T86" fmla="*/ 17 w 104"/>
                <a:gd name="T87" fmla="*/ 83 h 130"/>
                <a:gd name="T88" fmla="*/ 5 w 104"/>
                <a:gd name="T89" fmla="*/ 59 h 130"/>
                <a:gd name="T90" fmla="*/ 0 w 104"/>
                <a:gd name="T91" fmla="*/ 52 h 130"/>
                <a:gd name="T92" fmla="*/ 19 w 104"/>
                <a:gd name="T93" fmla="*/ 47 h 130"/>
                <a:gd name="T94" fmla="*/ 26 w 104"/>
                <a:gd name="T95" fmla="*/ 45 h 130"/>
                <a:gd name="T96" fmla="*/ 33 w 104"/>
                <a:gd name="T97" fmla="*/ 36 h 130"/>
                <a:gd name="T98" fmla="*/ 36 w 104"/>
                <a:gd name="T99" fmla="*/ 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130">
                  <a:moveTo>
                    <a:pt x="31" y="22"/>
                  </a:moveTo>
                  <a:lnTo>
                    <a:pt x="38" y="22"/>
                  </a:lnTo>
                  <a:lnTo>
                    <a:pt x="38" y="22"/>
                  </a:lnTo>
                  <a:lnTo>
                    <a:pt x="48" y="22"/>
                  </a:lnTo>
                  <a:lnTo>
                    <a:pt x="52" y="19"/>
                  </a:lnTo>
                  <a:lnTo>
                    <a:pt x="55" y="22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0" y="29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55" y="55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9" y="43"/>
                  </a:lnTo>
                  <a:lnTo>
                    <a:pt x="59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7" y="33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67" y="45"/>
                  </a:lnTo>
                  <a:lnTo>
                    <a:pt x="67" y="47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55"/>
                  </a:lnTo>
                  <a:lnTo>
                    <a:pt x="71" y="52"/>
                  </a:lnTo>
                  <a:lnTo>
                    <a:pt x="71" y="26"/>
                  </a:lnTo>
                  <a:lnTo>
                    <a:pt x="69" y="24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3"/>
                  </a:lnTo>
                  <a:lnTo>
                    <a:pt x="95" y="12"/>
                  </a:lnTo>
                  <a:lnTo>
                    <a:pt x="100" y="22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33"/>
                  </a:lnTo>
                  <a:lnTo>
                    <a:pt x="104" y="36"/>
                  </a:lnTo>
                  <a:lnTo>
                    <a:pt x="102" y="40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7" y="57"/>
                  </a:lnTo>
                  <a:lnTo>
                    <a:pt x="93" y="57"/>
                  </a:lnTo>
                  <a:lnTo>
                    <a:pt x="93" y="59"/>
                  </a:lnTo>
                  <a:lnTo>
                    <a:pt x="93" y="64"/>
                  </a:lnTo>
                  <a:lnTo>
                    <a:pt x="90" y="66"/>
                  </a:lnTo>
                  <a:lnTo>
                    <a:pt x="88" y="71"/>
                  </a:lnTo>
                  <a:lnTo>
                    <a:pt x="88" y="81"/>
                  </a:lnTo>
                  <a:lnTo>
                    <a:pt x="95" y="78"/>
                  </a:lnTo>
                  <a:lnTo>
                    <a:pt x="97" y="81"/>
                  </a:lnTo>
                  <a:lnTo>
                    <a:pt x="100" y="85"/>
                  </a:lnTo>
                  <a:lnTo>
                    <a:pt x="102" y="88"/>
                  </a:lnTo>
                  <a:lnTo>
                    <a:pt x="102" y="99"/>
                  </a:lnTo>
                  <a:lnTo>
                    <a:pt x="95" y="102"/>
                  </a:lnTo>
                  <a:lnTo>
                    <a:pt x="90" y="99"/>
                  </a:lnTo>
                  <a:lnTo>
                    <a:pt x="85" y="104"/>
                  </a:lnTo>
                  <a:lnTo>
                    <a:pt x="83" y="107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8" y="116"/>
                  </a:lnTo>
                  <a:lnTo>
                    <a:pt x="85" y="116"/>
                  </a:lnTo>
                  <a:lnTo>
                    <a:pt x="83" y="121"/>
                  </a:lnTo>
                  <a:lnTo>
                    <a:pt x="85" y="128"/>
                  </a:lnTo>
                  <a:lnTo>
                    <a:pt x="74" y="130"/>
                  </a:lnTo>
                  <a:lnTo>
                    <a:pt x="71" y="125"/>
                  </a:lnTo>
                  <a:lnTo>
                    <a:pt x="67" y="125"/>
                  </a:lnTo>
                  <a:lnTo>
                    <a:pt x="64" y="125"/>
                  </a:lnTo>
                  <a:lnTo>
                    <a:pt x="59" y="123"/>
                  </a:lnTo>
                  <a:lnTo>
                    <a:pt x="55" y="123"/>
                  </a:lnTo>
                  <a:lnTo>
                    <a:pt x="48" y="121"/>
                  </a:lnTo>
                  <a:lnTo>
                    <a:pt x="52" y="118"/>
                  </a:lnTo>
                  <a:lnTo>
                    <a:pt x="55" y="121"/>
                  </a:lnTo>
                  <a:lnTo>
                    <a:pt x="55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5" y="114"/>
                  </a:lnTo>
                  <a:lnTo>
                    <a:pt x="55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45" y="107"/>
                  </a:lnTo>
                  <a:lnTo>
                    <a:pt x="43" y="107"/>
                  </a:lnTo>
                  <a:lnTo>
                    <a:pt x="41" y="107"/>
                  </a:lnTo>
                  <a:lnTo>
                    <a:pt x="33" y="107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4" y="107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22" y="97"/>
                  </a:lnTo>
                  <a:lnTo>
                    <a:pt x="19" y="97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7" y="90"/>
                  </a:lnTo>
                  <a:lnTo>
                    <a:pt x="17" y="83"/>
                  </a:lnTo>
                  <a:lnTo>
                    <a:pt x="17" y="64"/>
                  </a:lnTo>
                  <a:lnTo>
                    <a:pt x="15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7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5" y="47"/>
                  </a:lnTo>
                  <a:lnTo>
                    <a:pt x="19" y="47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1" y="22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gray">
            <a:xfrm>
              <a:off x="6437780" y="962362"/>
              <a:ext cx="264696" cy="162428"/>
            </a:xfrm>
            <a:custGeom>
              <a:avLst/>
              <a:gdLst>
                <a:gd name="T0" fmla="*/ 118 w 132"/>
                <a:gd name="T1" fmla="*/ 62 h 81"/>
                <a:gd name="T2" fmla="*/ 120 w 132"/>
                <a:gd name="T3" fmla="*/ 57 h 81"/>
                <a:gd name="T4" fmla="*/ 130 w 132"/>
                <a:gd name="T5" fmla="*/ 48 h 81"/>
                <a:gd name="T6" fmla="*/ 130 w 132"/>
                <a:gd name="T7" fmla="*/ 38 h 81"/>
                <a:gd name="T8" fmla="*/ 130 w 132"/>
                <a:gd name="T9" fmla="*/ 26 h 81"/>
                <a:gd name="T10" fmla="*/ 127 w 132"/>
                <a:gd name="T11" fmla="*/ 19 h 81"/>
                <a:gd name="T12" fmla="*/ 130 w 132"/>
                <a:gd name="T13" fmla="*/ 10 h 81"/>
                <a:gd name="T14" fmla="*/ 132 w 132"/>
                <a:gd name="T15" fmla="*/ 3 h 81"/>
                <a:gd name="T16" fmla="*/ 130 w 132"/>
                <a:gd name="T17" fmla="*/ 0 h 81"/>
                <a:gd name="T18" fmla="*/ 123 w 132"/>
                <a:gd name="T19" fmla="*/ 5 h 81"/>
                <a:gd name="T20" fmla="*/ 99 w 132"/>
                <a:gd name="T21" fmla="*/ 17 h 81"/>
                <a:gd name="T22" fmla="*/ 90 w 132"/>
                <a:gd name="T23" fmla="*/ 26 h 81"/>
                <a:gd name="T24" fmla="*/ 80 w 132"/>
                <a:gd name="T25" fmla="*/ 33 h 81"/>
                <a:gd name="T26" fmla="*/ 75 w 132"/>
                <a:gd name="T27" fmla="*/ 45 h 81"/>
                <a:gd name="T28" fmla="*/ 56 w 132"/>
                <a:gd name="T29" fmla="*/ 52 h 81"/>
                <a:gd name="T30" fmla="*/ 47 w 132"/>
                <a:gd name="T31" fmla="*/ 57 h 81"/>
                <a:gd name="T32" fmla="*/ 30 w 132"/>
                <a:gd name="T33" fmla="*/ 57 h 81"/>
                <a:gd name="T34" fmla="*/ 12 w 132"/>
                <a:gd name="T35" fmla="*/ 62 h 81"/>
                <a:gd name="T36" fmla="*/ 2 w 132"/>
                <a:gd name="T37" fmla="*/ 73 h 81"/>
                <a:gd name="T38" fmla="*/ 0 w 132"/>
                <a:gd name="T39" fmla="*/ 81 h 81"/>
                <a:gd name="T40" fmla="*/ 16 w 132"/>
                <a:gd name="T41" fmla="*/ 81 h 81"/>
                <a:gd name="T42" fmla="*/ 23 w 132"/>
                <a:gd name="T43" fmla="*/ 73 h 81"/>
                <a:gd name="T44" fmla="*/ 40 w 132"/>
                <a:gd name="T45" fmla="*/ 73 h 81"/>
                <a:gd name="T46" fmla="*/ 49 w 132"/>
                <a:gd name="T47" fmla="*/ 66 h 81"/>
                <a:gd name="T48" fmla="*/ 75 w 132"/>
                <a:gd name="T49" fmla="*/ 64 h 81"/>
                <a:gd name="T50" fmla="*/ 80 w 132"/>
                <a:gd name="T51" fmla="*/ 59 h 81"/>
                <a:gd name="T52" fmla="*/ 90 w 132"/>
                <a:gd name="T53" fmla="*/ 57 h 81"/>
                <a:gd name="T54" fmla="*/ 97 w 132"/>
                <a:gd name="T55" fmla="*/ 64 h 81"/>
                <a:gd name="T56" fmla="*/ 118 w 132"/>
                <a:gd name="T57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" h="81">
                  <a:moveTo>
                    <a:pt x="118" y="62"/>
                  </a:moveTo>
                  <a:lnTo>
                    <a:pt x="120" y="57"/>
                  </a:lnTo>
                  <a:lnTo>
                    <a:pt x="130" y="48"/>
                  </a:lnTo>
                  <a:lnTo>
                    <a:pt x="130" y="38"/>
                  </a:lnTo>
                  <a:lnTo>
                    <a:pt x="130" y="26"/>
                  </a:lnTo>
                  <a:lnTo>
                    <a:pt x="127" y="19"/>
                  </a:lnTo>
                  <a:lnTo>
                    <a:pt x="130" y="10"/>
                  </a:lnTo>
                  <a:lnTo>
                    <a:pt x="132" y="3"/>
                  </a:lnTo>
                  <a:lnTo>
                    <a:pt x="130" y="0"/>
                  </a:lnTo>
                  <a:lnTo>
                    <a:pt x="123" y="5"/>
                  </a:lnTo>
                  <a:lnTo>
                    <a:pt x="99" y="17"/>
                  </a:lnTo>
                  <a:lnTo>
                    <a:pt x="90" y="26"/>
                  </a:lnTo>
                  <a:lnTo>
                    <a:pt x="80" y="33"/>
                  </a:lnTo>
                  <a:lnTo>
                    <a:pt x="75" y="45"/>
                  </a:lnTo>
                  <a:lnTo>
                    <a:pt x="56" y="52"/>
                  </a:lnTo>
                  <a:lnTo>
                    <a:pt x="47" y="57"/>
                  </a:lnTo>
                  <a:lnTo>
                    <a:pt x="30" y="57"/>
                  </a:lnTo>
                  <a:lnTo>
                    <a:pt x="12" y="62"/>
                  </a:lnTo>
                  <a:lnTo>
                    <a:pt x="2" y="73"/>
                  </a:lnTo>
                  <a:lnTo>
                    <a:pt x="0" y="81"/>
                  </a:lnTo>
                  <a:lnTo>
                    <a:pt x="16" y="81"/>
                  </a:lnTo>
                  <a:lnTo>
                    <a:pt x="23" y="73"/>
                  </a:lnTo>
                  <a:lnTo>
                    <a:pt x="40" y="73"/>
                  </a:lnTo>
                  <a:lnTo>
                    <a:pt x="49" y="66"/>
                  </a:lnTo>
                  <a:lnTo>
                    <a:pt x="75" y="64"/>
                  </a:lnTo>
                  <a:lnTo>
                    <a:pt x="80" y="59"/>
                  </a:lnTo>
                  <a:lnTo>
                    <a:pt x="90" y="57"/>
                  </a:lnTo>
                  <a:lnTo>
                    <a:pt x="97" y="64"/>
                  </a:lnTo>
                  <a:lnTo>
                    <a:pt x="118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gray">
            <a:xfrm>
              <a:off x="6393664" y="1100725"/>
              <a:ext cx="350923" cy="491293"/>
            </a:xfrm>
            <a:custGeom>
              <a:avLst/>
              <a:gdLst>
                <a:gd name="T0" fmla="*/ 142 w 175"/>
                <a:gd name="T1" fmla="*/ 7 h 245"/>
                <a:gd name="T2" fmla="*/ 145 w 175"/>
                <a:gd name="T3" fmla="*/ 21 h 245"/>
                <a:gd name="T4" fmla="*/ 133 w 175"/>
                <a:gd name="T5" fmla="*/ 30 h 245"/>
                <a:gd name="T6" fmla="*/ 145 w 175"/>
                <a:gd name="T7" fmla="*/ 33 h 245"/>
                <a:gd name="T8" fmla="*/ 140 w 175"/>
                <a:gd name="T9" fmla="*/ 45 h 245"/>
                <a:gd name="T10" fmla="*/ 140 w 175"/>
                <a:gd name="T11" fmla="*/ 56 h 245"/>
                <a:gd name="T12" fmla="*/ 152 w 175"/>
                <a:gd name="T13" fmla="*/ 54 h 245"/>
                <a:gd name="T14" fmla="*/ 161 w 175"/>
                <a:gd name="T15" fmla="*/ 61 h 245"/>
                <a:gd name="T16" fmla="*/ 173 w 175"/>
                <a:gd name="T17" fmla="*/ 61 h 245"/>
                <a:gd name="T18" fmla="*/ 171 w 175"/>
                <a:gd name="T19" fmla="*/ 82 h 245"/>
                <a:gd name="T20" fmla="*/ 156 w 175"/>
                <a:gd name="T21" fmla="*/ 97 h 245"/>
                <a:gd name="T22" fmla="*/ 147 w 175"/>
                <a:gd name="T23" fmla="*/ 101 h 245"/>
                <a:gd name="T24" fmla="*/ 142 w 175"/>
                <a:gd name="T25" fmla="*/ 90 h 245"/>
                <a:gd name="T26" fmla="*/ 133 w 175"/>
                <a:gd name="T27" fmla="*/ 106 h 245"/>
                <a:gd name="T28" fmla="*/ 130 w 175"/>
                <a:gd name="T29" fmla="*/ 127 h 245"/>
                <a:gd name="T30" fmla="*/ 112 w 175"/>
                <a:gd name="T31" fmla="*/ 130 h 245"/>
                <a:gd name="T32" fmla="*/ 116 w 175"/>
                <a:gd name="T33" fmla="*/ 146 h 245"/>
                <a:gd name="T34" fmla="*/ 95 w 175"/>
                <a:gd name="T35" fmla="*/ 146 h 245"/>
                <a:gd name="T36" fmla="*/ 102 w 175"/>
                <a:gd name="T37" fmla="*/ 158 h 245"/>
                <a:gd name="T38" fmla="*/ 93 w 175"/>
                <a:gd name="T39" fmla="*/ 170 h 245"/>
                <a:gd name="T40" fmla="*/ 95 w 175"/>
                <a:gd name="T41" fmla="*/ 179 h 245"/>
                <a:gd name="T42" fmla="*/ 93 w 175"/>
                <a:gd name="T43" fmla="*/ 198 h 245"/>
                <a:gd name="T44" fmla="*/ 97 w 175"/>
                <a:gd name="T45" fmla="*/ 201 h 245"/>
                <a:gd name="T46" fmla="*/ 86 w 175"/>
                <a:gd name="T47" fmla="*/ 210 h 245"/>
                <a:gd name="T48" fmla="*/ 86 w 175"/>
                <a:gd name="T49" fmla="*/ 224 h 245"/>
                <a:gd name="T50" fmla="*/ 100 w 175"/>
                <a:gd name="T51" fmla="*/ 229 h 245"/>
                <a:gd name="T52" fmla="*/ 102 w 175"/>
                <a:gd name="T53" fmla="*/ 238 h 245"/>
                <a:gd name="T54" fmla="*/ 95 w 175"/>
                <a:gd name="T55" fmla="*/ 236 h 245"/>
                <a:gd name="T56" fmla="*/ 90 w 175"/>
                <a:gd name="T57" fmla="*/ 238 h 245"/>
                <a:gd name="T58" fmla="*/ 76 w 175"/>
                <a:gd name="T59" fmla="*/ 245 h 245"/>
                <a:gd name="T60" fmla="*/ 41 w 175"/>
                <a:gd name="T61" fmla="*/ 238 h 245"/>
                <a:gd name="T62" fmla="*/ 38 w 175"/>
                <a:gd name="T63" fmla="*/ 189 h 245"/>
                <a:gd name="T64" fmla="*/ 24 w 175"/>
                <a:gd name="T65" fmla="*/ 170 h 245"/>
                <a:gd name="T66" fmla="*/ 10 w 175"/>
                <a:gd name="T67" fmla="*/ 165 h 245"/>
                <a:gd name="T68" fmla="*/ 5 w 175"/>
                <a:gd name="T69" fmla="*/ 158 h 245"/>
                <a:gd name="T70" fmla="*/ 8 w 175"/>
                <a:gd name="T71" fmla="*/ 130 h 245"/>
                <a:gd name="T72" fmla="*/ 0 w 175"/>
                <a:gd name="T73" fmla="*/ 87 h 245"/>
                <a:gd name="T74" fmla="*/ 8 w 175"/>
                <a:gd name="T75" fmla="*/ 56 h 245"/>
                <a:gd name="T76" fmla="*/ 17 w 175"/>
                <a:gd name="T77" fmla="*/ 19 h 245"/>
                <a:gd name="T78" fmla="*/ 48 w 175"/>
                <a:gd name="T79" fmla="*/ 12 h 245"/>
                <a:gd name="T80" fmla="*/ 74 w 175"/>
                <a:gd name="T81" fmla="*/ 4 h 245"/>
                <a:gd name="T82" fmla="*/ 114 w 175"/>
                <a:gd name="T8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245">
                  <a:moveTo>
                    <a:pt x="137" y="0"/>
                  </a:moveTo>
                  <a:lnTo>
                    <a:pt x="142" y="7"/>
                  </a:lnTo>
                  <a:lnTo>
                    <a:pt x="145" y="16"/>
                  </a:lnTo>
                  <a:lnTo>
                    <a:pt x="145" y="21"/>
                  </a:lnTo>
                  <a:lnTo>
                    <a:pt x="142" y="23"/>
                  </a:lnTo>
                  <a:lnTo>
                    <a:pt x="133" y="30"/>
                  </a:lnTo>
                  <a:lnTo>
                    <a:pt x="135" y="38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40" y="45"/>
                  </a:lnTo>
                  <a:lnTo>
                    <a:pt x="137" y="52"/>
                  </a:lnTo>
                  <a:lnTo>
                    <a:pt x="140" y="56"/>
                  </a:lnTo>
                  <a:lnTo>
                    <a:pt x="145" y="49"/>
                  </a:lnTo>
                  <a:lnTo>
                    <a:pt x="152" y="54"/>
                  </a:lnTo>
                  <a:lnTo>
                    <a:pt x="159" y="59"/>
                  </a:lnTo>
                  <a:lnTo>
                    <a:pt x="161" y="61"/>
                  </a:lnTo>
                  <a:lnTo>
                    <a:pt x="168" y="59"/>
                  </a:lnTo>
                  <a:lnTo>
                    <a:pt x="173" y="61"/>
                  </a:lnTo>
                  <a:lnTo>
                    <a:pt x="175" y="68"/>
                  </a:lnTo>
                  <a:lnTo>
                    <a:pt x="171" y="82"/>
                  </a:lnTo>
                  <a:lnTo>
                    <a:pt x="161" y="92"/>
                  </a:lnTo>
                  <a:lnTo>
                    <a:pt x="156" y="97"/>
                  </a:lnTo>
                  <a:lnTo>
                    <a:pt x="154" y="92"/>
                  </a:lnTo>
                  <a:lnTo>
                    <a:pt x="147" y="101"/>
                  </a:lnTo>
                  <a:lnTo>
                    <a:pt x="145" y="94"/>
                  </a:lnTo>
                  <a:lnTo>
                    <a:pt x="142" y="90"/>
                  </a:lnTo>
                  <a:lnTo>
                    <a:pt x="137" y="92"/>
                  </a:lnTo>
                  <a:lnTo>
                    <a:pt x="133" y="106"/>
                  </a:lnTo>
                  <a:lnTo>
                    <a:pt x="137" y="120"/>
                  </a:lnTo>
                  <a:lnTo>
                    <a:pt x="130" y="127"/>
                  </a:lnTo>
                  <a:lnTo>
                    <a:pt x="116" y="125"/>
                  </a:lnTo>
                  <a:lnTo>
                    <a:pt x="112" y="130"/>
                  </a:lnTo>
                  <a:lnTo>
                    <a:pt x="119" y="139"/>
                  </a:lnTo>
                  <a:lnTo>
                    <a:pt x="116" y="146"/>
                  </a:lnTo>
                  <a:lnTo>
                    <a:pt x="102" y="144"/>
                  </a:lnTo>
                  <a:lnTo>
                    <a:pt x="95" y="146"/>
                  </a:lnTo>
                  <a:lnTo>
                    <a:pt x="102" y="156"/>
                  </a:lnTo>
                  <a:lnTo>
                    <a:pt x="102" y="158"/>
                  </a:lnTo>
                  <a:lnTo>
                    <a:pt x="97" y="165"/>
                  </a:lnTo>
                  <a:lnTo>
                    <a:pt x="93" y="170"/>
                  </a:lnTo>
                  <a:lnTo>
                    <a:pt x="95" y="175"/>
                  </a:lnTo>
                  <a:lnTo>
                    <a:pt x="95" y="179"/>
                  </a:lnTo>
                  <a:lnTo>
                    <a:pt x="93" y="186"/>
                  </a:lnTo>
                  <a:lnTo>
                    <a:pt x="93" y="198"/>
                  </a:lnTo>
                  <a:lnTo>
                    <a:pt x="97" y="198"/>
                  </a:lnTo>
                  <a:lnTo>
                    <a:pt x="97" y="201"/>
                  </a:lnTo>
                  <a:lnTo>
                    <a:pt x="90" y="205"/>
                  </a:lnTo>
                  <a:lnTo>
                    <a:pt x="86" y="210"/>
                  </a:lnTo>
                  <a:lnTo>
                    <a:pt x="86" y="219"/>
                  </a:lnTo>
                  <a:lnTo>
                    <a:pt x="86" y="224"/>
                  </a:lnTo>
                  <a:lnTo>
                    <a:pt x="93" y="224"/>
                  </a:lnTo>
                  <a:lnTo>
                    <a:pt x="100" y="229"/>
                  </a:lnTo>
                  <a:lnTo>
                    <a:pt x="102" y="234"/>
                  </a:lnTo>
                  <a:lnTo>
                    <a:pt x="102" y="238"/>
                  </a:lnTo>
                  <a:lnTo>
                    <a:pt x="97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0" y="238"/>
                  </a:lnTo>
                  <a:lnTo>
                    <a:pt x="83" y="241"/>
                  </a:lnTo>
                  <a:lnTo>
                    <a:pt x="76" y="245"/>
                  </a:lnTo>
                  <a:lnTo>
                    <a:pt x="48" y="238"/>
                  </a:lnTo>
                  <a:lnTo>
                    <a:pt x="41" y="238"/>
                  </a:lnTo>
                  <a:lnTo>
                    <a:pt x="38" y="227"/>
                  </a:lnTo>
                  <a:lnTo>
                    <a:pt x="38" y="189"/>
                  </a:lnTo>
                  <a:lnTo>
                    <a:pt x="34" y="177"/>
                  </a:lnTo>
                  <a:lnTo>
                    <a:pt x="24" y="170"/>
                  </a:lnTo>
                  <a:lnTo>
                    <a:pt x="12" y="163"/>
                  </a:lnTo>
                  <a:lnTo>
                    <a:pt x="10" y="165"/>
                  </a:lnTo>
                  <a:lnTo>
                    <a:pt x="3" y="165"/>
                  </a:lnTo>
                  <a:lnTo>
                    <a:pt x="5" y="158"/>
                  </a:lnTo>
                  <a:lnTo>
                    <a:pt x="8" y="146"/>
                  </a:lnTo>
                  <a:lnTo>
                    <a:pt x="8" y="130"/>
                  </a:lnTo>
                  <a:lnTo>
                    <a:pt x="3" y="118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8" y="56"/>
                  </a:lnTo>
                  <a:lnTo>
                    <a:pt x="10" y="42"/>
                  </a:lnTo>
                  <a:lnTo>
                    <a:pt x="17" y="19"/>
                  </a:lnTo>
                  <a:lnTo>
                    <a:pt x="41" y="19"/>
                  </a:lnTo>
                  <a:lnTo>
                    <a:pt x="48" y="12"/>
                  </a:lnTo>
                  <a:lnTo>
                    <a:pt x="64" y="9"/>
                  </a:lnTo>
                  <a:lnTo>
                    <a:pt x="74" y="4"/>
                  </a:lnTo>
                  <a:lnTo>
                    <a:pt x="97" y="2"/>
                  </a:lnTo>
                  <a:lnTo>
                    <a:pt x="11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gray">
            <a:xfrm>
              <a:off x="8294663" y="3904097"/>
              <a:ext cx="914405" cy="890341"/>
            </a:xfrm>
            <a:custGeom>
              <a:avLst/>
              <a:gdLst>
                <a:gd name="T0" fmla="*/ 418 w 456"/>
                <a:gd name="T1" fmla="*/ 28 h 444"/>
                <a:gd name="T2" fmla="*/ 349 w 456"/>
                <a:gd name="T3" fmla="*/ 59 h 444"/>
                <a:gd name="T4" fmla="*/ 293 w 456"/>
                <a:gd name="T5" fmla="*/ 50 h 444"/>
                <a:gd name="T6" fmla="*/ 222 w 456"/>
                <a:gd name="T7" fmla="*/ 80 h 444"/>
                <a:gd name="T8" fmla="*/ 184 w 456"/>
                <a:gd name="T9" fmla="*/ 95 h 444"/>
                <a:gd name="T10" fmla="*/ 130 w 456"/>
                <a:gd name="T11" fmla="*/ 128 h 444"/>
                <a:gd name="T12" fmla="*/ 66 w 456"/>
                <a:gd name="T13" fmla="*/ 165 h 444"/>
                <a:gd name="T14" fmla="*/ 49 w 456"/>
                <a:gd name="T15" fmla="*/ 187 h 444"/>
                <a:gd name="T16" fmla="*/ 28 w 456"/>
                <a:gd name="T17" fmla="*/ 253 h 444"/>
                <a:gd name="T18" fmla="*/ 12 w 456"/>
                <a:gd name="T19" fmla="*/ 291 h 444"/>
                <a:gd name="T20" fmla="*/ 28 w 456"/>
                <a:gd name="T21" fmla="*/ 336 h 444"/>
                <a:gd name="T22" fmla="*/ 80 w 456"/>
                <a:gd name="T23" fmla="*/ 359 h 444"/>
                <a:gd name="T24" fmla="*/ 59 w 456"/>
                <a:gd name="T25" fmla="*/ 376 h 444"/>
                <a:gd name="T26" fmla="*/ 101 w 456"/>
                <a:gd name="T27" fmla="*/ 423 h 444"/>
                <a:gd name="T28" fmla="*/ 116 w 456"/>
                <a:gd name="T29" fmla="*/ 413 h 444"/>
                <a:gd name="T30" fmla="*/ 182 w 456"/>
                <a:gd name="T31" fmla="*/ 409 h 444"/>
                <a:gd name="T32" fmla="*/ 222 w 456"/>
                <a:gd name="T33" fmla="*/ 397 h 444"/>
                <a:gd name="T34" fmla="*/ 264 w 456"/>
                <a:gd name="T35" fmla="*/ 409 h 444"/>
                <a:gd name="T36" fmla="*/ 264 w 456"/>
                <a:gd name="T37" fmla="*/ 432 h 444"/>
                <a:gd name="T38" fmla="*/ 323 w 456"/>
                <a:gd name="T39" fmla="*/ 437 h 444"/>
                <a:gd name="T40" fmla="*/ 342 w 456"/>
                <a:gd name="T41" fmla="*/ 416 h 444"/>
                <a:gd name="T42" fmla="*/ 319 w 456"/>
                <a:gd name="T43" fmla="*/ 387 h 444"/>
                <a:gd name="T44" fmla="*/ 286 w 456"/>
                <a:gd name="T45" fmla="*/ 371 h 444"/>
                <a:gd name="T46" fmla="*/ 253 w 456"/>
                <a:gd name="T47" fmla="*/ 361 h 444"/>
                <a:gd name="T48" fmla="*/ 208 w 456"/>
                <a:gd name="T49" fmla="*/ 352 h 444"/>
                <a:gd name="T50" fmla="*/ 222 w 456"/>
                <a:gd name="T51" fmla="*/ 338 h 444"/>
                <a:gd name="T52" fmla="*/ 229 w 456"/>
                <a:gd name="T53" fmla="*/ 326 h 444"/>
                <a:gd name="T54" fmla="*/ 234 w 456"/>
                <a:gd name="T55" fmla="*/ 298 h 444"/>
                <a:gd name="T56" fmla="*/ 248 w 456"/>
                <a:gd name="T57" fmla="*/ 317 h 444"/>
                <a:gd name="T58" fmla="*/ 238 w 456"/>
                <a:gd name="T59" fmla="*/ 288 h 444"/>
                <a:gd name="T60" fmla="*/ 198 w 456"/>
                <a:gd name="T61" fmla="*/ 248 h 444"/>
                <a:gd name="T62" fmla="*/ 177 w 456"/>
                <a:gd name="T63" fmla="*/ 203 h 444"/>
                <a:gd name="T64" fmla="*/ 196 w 456"/>
                <a:gd name="T65" fmla="*/ 187 h 444"/>
                <a:gd name="T66" fmla="*/ 250 w 456"/>
                <a:gd name="T67" fmla="*/ 224 h 444"/>
                <a:gd name="T68" fmla="*/ 260 w 456"/>
                <a:gd name="T69" fmla="*/ 217 h 444"/>
                <a:gd name="T70" fmla="*/ 269 w 456"/>
                <a:gd name="T71" fmla="*/ 203 h 444"/>
                <a:gd name="T72" fmla="*/ 297 w 456"/>
                <a:gd name="T73" fmla="*/ 215 h 444"/>
                <a:gd name="T74" fmla="*/ 283 w 456"/>
                <a:gd name="T75" fmla="*/ 184 h 444"/>
                <a:gd name="T76" fmla="*/ 319 w 456"/>
                <a:gd name="T77" fmla="*/ 194 h 444"/>
                <a:gd name="T78" fmla="*/ 295 w 456"/>
                <a:gd name="T79" fmla="*/ 175 h 444"/>
                <a:gd name="T80" fmla="*/ 271 w 456"/>
                <a:gd name="T81" fmla="*/ 142 h 444"/>
                <a:gd name="T82" fmla="*/ 321 w 456"/>
                <a:gd name="T83" fmla="*/ 116 h 444"/>
                <a:gd name="T84" fmla="*/ 349 w 456"/>
                <a:gd name="T85" fmla="*/ 99 h 444"/>
                <a:gd name="T86" fmla="*/ 418 w 456"/>
                <a:gd name="T87" fmla="*/ 99 h 444"/>
                <a:gd name="T88" fmla="*/ 446 w 456"/>
                <a:gd name="T89" fmla="*/ 47 h 444"/>
                <a:gd name="T90" fmla="*/ 444 w 456"/>
                <a:gd name="T91" fmla="*/ 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44">
                  <a:moveTo>
                    <a:pt x="434" y="0"/>
                  </a:moveTo>
                  <a:lnTo>
                    <a:pt x="418" y="5"/>
                  </a:lnTo>
                  <a:lnTo>
                    <a:pt x="418" y="28"/>
                  </a:lnTo>
                  <a:lnTo>
                    <a:pt x="404" y="50"/>
                  </a:lnTo>
                  <a:lnTo>
                    <a:pt x="378" y="62"/>
                  </a:lnTo>
                  <a:lnTo>
                    <a:pt x="349" y="59"/>
                  </a:lnTo>
                  <a:lnTo>
                    <a:pt x="323" y="57"/>
                  </a:lnTo>
                  <a:lnTo>
                    <a:pt x="307" y="47"/>
                  </a:lnTo>
                  <a:lnTo>
                    <a:pt x="293" y="50"/>
                  </a:lnTo>
                  <a:lnTo>
                    <a:pt x="279" y="59"/>
                  </a:lnTo>
                  <a:lnTo>
                    <a:pt x="253" y="73"/>
                  </a:lnTo>
                  <a:lnTo>
                    <a:pt x="222" y="80"/>
                  </a:lnTo>
                  <a:lnTo>
                    <a:pt x="201" y="90"/>
                  </a:lnTo>
                  <a:lnTo>
                    <a:pt x="186" y="95"/>
                  </a:lnTo>
                  <a:lnTo>
                    <a:pt x="184" y="95"/>
                  </a:lnTo>
                  <a:lnTo>
                    <a:pt x="175" y="99"/>
                  </a:lnTo>
                  <a:lnTo>
                    <a:pt x="158" y="121"/>
                  </a:lnTo>
                  <a:lnTo>
                    <a:pt x="130" y="128"/>
                  </a:lnTo>
                  <a:lnTo>
                    <a:pt x="106" y="142"/>
                  </a:lnTo>
                  <a:lnTo>
                    <a:pt x="94" y="158"/>
                  </a:lnTo>
                  <a:lnTo>
                    <a:pt x="66" y="165"/>
                  </a:lnTo>
                  <a:lnTo>
                    <a:pt x="49" y="170"/>
                  </a:lnTo>
                  <a:lnTo>
                    <a:pt x="45" y="173"/>
                  </a:lnTo>
                  <a:lnTo>
                    <a:pt x="49" y="187"/>
                  </a:lnTo>
                  <a:lnTo>
                    <a:pt x="52" y="208"/>
                  </a:lnTo>
                  <a:lnTo>
                    <a:pt x="38" y="227"/>
                  </a:lnTo>
                  <a:lnTo>
                    <a:pt x="28" y="253"/>
                  </a:lnTo>
                  <a:lnTo>
                    <a:pt x="16" y="265"/>
                  </a:lnTo>
                  <a:lnTo>
                    <a:pt x="16" y="281"/>
                  </a:lnTo>
                  <a:lnTo>
                    <a:pt x="12" y="291"/>
                  </a:lnTo>
                  <a:lnTo>
                    <a:pt x="0" y="302"/>
                  </a:lnTo>
                  <a:lnTo>
                    <a:pt x="14" y="326"/>
                  </a:lnTo>
                  <a:lnTo>
                    <a:pt x="28" y="336"/>
                  </a:lnTo>
                  <a:lnTo>
                    <a:pt x="56" y="369"/>
                  </a:lnTo>
                  <a:lnTo>
                    <a:pt x="59" y="354"/>
                  </a:lnTo>
                  <a:lnTo>
                    <a:pt x="80" y="359"/>
                  </a:lnTo>
                  <a:lnTo>
                    <a:pt x="87" y="371"/>
                  </a:lnTo>
                  <a:lnTo>
                    <a:pt x="75" y="376"/>
                  </a:lnTo>
                  <a:lnTo>
                    <a:pt x="59" y="376"/>
                  </a:lnTo>
                  <a:lnTo>
                    <a:pt x="82" y="399"/>
                  </a:lnTo>
                  <a:lnTo>
                    <a:pt x="94" y="416"/>
                  </a:lnTo>
                  <a:lnTo>
                    <a:pt x="101" y="423"/>
                  </a:lnTo>
                  <a:lnTo>
                    <a:pt x="108" y="421"/>
                  </a:lnTo>
                  <a:lnTo>
                    <a:pt x="111" y="413"/>
                  </a:lnTo>
                  <a:lnTo>
                    <a:pt x="116" y="413"/>
                  </a:lnTo>
                  <a:lnTo>
                    <a:pt x="137" y="418"/>
                  </a:lnTo>
                  <a:lnTo>
                    <a:pt x="163" y="409"/>
                  </a:lnTo>
                  <a:lnTo>
                    <a:pt x="182" y="409"/>
                  </a:lnTo>
                  <a:lnTo>
                    <a:pt x="201" y="404"/>
                  </a:lnTo>
                  <a:lnTo>
                    <a:pt x="215" y="404"/>
                  </a:lnTo>
                  <a:lnTo>
                    <a:pt x="222" y="397"/>
                  </a:lnTo>
                  <a:lnTo>
                    <a:pt x="234" y="404"/>
                  </a:lnTo>
                  <a:lnTo>
                    <a:pt x="245" y="411"/>
                  </a:lnTo>
                  <a:lnTo>
                    <a:pt x="264" y="409"/>
                  </a:lnTo>
                  <a:lnTo>
                    <a:pt x="262" y="421"/>
                  </a:lnTo>
                  <a:lnTo>
                    <a:pt x="248" y="430"/>
                  </a:lnTo>
                  <a:lnTo>
                    <a:pt x="264" y="432"/>
                  </a:lnTo>
                  <a:lnTo>
                    <a:pt x="286" y="428"/>
                  </a:lnTo>
                  <a:lnTo>
                    <a:pt x="305" y="421"/>
                  </a:lnTo>
                  <a:lnTo>
                    <a:pt x="323" y="437"/>
                  </a:lnTo>
                  <a:lnTo>
                    <a:pt x="342" y="444"/>
                  </a:lnTo>
                  <a:lnTo>
                    <a:pt x="347" y="432"/>
                  </a:lnTo>
                  <a:lnTo>
                    <a:pt x="342" y="416"/>
                  </a:lnTo>
                  <a:lnTo>
                    <a:pt x="342" y="404"/>
                  </a:lnTo>
                  <a:lnTo>
                    <a:pt x="333" y="390"/>
                  </a:lnTo>
                  <a:lnTo>
                    <a:pt x="319" y="387"/>
                  </a:lnTo>
                  <a:lnTo>
                    <a:pt x="312" y="387"/>
                  </a:lnTo>
                  <a:lnTo>
                    <a:pt x="297" y="380"/>
                  </a:lnTo>
                  <a:lnTo>
                    <a:pt x="286" y="371"/>
                  </a:lnTo>
                  <a:lnTo>
                    <a:pt x="276" y="373"/>
                  </a:lnTo>
                  <a:lnTo>
                    <a:pt x="264" y="359"/>
                  </a:lnTo>
                  <a:lnTo>
                    <a:pt x="253" y="361"/>
                  </a:lnTo>
                  <a:lnTo>
                    <a:pt x="241" y="357"/>
                  </a:lnTo>
                  <a:lnTo>
                    <a:pt x="227" y="357"/>
                  </a:lnTo>
                  <a:lnTo>
                    <a:pt x="208" y="352"/>
                  </a:lnTo>
                  <a:lnTo>
                    <a:pt x="201" y="345"/>
                  </a:lnTo>
                  <a:lnTo>
                    <a:pt x="212" y="338"/>
                  </a:lnTo>
                  <a:lnTo>
                    <a:pt x="222" y="338"/>
                  </a:lnTo>
                  <a:lnTo>
                    <a:pt x="229" y="336"/>
                  </a:lnTo>
                  <a:lnTo>
                    <a:pt x="231" y="328"/>
                  </a:lnTo>
                  <a:lnTo>
                    <a:pt x="229" y="326"/>
                  </a:lnTo>
                  <a:lnTo>
                    <a:pt x="222" y="312"/>
                  </a:lnTo>
                  <a:lnTo>
                    <a:pt x="222" y="300"/>
                  </a:lnTo>
                  <a:lnTo>
                    <a:pt x="234" y="298"/>
                  </a:lnTo>
                  <a:lnTo>
                    <a:pt x="243" y="305"/>
                  </a:lnTo>
                  <a:lnTo>
                    <a:pt x="243" y="314"/>
                  </a:lnTo>
                  <a:lnTo>
                    <a:pt x="248" y="317"/>
                  </a:lnTo>
                  <a:lnTo>
                    <a:pt x="255" y="310"/>
                  </a:lnTo>
                  <a:lnTo>
                    <a:pt x="250" y="300"/>
                  </a:lnTo>
                  <a:lnTo>
                    <a:pt x="238" y="288"/>
                  </a:lnTo>
                  <a:lnTo>
                    <a:pt x="227" y="279"/>
                  </a:lnTo>
                  <a:lnTo>
                    <a:pt x="210" y="269"/>
                  </a:lnTo>
                  <a:lnTo>
                    <a:pt x="198" y="248"/>
                  </a:lnTo>
                  <a:lnTo>
                    <a:pt x="186" y="241"/>
                  </a:lnTo>
                  <a:lnTo>
                    <a:pt x="182" y="224"/>
                  </a:lnTo>
                  <a:lnTo>
                    <a:pt x="177" y="203"/>
                  </a:lnTo>
                  <a:lnTo>
                    <a:pt x="177" y="182"/>
                  </a:lnTo>
                  <a:lnTo>
                    <a:pt x="189" y="177"/>
                  </a:lnTo>
                  <a:lnTo>
                    <a:pt x="196" y="187"/>
                  </a:lnTo>
                  <a:lnTo>
                    <a:pt x="215" y="194"/>
                  </a:lnTo>
                  <a:lnTo>
                    <a:pt x="231" y="201"/>
                  </a:lnTo>
                  <a:lnTo>
                    <a:pt x="250" y="224"/>
                  </a:lnTo>
                  <a:lnTo>
                    <a:pt x="271" y="232"/>
                  </a:lnTo>
                  <a:lnTo>
                    <a:pt x="274" y="227"/>
                  </a:lnTo>
                  <a:lnTo>
                    <a:pt x="260" y="217"/>
                  </a:lnTo>
                  <a:lnTo>
                    <a:pt x="248" y="203"/>
                  </a:lnTo>
                  <a:lnTo>
                    <a:pt x="255" y="201"/>
                  </a:lnTo>
                  <a:lnTo>
                    <a:pt x="269" y="203"/>
                  </a:lnTo>
                  <a:lnTo>
                    <a:pt x="286" y="215"/>
                  </a:lnTo>
                  <a:lnTo>
                    <a:pt x="297" y="224"/>
                  </a:lnTo>
                  <a:lnTo>
                    <a:pt x="297" y="215"/>
                  </a:lnTo>
                  <a:lnTo>
                    <a:pt x="276" y="199"/>
                  </a:lnTo>
                  <a:lnTo>
                    <a:pt x="274" y="187"/>
                  </a:lnTo>
                  <a:lnTo>
                    <a:pt x="283" y="184"/>
                  </a:lnTo>
                  <a:lnTo>
                    <a:pt x="302" y="184"/>
                  </a:lnTo>
                  <a:lnTo>
                    <a:pt x="312" y="191"/>
                  </a:lnTo>
                  <a:lnTo>
                    <a:pt x="319" y="194"/>
                  </a:lnTo>
                  <a:lnTo>
                    <a:pt x="314" y="189"/>
                  </a:lnTo>
                  <a:lnTo>
                    <a:pt x="307" y="182"/>
                  </a:lnTo>
                  <a:lnTo>
                    <a:pt x="295" y="175"/>
                  </a:lnTo>
                  <a:lnTo>
                    <a:pt x="276" y="168"/>
                  </a:lnTo>
                  <a:lnTo>
                    <a:pt x="257" y="156"/>
                  </a:lnTo>
                  <a:lnTo>
                    <a:pt x="271" y="142"/>
                  </a:lnTo>
                  <a:lnTo>
                    <a:pt x="293" y="132"/>
                  </a:lnTo>
                  <a:lnTo>
                    <a:pt x="305" y="113"/>
                  </a:lnTo>
                  <a:lnTo>
                    <a:pt x="321" y="116"/>
                  </a:lnTo>
                  <a:lnTo>
                    <a:pt x="331" y="113"/>
                  </a:lnTo>
                  <a:lnTo>
                    <a:pt x="338" y="111"/>
                  </a:lnTo>
                  <a:lnTo>
                    <a:pt x="349" y="99"/>
                  </a:lnTo>
                  <a:lnTo>
                    <a:pt x="361" y="99"/>
                  </a:lnTo>
                  <a:lnTo>
                    <a:pt x="373" y="99"/>
                  </a:lnTo>
                  <a:lnTo>
                    <a:pt x="418" y="99"/>
                  </a:lnTo>
                  <a:lnTo>
                    <a:pt x="442" y="109"/>
                  </a:lnTo>
                  <a:lnTo>
                    <a:pt x="449" y="92"/>
                  </a:lnTo>
                  <a:lnTo>
                    <a:pt x="446" y="47"/>
                  </a:lnTo>
                  <a:lnTo>
                    <a:pt x="456" y="31"/>
                  </a:lnTo>
                  <a:lnTo>
                    <a:pt x="456" y="14"/>
                  </a:lnTo>
                  <a:lnTo>
                    <a:pt x="444" y="5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gray">
            <a:xfrm>
              <a:off x="8208435" y="4505679"/>
              <a:ext cx="76200" cy="76200"/>
            </a:xfrm>
            <a:custGeom>
              <a:avLst/>
              <a:gdLst>
                <a:gd name="T0" fmla="*/ 38 w 38"/>
                <a:gd name="T1" fmla="*/ 33 h 38"/>
                <a:gd name="T2" fmla="*/ 38 w 38"/>
                <a:gd name="T3" fmla="*/ 28 h 38"/>
                <a:gd name="T4" fmla="*/ 29 w 38"/>
                <a:gd name="T5" fmla="*/ 17 h 38"/>
                <a:gd name="T6" fmla="*/ 22 w 38"/>
                <a:gd name="T7" fmla="*/ 5 h 38"/>
                <a:gd name="T8" fmla="*/ 10 w 38"/>
                <a:gd name="T9" fmla="*/ 0 h 38"/>
                <a:gd name="T10" fmla="*/ 0 w 38"/>
                <a:gd name="T11" fmla="*/ 5 h 38"/>
                <a:gd name="T12" fmla="*/ 17 w 38"/>
                <a:gd name="T13" fmla="*/ 28 h 38"/>
                <a:gd name="T14" fmla="*/ 29 w 38"/>
                <a:gd name="T15" fmla="*/ 38 h 38"/>
                <a:gd name="T16" fmla="*/ 38 w 38"/>
                <a:gd name="T1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38" y="33"/>
                  </a:moveTo>
                  <a:lnTo>
                    <a:pt x="38" y="28"/>
                  </a:lnTo>
                  <a:lnTo>
                    <a:pt x="29" y="17"/>
                  </a:lnTo>
                  <a:lnTo>
                    <a:pt x="22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7" y="28"/>
                  </a:lnTo>
                  <a:lnTo>
                    <a:pt x="29" y="38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gray">
            <a:xfrm>
              <a:off x="8370863" y="4756339"/>
              <a:ext cx="70185" cy="66175"/>
            </a:xfrm>
            <a:custGeom>
              <a:avLst/>
              <a:gdLst>
                <a:gd name="T0" fmla="*/ 33 w 35"/>
                <a:gd name="T1" fmla="*/ 33 h 33"/>
                <a:gd name="T2" fmla="*/ 35 w 35"/>
                <a:gd name="T3" fmla="*/ 19 h 33"/>
                <a:gd name="T4" fmla="*/ 23 w 35"/>
                <a:gd name="T5" fmla="*/ 14 h 33"/>
                <a:gd name="T6" fmla="*/ 16 w 35"/>
                <a:gd name="T7" fmla="*/ 0 h 33"/>
                <a:gd name="T8" fmla="*/ 9 w 35"/>
                <a:gd name="T9" fmla="*/ 5 h 33"/>
                <a:gd name="T10" fmla="*/ 0 w 35"/>
                <a:gd name="T11" fmla="*/ 19 h 33"/>
                <a:gd name="T12" fmla="*/ 0 w 35"/>
                <a:gd name="T13" fmla="*/ 19 h 33"/>
                <a:gd name="T14" fmla="*/ 9 w 35"/>
                <a:gd name="T15" fmla="*/ 24 h 33"/>
                <a:gd name="T16" fmla="*/ 14 w 35"/>
                <a:gd name="T17" fmla="*/ 29 h 33"/>
                <a:gd name="T18" fmla="*/ 26 w 35"/>
                <a:gd name="T19" fmla="*/ 29 h 33"/>
                <a:gd name="T20" fmla="*/ 33 w 35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3">
                  <a:moveTo>
                    <a:pt x="33" y="33"/>
                  </a:moveTo>
                  <a:lnTo>
                    <a:pt x="35" y="19"/>
                  </a:lnTo>
                  <a:lnTo>
                    <a:pt x="23" y="14"/>
                  </a:lnTo>
                  <a:lnTo>
                    <a:pt x="16" y="0"/>
                  </a:lnTo>
                  <a:lnTo>
                    <a:pt x="9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24"/>
                  </a:lnTo>
                  <a:lnTo>
                    <a:pt x="14" y="29"/>
                  </a:lnTo>
                  <a:lnTo>
                    <a:pt x="26" y="29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gray">
            <a:xfrm>
              <a:off x="8511232" y="4732276"/>
              <a:ext cx="395039" cy="364960"/>
            </a:xfrm>
            <a:custGeom>
              <a:avLst/>
              <a:gdLst>
                <a:gd name="T0" fmla="*/ 64 w 197"/>
                <a:gd name="T1" fmla="*/ 0 h 182"/>
                <a:gd name="T2" fmla="*/ 55 w 197"/>
                <a:gd name="T3" fmla="*/ 5 h 182"/>
                <a:gd name="T4" fmla="*/ 45 w 197"/>
                <a:gd name="T5" fmla="*/ 8 h 182"/>
                <a:gd name="T6" fmla="*/ 26 w 197"/>
                <a:gd name="T7" fmla="*/ 26 h 182"/>
                <a:gd name="T8" fmla="*/ 15 w 197"/>
                <a:gd name="T9" fmla="*/ 24 h 182"/>
                <a:gd name="T10" fmla="*/ 0 w 197"/>
                <a:gd name="T11" fmla="*/ 52 h 182"/>
                <a:gd name="T12" fmla="*/ 0 w 197"/>
                <a:gd name="T13" fmla="*/ 67 h 182"/>
                <a:gd name="T14" fmla="*/ 15 w 197"/>
                <a:gd name="T15" fmla="*/ 85 h 182"/>
                <a:gd name="T16" fmla="*/ 38 w 197"/>
                <a:gd name="T17" fmla="*/ 90 h 182"/>
                <a:gd name="T18" fmla="*/ 52 w 197"/>
                <a:gd name="T19" fmla="*/ 107 h 182"/>
                <a:gd name="T20" fmla="*/ 48 w 197"/>
                <a:gd name="T21" fmla="*/ 133 h 182"/>
                <a:gd name="T22" fmla="*/ 57 w 197"/>
                <a:gd name="T23" fmla="*/ 152 h 182"/>
                <a:gd name="T24" fmla="*/ 67 w 197"/>
                <a:gd name="T25" fmla="*/ 156 h 182"/>
                <a:gd name="T26" fmla="*/ 78 w 197"/>
                <a:gd name="T27" fmla="*/ 159 h 182"/>
                <a:gd name="T28" fmla="*/ 78 w 197"/>
                <a:gd name="T29" fmla="*/ 145 h 182"/>
                <a:gd name="T30" fmla="*/ 88 w 197"/>
                <a:gd name="T31" fmla="*/ 130 h 182"/>
                <a:gd name="T32" fmla="*/ 95 w 197"/>
                <a:gd name="T33" fmla="*/ 137 h 182"/>
                <a:gd name="T34" fmla="*/ 109 w 197"/>
                <a:gd name="T35" fmla="*/ 147 h 182"/>
                <a:gd name="T36" fmla="*/ 121 w 197"/>
                <a:gd name="T37" fmla="*/ 168 h 182"/>
                <a:gd name="T38" fmla="*/ 123 w 197"/>
                <a:gd name="T39" fmla="*/ 178 h 182"/>
                <a:gd name="T40" fmla="*/ 133 w 197"/>
                <a:gd name="T41" fmla="*/ 182 h 182"/>
                <a:gd name="T42" fmla="*/ 135 w 197"/>
                <a:gd name="T43" fmla="*/ 175 h 182"/>
                <a:gd name="T44" fmla="*/ 133 w 197"/>
                <a:gd name="T45" fmla="*/ 147 h 182"/>
                <a:gd name="T46" fmla="*/ 147 w 197"/>
                <a:gd name="T47" fmla="*/ 145 h 182"/>
                <a:gd name="T48" fmla="*/ 168 w 197"/>
                <a:gd name="T49" fmla="*/ 163 h 182"/>
                <a:gd name="T50" fmla="*/ 182 w 197"/>
                <a:gd name="T51" fmla="*/ 173 h 182"/>
                <a:gd name="T52" fmla="*/ 187 w 197"/>
                <a:gd name="T53" fmla="*/ 171 h 182"/>
                <a:gd name="T54" fmla="*/ 175 w 197"/>
                <a:gd name="T55" fmla="*/ 145 h 182"/>
                <a:gd name="T56" fmla="*/ 175 w 197"/>
                <a:gd name="T57" fmla="*/ 135 h 182"/>
                <a:gd name="T58" fmla="*/ 159 w 197"/>
                <a:gd name="T59" fmla="*/ 97 h 182"/>
                <a:gd name="T60" fmla="*/ 145 w 197"/>
                <a:gd name="T61" fmla="*/ 83 h 182"/>
                <a:gd name="T62" fmla="*/ 135 w 197"/>
                <a:gd name="T63" fmla="*/ 67 h 182"/>
                <a:gd name="T64" fmla="*/ 142 w 197"/>
                <a:gd name="T65" fmla="*/ 69 h 182"/>
                <a:gd name="T66" fmla="*/ 154 w 197"/>
                <a:gd name="T67" fmla="*/ 74 h 182"/>
                <a:gd name="T68" fmla="*/ 166 w 197"/>
                <a:gd name="T69" fmla="*/ 78 h 182"/>
                <a:gd name="T70" fmla="*/ 171 w 197"/>
                <a:gd name="T71" fmla="*/ 88 h 182"/>
                <a:gd name="T72" fmla="*/ 178 w 197"/>
                <a:gd name="T73" fmla="*/ 83 h 182"/>
                <a:gd name="T74" fmla="*/ 185 w 197"/>
                <a:gd name="T75" fmla="*/ 74 h 182"/>
                <a:gd name="T76" fmla="*/ 197 w 197"/>
                <a:gd name="T77" fmla="*/ 69 h 182"/>
                <a:gd name="T78" fmla="*/ 192 w 197"/>
                <a:gd name="T79" fmla="*/ 60 h 182"/>
                <a:gd name="T80" fmla="*/ 185 w 197"/>
                <a:gd name="T81" fmla="*/ 55 h 182"/>
                <a:gd name="T82" fmla="*/ 173 w 197"/>
                <a:gd name="T83" fmla="*/ 50 h 182"/>
                <a:gd name="T84" fmla="*/ 163 w 197"/>
                <a:gd name="T85" fmla="*/ 38 h 182"/>
                <a:gd name="T86" fmla="*/ 156 w 197"/>
                <a:gd name="T87" fmla="*/ 31 h 182"/>
                <a:gd name="T88" fmla="*/ 154 w 197"/>
                <a:gd name="T89" fmla="*/ 22 h 182"/>
                <a:gd name="T90" fmla="*/ 140 w 197"/>
                <a:gd name="T91" fmla="*/ 19 h 182"/>
                <a:gd name="T92" fmla="*/ 102 w 197"/>
                <a:gd name="T93" fmla="*/ 10 h 182"/>
                <a:gd name="T94" fmla="*/ 83 w 197"/>
                <a:gd name="T95" fmla="*/ 10 h 182"/>
                <a:gd name="T96" fmla="*/ 76 w 197"/>
                <a:gd name="T97" fmla="*/ 10 h 182"/>
                <a:gd name="T98" fmla="*/ 69 w 197"/>
                <a:gd name="T99" fmla="*/ 5 h 182"/>
                <a:gd name="T100" fmla="*/ 64 w 197"/>
                <a:gd name="T10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82">
                  <a:moveTo>
                    <a:pt x="64" y="0"/>
                  </a:moveTo>
                  <a:lnTo>
                    <a:pt x="55" y="5"/>
                  </a:lnTo>
                  <a:lnTo>
                    <a:pt x="45" y="8"/>
                  </a:lnTo>
                  <a:lnTo>
                    <a:pt x="26" y="26"/>
                  </a:lnTo>
                  <a:lnTo>
                    <a:pt x="15" y="24"/>
                  </a:lnTo>
                  <a:lnTo>
                    <a:pt x="0" y="52"/>
                  </a:lnTo>
                  <a:lnTo>
                    <a:pt x="0" y="67"/>
                  </a:lnTo>
                  <a:lnTo>
                    <a:pt x="15" y="85"/>
                  </a:lnTo>
                  <a:lnTo>
                    <a:pt x="38" y="90"/>
                  </a:lnTo>
                  <a:lnTo>
                    <a:pt x="52" y="107"/>
                  </a:lnTo>
                  <a:lnTo>
                    <a:pt x="48" y="133"/>
                  </a:lnTo>
                  <a:lnTo>
                    <a:pt x="57" y="152"/>
                  </a:lnTo>
                  <a:lnTo>
                    <a:pt x="67" y="156"/>
                  </a:lnTo>
                  <a:lnTo>
                    <a:pt x="78" y="159"/>
                  </a:lnTo>
                  <a:lnTo>
                    <a:pt x="78" y="145"/>
                  </a:lnTo>
                  <a:lnTo>
                    <a:pt x="88" y="130"/>
                  </a:lnTo>
                  <a:lnTo>
                    <a:pt x="95" y="137"/>
                  </a:lnTo>
                  <a:lnTo>
                    <a:pt x="109" y="147"/>
                  </a:lnTo>
                  <a:lnTo>
                    <a:pt x="121" y="168"/>
                  </a:lnTo>
                  <a:lnTo>
                    <a:pt x="123" y="178"/>
                  </a:lnTo>
                  <a:lnTo>
                    <a:pt x="133" y="182"/>
                  </a:lnTo>
                  <a:lnTo>
                    <a:pt x="135" y="175"/>
                  </a:lnTo>
                  <a:lnTo>
                    <a:pt x="133" y="147"/>
                  </a:lnTo>
                  <a:lnTo>
                    <a:pt x="147" y="145"/>
                  </a:lnTo>
                  <a:lnTo>
                    <a:pt x="168" y="163"/>
                  </a:lnTo>
                  <a:lnTo>
                    <a:pt x="182" y="173"/>
                  </a:lnTo>
                  <a:lnTo>
                    <a:pt x="187" y="171"/>
                  </a:lnTo>
                  <a:lnTo>
                    <a:pt x="175" y="145"/>
                  </a:lnTo>
                  <a:lnTo>
                    <a:pt x="175" y="135"/>
                  </a:lnTo>
                  <a:lnTo>
                    <a:pt x="159" y="97"/>
                  </a:lnTo>
                  <a:lnTo>
                    <a:pt x="145" y="83"/>
                  </a:lnTo>
                  <a:lnTo>
                    <a:pt x="135" y="67"/>
                  </a:lnTo>
                  <a:lnTo>
                    <a:pt x="142" y="69"/>
                  </a:lnTo>
                  <a:lnTo>
                    <a:pt x="154" y="74"/>
                  </a:lnTo>
                  <a:lnTo>
                    <a:pt x="166" y="78"/>
                  </a:lnTo>
                  <a:lnTo>
                    <a:pt x="171" y="88"/>
                  </a:lnTo>
                  <a:lnTo>
                    <a:pt x="178" y="83"/>
                  </a:lnTo>
                  <a:lnTo>
                    <a:pt x="185" y="74"/>
                  </a:lnTo>
                  <a:lnTo>
                    <a:pt x="197" y="69"/>
                  </a:lnTo>
                  <a:lnTo>
                    <a:pt x="192" y="60"/>
                  </a:lnTo>
                  <a:lnTo>
                    <a:pt x="185" y="55"/>
                  </a:lnTo>
                  <a:lnTo>
                    <a:pt x="173" y="50"/>
                  </a:lnTo>
                  <a:lnTo>
                    <a:pt x="163" y="38"/>
                  </a:lnTo>
                  <a:lnTo>
                    <a:pt x="156" y="31"/>
                  </a:lnTo>
                  <a:lnTo>
                    <a:pt x="154" y="22"/>
                  </a:lnTo>
                  <a:lnTo>
                    <a:pt x="140" y="19"/>
                  </a:lnTo>
                  <a:lnTo>
                    <a:pt x="102" y="10"/>
                  </a:lnTo>
                  <a:lnTo>
                    <a:pt x="83" y="10"/>
                  </a:lnTo>
                  <a:lnTo>
                    <a:pt x="76" y="10"/>
                  </a:lnTo>
                  <a:lnTo>
                    <a:pt x="69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gray">
            <a:xfrm>
              <a:off x="9080730" y="4700192"/>
              <a:ext cx="56148" cy="52137"/>
            </a:xfrm>
            <a:custGeom>
              <a:avLst/>
              <a:gdLst>
                <a:gd name="T0" fmla="*/ 26 w 28"/>
                <a:gd name="T1" fmla="*/ 26 h 26"/>
                <a:gd name="T2" fmla="*/ 28 w 28"/>
                <a:gd name="T3" fmla="*/ 19 h 26"/>
                <a:gd name="T4" fmla="*/ 26 w 28"/>
                <a:gd name="T5" fmla="*/ 9 h 26"/>
                <a:gd name="T6" fmla="*/ 21 w 28"/>
                <a:gd name="T7" fmla="*/ 5 h 26"/>
                <a:gd name="T8" fmla="*/ 12 w 28"/>
                <a:gd name="T9" fmla="*/ 0 h 26"/>
                <a:gd name="T10" fmla="*/ 0 w 28"/>
                <a:gd name="T11" fmla="*/ 0 h 26"/>
                <a:gd name="T12" fmla="*/ 0 w 28"/>
                <a:gd name="T13" fmla="*/ 5 h 26"/>
                <a:gd name="T14" fmla="*/ 9 w 28"/>
                <a:gd name="T15" fmla="*/ 12 h 26"/>
                <a:gd name="T16" fmla="*/ 21 w 28"/>
                <a:gd name="T17" fmla="*/ 26 h 26"/>
                <a:gd name="T18" fmla="*/ 26 w 2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6">
                  <a:moveTo>
                    <a:pt x="26" y="26"/>
                  </a:moveTo>
                  <a:lnTo>
                    <a:pt x="28" y="19"/>
                  </a:lnTo>
                  <a:lnTo>
                    <a:pt x="26" y="9"/>
                  </a:lnTo>
                  <a:lnTo>
                    <a:pt x="21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" y="12"/>
                  </a:lnTo>
                  <a:lnTo>
                    <a:pt x="21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gray">
            <a:xfrm>
              <a:off x="9038618" y="4265047"/>
              <a:ext cx="52137" cy="42111"/>
            </a:xfrm>
            <a:custGeom>
              <a:avLst/>
              <a:gdLst>
                <a:gd name="T0" fmla="*/ 23 w 26"/>
                <a:gd name="T1" fmla="*/ 2 h 21"/>
                <a:gd name="T2" fmla="*/ 21 w 26"/>
                <a:gd name="T3" fmla="*/ 0 h 21"/>
                <a:gd name="T4" fmla="*/ 11 w 26"/>
                <a:gd name="T5" fmla="*/ 0 h 21"/>
                <a:gd name="T6" fmla="*/ 0 w 26"/>
                <a:gd name="T7" fmla="*/ 7 h 21"/>
                <a:gd name="T8" fmla="*/ 0 w 26"/>
                <a:gd name="T9" fmla="*/ 21 h 21"/>
                <a:gd name="T10" fmla="*/ 7 w 26"/>
                <a:gd name="T11" fmla="*/ 21 h 21"/>
                <a:gd name="T12" fmla="*/ 9 w 26"/>
                <a:gd name="T13" fmla="*/ 16 h 21"/>
                <a:gd name="T14" fmla="*/ 14 w 26"/>
                <a:gd name="T15" fmla="*/ 16 h 21"/>
                <a:gd name="T16" fmla="*/ 21 w 26"/>
                <a:gd name="T17" fmla="*/ 19 h 21"/>
                <a:gd name="T18" fmla="*/ 23 w 26"/>
                <a:gd name="T19" fmla="*/ 19 h 21"/>
                <a:gd name="T20" fmla="*/ 26 w 26"/>
                <a:gd name="T21" fmla="*/ 4 h 21"/>
                <a:gd name="T22" fmla="*/ 23 w 26"/>
                <a:gd name="T2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1">
                  <a:moveTo>
                    <a:pt x="23" y="2"/>
                  </a:moveTo>
                  <a:lnTo>
                    <a:pt x="2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6" y="4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gray">
            <a:xfrm>
              <a:off x="8928329" y="4154757"/>
              <a:ext cx="48127" cy="44116"/>
            </a:xfrm>
            <a:custGeom>
              <a:avLst/>
              <a:gdLst>
                <a:gd name="T0" fmla="*/ 17 w 24"/>
                <a:gd name="T1" fmla="*/ 19 h 22"/>
                <a:gd name="T2" fmla="*/ 24 w 24"/>
                <a:gd name="T3" fmla="*/ 12 h 22"/>
                <a:gd name="T4" fmla="*/ 19 w 24"/>
                <a:gd name="T5" fmla="*/ 10 h 22"/>
                <a:gd name="T6" fmla="*/ 17 w 24"/>
                <a:gd name="T7" fmla="*/ 0 h 22"/>
                <a:gd name="T8" fmla="*/ 10 w 24"/>
                <a:gd name="T9" fmla="*/ 0 h 22"/>
                <a:gd name="T10" fmla="*/ 0 w 24"/>
                <a:gd name="T11" fmla="*/ 14 h 22"/>
                <a:gd name="T12" fmla="*/ 3 w 24"/>
                <a:gd name="T13" fmla="*/ 19 h 22"/>
                <a:gd name="T14" fmla="*/ 12 w 24"/>
                <a:gd name="T15" fmla="*/ 22 h 22"/>
                <a:gd name="T16" fmla="*/ 17 w 24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2">
                  <a:moveTo>
                    <a:pt x="17" y="19"/>
                  </a:moveTo>
                  <a:lnTo>
                    <a:pt x="24" y="12"/>
                  </a:lnTo>
                  <a:lnTo>
                    <a:pt x="19" y="1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12" y="22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34"/>
            <p:cNvSpPr>
              <a:spLocks/>
            </p:cNvSpPr>
            <p:nvPr/>
          </p:nvSpPr>
          <p:spPr bwMode="gray">
            <a:xfrm>
              <a:off x="8767907" y="4553806"/>
              <a:ext cx="288759" cy="174459"/>
            </a:xfrm>
            <a:custGeom>
              <a:avLst/>
              <a:gdLst>
                <a:gd name="T0" fmla="*/ 139 w 144"/>
                <a:gd name="T1" fmla="*/ 73 h 87"/>
                <a:gd name="T2" fmla="*/ 144 w 144"/>
                <a:gd name="T3" fmla="*/ 75 h 87"/>
                <a:gd name="T4" fmla="*/ 142 w 144"/>
                <a:gd name="T5" fmla="*/ 63 h 87"/>
                <a:gd name="T6" fmla="*/ 128 w 144"/>
                <a:gd name="T7" fmla="*/ 63 h 87"/>
                <a:gd name="T8" fmla="*/ 120 w 144"/>
                <a:gd name="T9" fmla="*/ 61 h 87"/>
                <a:gd name="T10" fmla="*/ 106 w 144"/>
                <a:gd name="T11" fmla="*/ 42 h 87"/>
                <a:gd name="T12" fmla="*/ 104 w 144"/>
                <a:gd name="T13" fmla="*/ 30 h 87"/>
                <a:gd name="T14" fmla="*/ 95 w 144"/>
                <a:gd name="T15" fmla="*/ 23 h 87"/>
                <a:gd name="T16" fmla="*/ 71 w 144"/>
                <a:gd name="T17" fmla="*/ 26 h 87"/>
                <a:gd name="T18" fmla="*/ 54 w 144"/>
                <a:gd name="T19" fmla="*/ 21 h 87"/>
                <a:gd name="T20" fmla="*/ 40 w 144"/>
                <a:gd name="T21" fmla="*/ 12 h 87"/>
                <a:gd name="T22" fmla="*/ 28 w 144"/>
                <a:gd name="T23" fmla="*/ 4 h 87"/>
                <a:gd name="T24" fmla="*/ 24 w 144"/>
                <a:gd name="T25" fmla="*/ 0 h 87"/>
                <a:gd name="T26" fmla="*/ 14 w 144"/>
                <a:gd name="T27" fmla="*/ 0 h 87"/>
                <a:gd name="T28" fmla="*/ 5 w 144"/>
                <a:gd name="T29" fmla="*/ 16 h 87"/>
                <a:gd name="T30" fmla="*/ 0 w 144"/>
                <a:gd name="T31" fmla="*/ 23 h 87"/>
                <a:gd name="T32" fmla="*/ 2 w 144"/>
                <a:gd name="T33" fmla="*/ 23 h 87"/>
                <a:gd name="T34" fmla="*/ 14 w 144"/>
                <a:gd name="T35" fmla="*/ 21 h 87"/>
                <a:gd name="T36" fmla="*/ 26 w 144"/>
                <a:gd name="T37" fmla="*/ 28 h 87"/>
                <a:gd name="T38" fmla="*/ 38 w 144"/>
                <a:gd name="T39" fmla="*/ 35 h 87"/>
                <a:gd name="T40" fmla="*/ 50 w 144"/>
                <a:gd name="T41" fmla="*/ 40 h 87"/>
                <a:gd name="T42" fmla="*/ 59 w 144"/>
                <a:gd name="T43" fmla="*/ 52 h 87"/>
                <a:gd name="T44" fmla="*/ 73 w 144"/>
                <a:gd name="T45" fmla="*/ 56 h 87"/>
                <a:gd name="T46" fmla="*/ 85 w 144"/>
                <a:gd name="T47" fmla="*/ 54 h 87"/>
                <a:gd name="T48" fmla="*/ 104 w 144"/>
                <a:gd name="T49" fmla="*/ 61 h 87"/>
                <a:gd name="T50" fmla="*/ 111 w 144"/>
                <a:gd name="T51" fmla="*/ 68 h 87"/>
                <a:gd name="T52" fmla="*/ 118 w 144"/>
                <a:gd name="T53" fmla="*/ 80 h 87"/>
                <a:gd name="T54" fmla="*/ 128 w 144"/>
                <a:gd name="T55" fmla="*/ 87 h 87"/>
                <a:gd name="T56" fmla="*/ 132 w 144"/>
                <a:gd name="T57" fmla="*/ 85 h 87"/>
                <a:gd name="T58" fmla="*/ 142 w 144"/>
                <a:gd name="T59" fmla="*/ 85 h 87"/>
                <a:gd name="T60" fmla="*/ 139 w 144"/>
                <a:gd name="T61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87">
                  <a:moveTo>
                    <a:pt x="139" y="73"/>
                  </a:moveTo>
                  <a:lnTo>
                    <a:pt x="144" y="75"/>
                  </a:lnTo>
                  <a:lnTo>
                    <a:pt x="142" y="63"/>
                  </a:lnTo>
                  <a:lnTo>
                    <a:pt x="128" y="63"/>
                  </a:lnTo>
                  <a:lnTo>
                    <a:pt x="120" y="61"/>
                  </a:lnTo>
                  <a:lnTo>
                    <a:pt x="106" y="42"/>
                  </a:lnTo>
                  <a:lnTo>
                    <a:pt x="104" y="30"/>
                  </a:lnTo>
                  <a:lnTo>
                    <a:pt x="95" y="23"/>
                  </a:lnTo>
                  <a:lnTo>
                    <a:pt x="71" y="26"/>
                  </a:lnTo>
                  <a:lnTo>
                    <a:pt x="54" y="21"/>
                  </a:lnTo>
                  <a:lnTo>
                    <a:pt x="40" y="12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16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14" y="21"/>
                  </a:lnTo>
                  <a:lnTo>
                    <a:pt x="26" y="28"/>
                  </a:lnTo>
                  <a:lnTo>
                    <a:pt x="38" y="35"/>
                  </a:lnTo>
                  <a:lnTo>
                    <a:pt x="50" y="40"/>
                  </a:lnTo>
                  <a:lnTo>
                    <a:pt x="59" y="52"/>
                  </a:lnTo>
                  <a:lnTo>
                    <a:pt x="73" y="56"/>
                  </a:lnTo>
                  <a:lnTo>
                    <a:pt x="85" y="54"/>
                  </a:lnTo>
                  <a:lnTo>
                    <a:pt x="104" y="61"/>
                  </a:lnTo>
                  <a:lnTo>
                    <a:pt x="111" y="68"/>
                  </a:lnTo>
                  <a:lnTo>
                    <a:pt x="118" y="80"/>
                  </a:lnTo>
                  <a:lnTo>
                    <a:pt x="128" y="87"/>
                  </a:lnTo>
                  <a:lnTo>
                    <a:pt x="132" y="85"/>
                  </a:lnTo>
                  <a:lnTo>
                    <a:pt x="142" y="85"/>
                  </a:lnTo>
                  <a:lnTo>
                    <a:pt x="139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gray">
            <a:xfrm>
              <a:off x="8900255" y="5117288"/>
              <a:ext cx="360949" cy="146386"/>
            </a:xfrm>
            <a:custGeom>
              <a:avLst/>
              <a:gdLst>
                <a:gd name="T0" fmla="*/ 5 w 180"/>
                <a:gd name="T1" fmla="*/ 28 h 73"/>
                <a:gd name="T2" fmla="*/ 14 w 180"/>
                <a:gd name="T3" fmla="*/ 30 h 73"/>
                <a:gd name="T4" fmla="*/ 14 w 180"/>
                <a:gd name="T5" fmla="*/ 21 h 73"/>
                <a:gd name="T6" fmla="*/ 19 w 180"/>
                <a:gd name="T7" fmla="*/ 19 h 73"/>
                <a:gd name="T8" fmla="*/ 24 w 180"/>
                <a:gd name="T9" fmla="*/ 26 h 73"/>
                <a:gd name="T10" fmla="*/ 31 w 180"/>
                <a:gd name="T11" fmla="*/ 28 h 73"/>
                <a:gd name="T12" fmla="*/ 36 w 180"/>
                <a:gd name="T13" fmla="*/ 21 h 73"/>
                <a:gd name="T14" fmla="*/ 40 w 180"/>
                <a:gd name="T15" fmla="*/ 21 h 73"/>
                <a:gd name="T16" fmla="*/ 43 w 180"/>
                <a:gd name="T17" fmla="*/ 30 h 73"/>
                <a:gd name="T18" fmla="*/ 54 w 180"/>
                <a:gd name="T19" fmla="*/ 30 h 73"/>
                <a:gd name="T20" fmla="*/ 59 w 180"/>
                <a:gd name="T21" fmla="*/ 38 h 73"/>
                <a:gd name="T22" fmla="*/ 69 w 180"/>
                <a:gd name="T23" fmla="*/ 38 h 73"/>
                <a:gd name="T24" fmla="*/ 83 w 180"/>
                <a:gd name="T25" fmla="*/ 26 h 73"/>
                <a:gd name="T26" fmla="*/ 106 w 180"/>
                <a:gd name="T27" fmla="*/ 21 h 73"/>
                <a:gd name="T28" fmla="*/ 114 w 180"/>
                <a:gd name="T29" fmla="*/ 26 h 73"/>
                <a:gd name="T30" fmla="*/ 121 w 180"/>
                <a:gd name="T31" fmla="*/ 19 h 73"/>
                <a:gd name="T32" fmla="*/ 132 w 180"/>
                <a:gd name="T33" fmla="*/ 23 h 73"/>
                <a:gd name="T34" fmla="*/ 147 w 180"/>
                <a:gd name="T35" fmla="*/ 16 h 73"/>
                <a:gd name="T36" fmla="*/ 149 w 180"/>
                <a:gd name="T37" fmla="*/ 26 h 73"/>
                <a:gd name="T38" fmla="*/ 154 w 180"/>
                <a:gd name="T39" fmla="*/ 26 h 73"/>
                <a:gd name="T40" fmla="*/ 158 w 180"/>
                <a:gd name="T41" fmla="*/ 16 h 73"/>
                <a:gd name="T42" fmla="*/ 168 w 180"/>
                <a:gd name="T43" fmla="*/ 12 h 73"/>
                <a:gd name="T44" fmla="*/ 170 w 180"/>
                <a:gd name="T45" fmla="*/ 2 h 73"/>
                <a:gd name="T46" fmla="*/ 177 w 180"/>
                <a:gd name="T47" fmla="*/ 0 h 73"/>
                <a:gd name="T48" fmla="*/ 180 w 180"/>
                <a:gd name="T49" fmla="*/ 16 h 73"/>
                <a:gd name="T50" fmla="*/ 177 w 180"/>
                <a:gd name="T51" fmla="*/ 40 h 73"/>
                <a:gd name="T52" fmla="*/ 168 w 180"/>
                <a:gd name="T53" fmla="*/ 38 h 73"/>
                <a:gd name="T54" fmla="*/ 163 w 180"/>
                <a:gd name="T55" fmla="*/ 47 h 73"/>
                <a:gd name="T56" fmla="*/ 135 w 180"/>
                <a:gd name="T57" fmla="*/ 47 h 73"/>
                <a:gd name="T58" fmla="*/ 130 w 180"/>
                <a:gd name="T59" fmla="*/ 56 h 73"/>
                <a:gd name="T60" fmla="*/ 111 w 180"/>
                <a:gd name="T61" fmla="*/ 61 h 73"/>
                <a:gd name="T62" fmla="*/ 92 w 180"/>
                <a:gd name="T63" fmla="*/ 73 h 73"/>
                <a:gd name="T64" fmla="*/ 90 w 180"/>
                <a:gd name="T65" fmla="*/ 64 h 73"/>
                <a:gd name="T66" fmla="*/ 88 w 180"/>
                <a:gd name="T67" fmla="*/ 54 h 73"/>
                <a:gd name="T68" fmla="*/ 54 w 180"/>
                <a:gd name="T69" fmla="*/ 52 h 73"/>
                <a:gd name="T70" fmla="*/ 47 w 180"/>
                <a:gd name="T71" fmla="*/ 59 h 73"/>
                <a:gd name="T72" fmla="*/ 5 w 180"/>
                <a:gd name="T73" fmla="*/ 52 h 73"/>
                <a:gd name="T74" fmla="*/ 0 w 180"/>
                <a:gd name="T75" fmla="*/ 42 h 73"/>
                <a:gd name="T76" fmla="*/ 5 w 180"/>
                <a:gd name="T77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73">
                  <a:moveTo>
                    <a:pt x="5" y="28"/>
                  </a:moveTo>
                  <a:lnTo>
                    <a:pt x="14" y="30"/>
                  </a:lnTo>
                  <a:lnTo>
                    <a:pt x="14" y="21"/>
                  </a:lnTo>
                  <a:lnTo>
                    <a:pt x="19" y="19"/>
                  </a:lnTo>
                  <a:lnTo>
                    <a:pt x="24" y="26"/>
                  </a:lnTo>
                  <a:lnTo>
                    <a:pt x="31" y="28"/>
                  </a:lnTo>
                  <a:lnTo>
                    <a:pt x="36" y="21"/>
                  </a:lnTo>
                  <a:lnTo>
                    <a:pt x="40" y="21"/>
                  </a:lnTo>
                  <a:lnTo>
                    <a:pt x="43" y="30"/>
                  </a:lnTo>
                  <a:lnTo>
                    <a:pt x="54" y="30"/>
                  </a:lnTo>
                  <a:lnTo>
                    <a:pt x="59" y="38"/>
                  </a:lnTo>
                  <a:lnTo>
                    <a:pt x="69" y="38"/>
                  </a:lnTo>
                  <a:lnTo>
                    <a:pt x="83" y="26"/>
                  </a:lnTo>
                  <a:lnTo>
                    <a:pt x="106" y="21"/>
                  </a:lnTo>
                  <a:lnTo>
                    <a:pt x="114" y="26"/>
                  </a:lnTo>
                  <a:lnTo>
                    <a:pt x="121" y="19"/>
                  </a:lnTo>
                  <a:lnTo>
                    <a:pt x="132" y="23"/>
                  </a:lnTo>
                  <a:lnTo>
                    <a:pt x="147" y="16"/>
                  </a:lnTo>
                  <a:lnTo>
                    <a:pt x="149" y="26"/>
                  </a:lnTo>
                  <a:lnTo>
                    <a:pt x="154" y="26"/>
                  </a:lnTo>
                  <a:lnTo>
                    <a:pt x="158" y="16"/>
                  </a:lnTo>
                  <a:lnTo>
                    <a:pt x="168" y="12"/>
                  </a:lnTo>
                  <a:lnTo>
                    <a:pt x="170" y="2"/>
                  </a:lnTo>
                  <a:lnTo>
                    <a:pt x="177" y="0"/>
                  </a:lnTo>
                  <a:lnTo>
                    <a:pt x="180" y="16"/>
                  </a:lnTo>
                  <a:lnTo>
                    <a:pt x="177" y="40"/>
                  </a:lnTo>
                  <a:lnTo>
                    <a:pt x="168" y="38"/>
                  </a:lnTo>
                  <a:lnTo>
                    <a:pt x="163" y="47"/>
                  </a:lnTo>
                  <a:lnTo>
                    <a:pt x="135" y="47"/>
                  </a:lnTo>
                  <a:lnTo>
                    <a:pt x="130" y="56"/>
                  </a:lnTo>
                  <a:lnTo>
                    <a:pt x="111" y="61"/>
                  </a:lnTo>
                  <a:lnTo>
                    <a:pt x="92" y="73"/>
                  </a:lnTo>
                  <a:lnTo>
                    <a:pt x="90" y="64"/>
                  </a:lnTo>
                  <a:lnTo>
                    <a:pt x="88" y="54"/>
                  </a:lnTo>
                  <a:lnTo>
                    <a:pt x="54" y="52"/>
                  </a:lnTo>
                  <a:lnTo>
                    <a:pt x="47" y="59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136"/>
            <p:cNvSpPr>
              <a:spLocks/>
            </p:cNvSpPr>
            <p:nvPr/>
          </p:nvSpPr>
          <p:spPr bwMode="gray">
            <a:xfrm>
              <a:off x="8451074" y="4836550"/>
              <a:ext cx="38101" cy="38101"/>
            </a:xfrm>
            <a:custGeom>
              <a:avLst/>
              <a:gdLst>
                <a:gd name="T0" fmla="*/ 2 w 19"/>
                <a:gd name="T1" fmla="*/ 0 h 19"/>
                <a:gd name="T2" fmla="*/ 19 w 19"/>
                <a:gd name="T3" fmla="*/ 10 h 19"/>
                <a:gd name="T4" fmla="*/ 19 w 19"/>
                <a:gd name="T5" fmla="*/ 19 h 19"/>
                <a:gd name="T6" fmla="*/ 7 w 19"/>
                <a:gd name="T7" fmla="*/ 19 h 19"/>
                <a:gd name="T8" fmla="*/ 0 w 19"/>
                <a:gd name="T9" fmla="*/ 15 h 19"/>
                <a:gd name="T10" fmla="*/ 2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2" y="0"/>
                  </a:moveTo>
                  <a:lnTo>
                    <a:pt x="19" y="10"/>
                  </a:lnTo>
                  <a:lnTo>
                    <a:pt x="19" y="19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reeform 137"/>
            <p:cNvSpPr>
              <a:spLocks/>
            </p:cNvSpPr>
            <p:nvPr/>
          </p:nvSpPr>
          <p:spPr bwMode="gray">
            <a:xfrm>
              <a:off x="9174977" y="4852592"/>
              <a:ext cx="24063" cy="28074"/>
            </a:xfrm>
            <a:custGeom>
              <a:avLst/>
              <a:gdLst>
                <a:gd name="T0" fmla="*/ 0 w 12"/>
                <a:gd name="T1" fmla="*/ 4 h 14"/>
                <a:gd name="T2" fmla="*/ 5 w 12"/>
                <a:gd name="T3" fmla="*/ 0 h 14"/>
                <a:gd name="T4" fmla="*/ 10 w 12"/>
                <a:gd name="T5" fmla="*/ 0 h 14"/>
                <a:gd name="T6" fmla="*/ 12 w 12"/>
                <a:gd name="T7" fmla="*/ 9 h 14"/>
                <a:gd name="T8" fmla="*/ 7 w 12"/>
                <a:gd name="T9" fmla="*/ 14 h 14"/>
                <a:gd name="T10" fmla="*/ 0 w 12"/>
                <a:gd name="T11" fmla="*/ 11 h 14"/>
                <a:gd name="T12" fmla="*/ 0 w 12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2" y="9"/>
                  </a:lnTo>
                  <a:lnTo>
                    <a:pt x="7" y="14"/>
                  </a:lnTo>
                  <a:lnTo>
                    <a:pt x="0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reeform 138"/>
            <p:cNvSpPr>
              <a:spLocks/>
            </p:cNvSpPr>
            <p:nvPr/>
          </p:nvSpPr>
          <p:spPr bwMode="gray">
            <a:xfrm>
              <a:off x="9164951" y="4978924"/>
              <a:ext cx="10027" cy="14038"/>
            </a:xfrm>
            <a:custGeom>
              <a:avLst/>
              <a:gdLst>
                <a:gd name="T0" fmla="*/ 0 w 5"/>
                <a:gd name="T1" fmla="*/ 3 h 7"/>
                <a:gd name="T2" fmla="*/ 3 w 5"/>
                <a:gd name="T3" fmla="*/ 0 h 7"/>
                <a:gd name="T4" fmla="*/ 5 w 5"/>
                <a:gd name="T5" fmla="*/ 5 h 7"/>
                <a:gd name="T6" fmla="*/ 3 w 5"/>
                <a:gd name="T7" fmla="*/ 7 h 7"/>
                <a:gd name="T8" fmla="*/ 0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lnTo>
                    <a:pt x="3" y="0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5" name="Group 1147"/>
          <p:cNvGrpSpPr/>
          <p:nvPr/>
        </p:nvGrpSpPr>
        <p:grpSpPr bwMode="gray">
          <a:xfrm>
            <a:off x="5335153" y="5049180"/>
            <a:ext cx="1228899" cy="900000"/>
            <a:chOff x="3127077" y="5517978"/>
            <a:chExt cx="1228899" cy="900000"/>
          </a:xfrm>
        </p:grpSpPr>
        <p:sp>
          <p:nvSpPr>
            <p:cNvPr id="146" name="Rectangle 1145"/>
            <p:cNvSpPr/>
            <p:nvPr/>
          </p:nvSpPr>
          <p:spPr bwMode="gray">
            <a:xfrm>
              <a:off x="3127077" y="5517978"/>
              <a:ext cx="18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200">
                <a:solidFill>
                  <a:prstClr val="white"/>
                </a:solidFill>
              </a:endParaRPr>
            </a:p>
          </p:txBody>
        </p:sp>
        <p:sp>
          <p:nvSpPr>
            <p:cNvPr id="147" name="TextBox 1146"/>
            <p:cNvSpPr txBox="1"/>
            <p:nvPr/>
          </p:nvSpPr>
          <p:spPr bwMode="gray">
            <a:xfrm>
              <a:off x="3407644" y="5625244"/>
              <a:ext cx="948332" cy="612044"/>
            </a:xfrm>
            <a:prstGeom prst="rect">
              <a:avLst/>
            </a:prstGeom>
            <a:noFill/>
          </p:spPr>
          <p:txBody>
            <a:bodyPr wrap="square" lIns="36000" tIns="0" rIns="0" bIns="0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Svájc</a:t>
              </a:r>
              <a:r>
                <a:rPr lang="de-DE" sz="12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/>
              </a:r>
              <a:br>
                <a:rPr lang="de-DE" sz="12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de-DE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Liechtenstein</a:t>
              </a:r>
              <a:endParaRPr lang="de-DE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1" name="Group 1149"/>
          <p:cNvGrpSpPr/>
          <p:nvPr/>
        </p:nvGrpSpPr>
        <p:grpSpPr bwMode="gray">
          <a:xfrm>
            <a:off x="6991540" y="5049180"/>
            <a:ext cx="1732752" cy="900100"/>
            <a:chOff x="5502664" y="5423506"/>
            <a:chExt cx="969051" cy="900100"/>
          </a:xfrm>
        </p:grpSpPr>
        <p:sp>
          <p:nvSpPr>
            <p:cNvPr id="152" name="Rectangle 159"/>
            <p:cNvSpPr/>
            <p:nvPr/>
          </p:nvSpPr>
          <p:spPr bwMode="gray">
            <a:xfrm>
              <a:off x="5502664" y="5423506"/>
              <a:ext cx="100666" cy="90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sz="1200">
                <a:solidFill>
                  <a:prstClr val="white"/>
                </a:solidFill>
              </a:endParaRPr>
            </a:p>
          </p:txBody>
        </p:sp>
        <p:sp>
          <p:nvSpPr>
            <p:cNvPr id="153" name="TextBox 164"/>
            <p:cNvSpPr txBox="1"/>
            <p:nvPr/>
          </p:nvSpPr>
          <p:spPr bwMode="gray">
            <a:xfrm>
              <a:off x="5657667" y="5423530"/>
              <a:ext cx="814048" cy="900076"/>
            </a:xfrm>
            <a:prstGeom prst="rect">
              <a:avLst/>
            </a:prstGeom>
            <a:noFill/>
          </p:spPr>
          <p:txBody>
            <a:bodyPr wrap="square" lIns="36000" tIns="0" rIns="0" bIns="0" rtlCol="0" anchor="b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Magyarország</a:t>
              </a:r>
              <a:endParaRPr lang="hu-H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</a:t>
              </a: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usztria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Horvátország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Szlovákia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Csehország</a:t>
              </a:r>
              <a:endParaRPr lang="de-DE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4" name="Group 1151"/>
          <p:cNvGrpSpPr/>
          <p:nvPr/>
        </p:nvGrpSpPr>
        <p:grpSpPr bwMode="gray">
          <a:xfrm>
            <a:off x="8976340" y="5049280"/>
            <a:ext cx="972088" cy="900000"/>
            <a:chOff x="7920070" y="5482332"/>
            <a:chExt cx="972088" cy="900000"/>
          </a:xfrm>
        </p:grpSpPr>
        <p:sp>
          <p:nvSpPr>
            <p:cNvPr id="155" name="Rectangle 161"/>
            <p:cNvSpPr/>
            <p:nvPr/>
          </p:nvSpPr>
          <p:spPr bwMode="gray">
            <a:xfrm>
              <a:off x="7920070" y="5482332"/>
              <a:ext cx="18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hu-HU" sz="1200" dirty="0">
                <a:solidFill>
                  <a:prstClr val="white"/>
                </a:solidFill>
              </a:endParaRPr>
            </a:p>
          </p:txBody>
        </p:sp>
        <p:sp>
          <p:nvSpPr>
            <p:cNvPr id="156" name="TextBox 166"/>
            <p:cNvSpPr txBox="1"/>
            <p:nvPr/>
          </p:nvSpPr>
          <p:spPr bwMode="gray">
            <a:xfrm>
              <a:off x="8204778" y="5590344"/>
              <a:ext cx="687380" cy="612044"/>
            </a:xfrm>
            <a:prstGeom prst="rect">
              <a:avLst/>
            </a:prstGeom>
            <a:noFill/>
          </p:spPr>
          <p:txBody>
            <a:bodyPr wrap="square" lIns="36000" tIns="0" rIns="0" bIns="0" rtlCol="0" anchor="b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Románia</a:t>
              </a:r>
              <a:r>
                <a:rPr lang="hu-HU" sz="120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Moldávia Bulgária</a:t>
              </a:r>
              <a:endParaRPr lang="hu-HU" sz="1200" dirty="0">
                <a:solidFill>
                  <a:prstClr val="black"/>
                </a:solidFill>
                <a:latin typeface="Segoe" pitchFamily="34" charset="0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7968208" y="1637869"/>
            <a:ext cx="2688453" cy="1359083"/>
            <a:chOff x="7980055" y="1592796"/>
            <a:chExt cx="2688453" cy="1359083"/>
          </a:xfrm>
        </p:grpSpPr>
        <p:grpSp>
          <p:nvGrpSpPr>
            <p:cNvPr id="235" name="Group 234"/>
            <p:cNvGrpSpPr/>
            <p:nvPr/>
          </p:nvGrpSpPr>
          <p:grpSpPr>
            <a:xfrm>
              <a:off x="7980055" y="2435314"/>
              <a:ext cx="107147" cy="207173"/>
              <a:chOff x="6830341" y="4045065"/>
              <a:chExt cx="107147" cy="207173"/>
            </a:xfrm>
          </p:grpSpPr>
          <p:sp>
            <p:nvSpPr>
              <p:cNvPr id="236" name="Oval 235"/>
              <p:cNvSpPr/>
              <p:nvPr/>
            </p:nvSpPr>
            <p:spPr>
              <a:xfrm>
                <a:off x="6840775" y="4204328"/>
                <a:ext cx="86282" cy="47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de-DE" sz="1600" dirty="0" err="1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7" name="Gruppieren 6820"/>
              <p:cNvGrpSpPr/>
              <p:nvPr/>
            </p:nvGrpSpPr>
            <p:grpSpPr bwMode="gray">
              <a:xfrm>
                <a:off x="6830341" y="4045065"/>
                <a:ext cx="107147" cy="183218"/>
                <a:chOff x="4097643" y="1878780"/>
                <a:chExt cx="588658" cy="1006586"/>
              </a:xfrm>
            </p:grpSpPr>
            <p:sp>
              <p:nvSpPr>
                <p:cNvPr id="238" name="Ellipse 6821"/>
                <p:cNvSpPr/>
                <p:nvPr/>
              </p:nvSpPr>
              <p:spPr bwMode="gray">
                <a:xfrm>
                  <a:off x="4250325" y="2033576"/>
                  <a:ext cx="283295" cy="2832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/>
                </a:p>
              </p:txBody>
            </p:sp>
            <p:sp>
              <p:nvSpPr>
                <p:cNvPr id="239" name="Freeform 238"/>
                <p:cNvSpPr>
                  <a:spLocks noEditPoints="1"/>
                </p:cNvSpPr>
                <p:nvPr/>
              </p:nvSpPr>
              <p:spPr bwMode="gray">
                <a:xfrm>
                  <a:off x="4097643" y="1878780"/>
                  <a:ext cx="588658" cy="1006586"/>
                </a:xfrm>
                <a:custGeom>
                  <a:avLst/>
                  <a:gdLst/>
                  <a:ahLst/>
                  <a:cxnLst>
                    <a:cxn ang="0">
                      <a:pos x="1032" y="625"/>
                    </a:cxn>
                    <a:cxn ang="0">
                      <a:pos x="624" y="1033"/>
                    </a:cxn>
                    <a:cxn ang="0">
                      <a:pos x="1032" y="1442"/>
                    </a:cxn>
                    <a:cxn ang="0">
                      <a:pos x="1440" y="1033"/>
                    </a:cxn>
                    <a:cxn ang="0">
                      <a:pos x="1032" y="625"/>
                    </a:cxn>
                    <a:cxn ang="0">
                      <a:pos x="1032" y="3530"/>
                    </a:cxn>
                    <a:cxn ang="0">
                      <a:pos x="0" y="1065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3"/>
                    </a:cxn>
                    <a:cxn ang="0">
                      <a:pos x="1032" y="0"/>
                    </a:cxn>
                    <a:cxn ang="0">
                      <a:pos x="1032" y="0"/>
                    </a:cxn>
                    <a:cxn ang="0">
                      <a:pos x="2064" y="1033"/>
                    </a:cxn>
                    <a:cxn ang="0">
                      <a:pos x="2064" y="1034"/>
                    </a:cxn>
                    <a:cxn ang="0">
                      <a:pos x="2064" y="1034"/>
                    </a:cxn>
                    <a:cxn ang="0">
                      <a:pos x="2064" y="1065"/>
                    </a:cxn>
                    <a:cxn ang="0">
                      <a:pos x="1032" y="3530"/>
                    </a:cxn>
                  </a:cxnLst>
                  <a:rect l="0" t="0" r="r" b="b"/>
                  <a:pathLst>
                    <a:path w="2064" h="3530">
                      <a:moveTo>
                        <a:pt x="1032" y="625"/>
                      </a:moveTo>
                      <a:cubicBezTo>
                        <a:pt x="807" y="625"/>
                        <a:pt x="624" y="808"/>
                        <a:pt x="624" y="1033"/>
                      </a:cubicBezTo>
                      <a:cubicBezTo>
                        <a:pt x="624" y="1259"/>
                        <a:pt x="807" y="1442"/>
                        <a:pt x="1032" y="1442"/>
                      </a:cubicBezTo>
                      <a:cubicBezTo>
                        <a:pt x="1257" y="1442"/>
                        <a:pt x="1440" y="1259"/>
                        <a:pt x="1440" y="1033"/>
                      </a:cubicBezTo>
                      <a:cubicBezTo>
                        <a:pt x="1440" y="808"/>
                        <a:pt x="1257" y="625"/>
                        <a:pt x="1032" y="625"/>
                      </a:cubicBezTo>
                      <a:close/>
                      <a:moveTo>
                        <a:pt x="1032" y="3530"/>
                      </a:moveTo>
                      <a:cubicBezTo>
                        <a:pt x="1032" y="3530"/>
                        <a:pt x="22" y="2035"/>
                        <a:pt x="0" y="1065"/>
                      </a:cubicBezTo>
                      <a:cubicBezTo>
                        <a:pt x="0" y="1054"/>
                        <a:pt x="0" y="1045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3"/>
                      </a:cubicBezTo>
                      <a:cubicBezTo>
                        <a:pt x="0" y="462"/>
                        <a:pt x="462" y="0"/>
                        <a:pt x="1032" y="0"/>
                      </a:cubicBezTo>
                      <a:cubicBezTo>
                        <a:pt x="1032" y="0"/>
                        <a:pt x="1032" y="0"/>
                        <a:pt x="1032" y="0"/>
                      </a:cubicBezTo>
                      <a:cubicBezTo>
                        <a:pt x="1602" y="0"/>
                        <a:pt x="2064" y="462"/>
                        <a:pt x="2064" y="1033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45"/>
                        <a:pt x="2064" y="1055"/>
                        <a:pt x="2064" y="1065"/>
                      </a:cubicBezTo>
                      <a:cubicBezTo>
                        <a:pt x="2043" y="2035"/>
                        <a:pt x="1032" y="3530"/>
                        <a:pt x="1032" y="3530"/>
                      </a:cubicBezTo>
                      <a:close/>
                    </a:path>
                  </a:pathLst>
                </a:custGeom>
                <a:solidFill>
                  <a:schemeClr val="tx1">
                    <a:lumMod val="90000"/>
                    <a:lumOff val="10000"/>
                  </a:schemeClr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grpSp>
          <p:nvGrpSpPr>
            <p:cNvPr id="260" name="Group 259"/>
            <p:cNvGrpSpPr/>
            <p:nvPr/>
          </p:nvGrpSpPr>
          <p:grpSpPr>
            <a:xfrm>
              <a:off x="9506349" y="2242428"/>
              <a:ext cx="107147" cy="207173"/>
              <a:chOff x="6830341" y="4045065"/>
              <a:chExt cx="107147" cy="207173"/>
            </a:xfrm>
          </p:grpSpPr>
          <p:sp>
            <p:nvSpPr>
              <p:cNvPr id="261" name="Oval 260"/>
              <p:cNvSpPr/>
              <p:nvPr/>
            </p:nvSpPr>
            <p:spPr>
              <a:xfrm>
                <a:off x="6840775" y="4204328"/>
                <a:ext cx="86282" cy="47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de-DE" sz="1600" dirty="0" err="1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2" name="Gruppieren 6820"/>
              <p:cNvGrpSpPr/>
              <p:nvPr/>
            </p:nvGrpSpPr>
            <p:grpSpPr bwMode="gray">
              <a:xfrm>
                <a:off x="6830341" y="4045065"/>
                <a:ext cx="107147" cy="183218"/>
                <a:chOff x="4097643" y="1878780"/>
                <a:chExt cx="588658" cy="1006586"/>
              </a:xfrm>
            </p:grpSpPr>
            <p:sp>
              <p:nvSpPr>
                <p:cNvPr id="263" name="Ellipse 6821"/>
                <p:cNvSpPr/>
                <p:nvPr/>
              </p:nvSpPr>
              <p:spPr bwMode="gray">
                <a:xfrm>
                  <a:off x="4250325" y="2033576"/>
                  <a:ext cx="283295" cy="2832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/>
                </a:p>
              </p:txBody>
            </p:sp>
            <p:sp>
              <p:nvSpPr>
                <p:cNvPr id="264" name="Freeform 263"/>
                <p:cNvSpPr>
                  <a:spLocks noEditPoints="1"/>
                </p:cNvSpPr>
                <p:nvPr/>
              </p:nvSpPr>
              <p:spPr bwMode="gray">
                <a:xfrm>
                  <a:off x="4097643" y="1878780"/>
                  <a:ext cx="588658" cy="1006586"/>
                </a:xfrm>
                <a:custGeom>
                  <a:avLst/>
                  <a:gdLst/>
                  <a:ahLst/>
                  <a:cxnLst>
                    <a:cxn ang="0">
                      <a:pos x="1032" y="625"/>
                    </a:cxn>
                    <a:cxn ang="0">
                      <a:pos x="624" y="1033"/>
                    </a:cxn>
                    <a:cxn ang="0">
                      <a:pos x="1032" y="1442"/>
                    </a:cxn>
                    <a:cxn ang="0">
                      <a:pos x="1440" y="1033"/>
                    </a:cxn>
                    <a:cxn ang="0">
                      <a:pos x="1032" y="625"/>
                    </a:cxn>
                    <a:cxn ang="0">
                      <a:pos x="1032" y="3530"/>
                    </a:cxn>
                    <a:cxn ang="0">
                      <a:pos x="0" y="1065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3"/>
                    </a:cxn>
                    <a:cxn ang="0">
                      <a:pos x="1032" y="0"/>
                    </a:cxn>
                    <a:cxn ang="0">
                      <a:pos x="1032" y="0"/>
                    </a:cxn>
                    <a:cxn ang="0">
                      <a:pos x="2064" y="1033"/>
                    </a:cxn>
                    <a:cxn ang="0">
                      <a:pos x="2064" y="1034"/>
                    </a:cxn>
                    <a:cxn ang="0">
                      <a:pos x="2064" y="1034"/>
                    </a:cxn>
                    <a:cxn ang="0">
                      <a:pos x="2064" y="1065"/>
                    </a:cxn>
                    <a:cxn ang="0">
                      <a:pos x="1032" y="3530"/>
                    </a:cxn>
                  </a:cxnLst>
                  <a:rect l="0" t="0" r="r" b="b"/>
                  <a:pathLst>
                    <a:path w="2064" h="3530">
                      <a:moveTo>
                        <a:pt x="1032" y="625"/>
                      </a:moveTo>
                      <a:cubicBezTo>
                        <a:pt x="807" y="625"/>
                        <a:pt x="624" y="808"/>
                        <a:pt x="624" y="1033"/>
                      </a:cubicBezTo>
                      <a:cubicBezTo>
                        <a:pt x="624" y="1259"/>
                        <a:pt x="807" y="1442"/>
                        <a:pt x="1032" y="1442"/>
                      </a:cubicBezTo>
                      <a:cubicBezTo>
                        <a:pt x="1257" y="1442"/>
                        <a:pt x="1440" y="1259"/>
                        <a:pt x="1440" y="1033"/>
                      </a:cubicBezTo>
                      <a:cubicBezTo>
                        <a:pt x="1440" y="808"/>
                        <a:pt x="1257" y="625"/>
                        <a:pt x="1032" y="625"/>
                      </a:cubicBezTo>
                      <a:close/>
                      <a:moveTo>
                        <a:pt x="1032" y="3530"/>
                      </a:moveTo>
                      <a:cubicBezTo>
                        <a:pt x="1032" y="3530"/>
                        <a:pt x="22" y="2035"/>
                        <a:pt x="0" y="1065"/>
                      </a:cubicBezTo>
                      <a:cubicBezTo>
                        <a:pt x="0" y="1054"/>
                        <a:pt x="0" y="1045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3"/>
                      </a:cubicBezTo>
                      <a:cubicBezTo>
                        <a:pt x="0" y="462"/>
                        <a:pt x="462" y="0"/>
                        <a:pt x="1032" y="0"/>
                      </a:cubicBezTo>
                      <a:cubicBezTo>
                        <a:pt x="1032" y="0"/>
                        <a:pt x="1032" y="0"/>
                        <a:pt x="1032" y="0"/>
                      </a:cubicBezTo>
                      <a:cubicBezTo>
                        <a:pt x="1602" y="0"/>
                        <a:pt x="2064" y="462"/>
                        <a:pt x="2064" y="1033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45"/>
                        <a:pt x="2064" y="1055"/>
                        <a:pt x="2064" y="1065"/>
                      </a:cubicBezTo>
                      <a:cubicBezTo>
                        <a:pt x="2043" y="2035"/>
                        <a:pt x="1032" y="3530"/>
                        <a:pt x="1032" y="3530"/>
                      </a:cubicBezTo>
                      <a:close/>
                    </a:path>
                  </a:pathLst>
                </a:custGeom>
                <a:solidFill>
                  <a:schemeClr val="tx1">
                    <a:lumMod val="90000"/>
                    <a:lumOff val="10000"/>
                  </a:schemeClr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10561361" y="2744706"/>
              <a:ext cx="107147" cy="207173"/>
              <a:chOff x="6830341" y="4045065"/>
              <a:chExt cx="107147" cy="207173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6840775" y="4204328"/>
                <a:ext cx="86282" cy="47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de-DE" sz="1600" dirty="0" err="1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2" name="Gruppieren 6820"/>
              <p:cNvGrpSpPr/>
              <p:nvPr/>
            </p:nvGrpSpPr>
            <p:grpSpPr bwMode="gray">
              <a:xfrm>
                <a:off x="6830341" y="4045065"/>
                <a:ext cx="107147" cy="183218"/>
                <a:chOff x="4097643" y="1878780"/>
                <a:chExt cx="588658" cy="1006586"/>
              </a:xfrm>
            </p:grpSpPr>
            <p:sp>
              <p:nvSpPr>
                <p:cNvPr id="273" name="Ellipse 6821"/>
                <p:cNvSpPr/>
                <p:nvPr/>
              </p:nvSpPr>
              <p:spPr bwMode="gray">
                <a:xfrm>
                  <a:off x="4250325" y="2033576"/>
                  <a:ext cx="283295" cy="2832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/>
                </a:p>
              </p:txBody>
            </p:sp>
            <p:sp>
              <p:nvSpPr>
                <p:cNvPr id="274" name="Freeform 273"/>
                <p:cNvSpPr>
                  <a:spLocks noEditPoints="1"/>
                </p:cNvSpPr>
                <p:nvPr/>
              </p:nvSpPr>
              <p:spPr bwMode="gray">
                <a:xfrm>
                  <a:off x="4097643" y="1878780"/>
                  <a:ext cx="588658" cy="1006586"/>
                </a:xfrm>
                <a:custGeom>
                  <a:avLst/>
                  <a:gdLst/>
                  <a:ahLst/>
                  <a:cxnLst>
                    <a:cxn ang="0">
                      <a:pos x="1032" y="625"/>
                    </a:cxn>
                    <a:cxn ang="0">
                      <a:pos x="624" y="1033"/>
                    </a:cxn>
                    <a:cxn ang="0">
                      <a:pos x="1032" y="1442"/>
                    </a:cxn>
                    <a:cxn ang="0">
                      <a:pos x="1440" y="1033"/>
                    </a:cxn>
                    <a:cxn ang="0">
                      <a:pos x="1032" y="625"/>
                    </a:cxn>
                    <a:cxn ang="0">
                      <a:pos x="1032" y="3530"/>
                    </a:cxn>
                    <a:cxn ang="0">
                      <a:pos x="0" y="1065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3"/>
                    </a:cxn>
                    <a:cxn ang="0">
                      <a:pos x="1032" y="0"/>
                    </a:cxn>
                    <a:cxn ang="0">
                      <a:pos x="1032" y="0"/>
                    </a:cxn>
                    <a:cxn ang="0">
                      <a:pos x="2064" y="1033"/>
                    </a:cxn>
                    <a:cxn ang="0">
                      <a:pos x="2064" y="1034"/>
                    </a:cxn>
                    <a:cxn ang="0">
                      <a:pos x="2064" y="1034"/>
                    </a:cxn>
                    <a:cxn ang="0">
                      <a:pos x="2064" y="1065"/>
                    </a:cxn>
                    <a:cxn ang="0">
                      <a:pos x="1032" y="3530"/>
                    </a:cxn>
                  </a:cxnLst>
                  <a:rect l="0" t="0" r="r" b="b"/>
                  <a:pathLst>
                    <a:path w="2064" h="3530">
                      <a:moveTo>
                        <a:pt x="1032" y="625"/>
                      </a:moveTo>
                      <a:cubicBezTo>
                        <a:pt x="807" y="625"/>
                        <a:pt x="624" y="808"/>
                        <a:pt x="624" y="1033"/>
                      </a:cubicBezTo>
                      <a:cubicBezTo>
                        <a:pt x="624" y="1259"/>
                        <a:pt x="807" y="1442"/>
                        <a:pt x="1032" y="1442"/>
                      </a:cubicBezTo>
                      <a:cubicBezTo>
                        <a:pt x="1257" y="1442"/>
                        <a:pt x="1440" y="1259"/>
                        <a:pt x="1440" y="1033"/>
                      </a:cubicBezTo>
                      <a:cubicBezTo>
                        <a:pt x="1440" y="808"/>
                        <a:pt x="1257" y="625"/>
                        <a:pt x="1032" y="625"/>
                      </a:cubicBezTo>
                      <a:close/>
                      <a:moveTo>
                        <a:pt x="1032" y="3530"/>
                      </a:moveTo>
                      <a:cubicBezTo>
                        <a:pt x="1032" y="3530"/>
                        <a:pt x="22" y="2035"/>
                        <a:pt x="0" y="1065"/>
                      </a:cubicBezTo>
                      <a:cubicBezTo>
                        <a:pt x="0" y="1054"/>
                        <a:pt x="0" y="1045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3"/>
                      </a:cubicBezTo>
                      <a:cubicBezTo>
                        <a:pt x="0" y="462"/>
                        <a:pt x="462" y="0"/>
                        <a:pt x="1032" y="0"/>
                      </a:cubicBezTo>
                      <a:cubicBezTo>
                        <a:pt x="1032" y="0"/>
                        <a:pt x="1032" y="0"/>
                        <a:pt x="1032" y="0"/>
                      </a:cubicBezTo>
                      <a:cubicBezTo>
                        <a:pt x="1602" y="0"/>
                        <a:pt x="2064" y="462"/>
                        <a:pt x="2064" y="1033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45"/>
                        <a:pt x="2064" y="1055"/>
                        <a:pt x="2064" y="1065"/>
                      </a:cubicBezTo>
                      <a:cubicBezTo>
                        <a:pt x="2043" y="2035"/>
                        <a:pt x="1032" y="3530"/>
                        <a:pt x="1032" y="3530"/>
                      </a:cubicBezTo>
                      <a:close/>
                    </a:path>
                  </a:pathLst>
                </a:custGeom>
                <a:solidFill>
                  <a:schemeClr val="tx1">
                    <a:lumMod val="90000"/>
                    <a:lumOff val="10000"/>
                  </a:schemeClr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grpSp>
          <p:nvGrpSpPr>
            <p:cNvPr id="280" name="Group 279"/>
            <p:cNvGrpSpPr/>
            <p:nvPr/>
          </p:nvGrpSpPr>
          <p:grpSpPr>
            <a:xfrm>
              <a:off x="9049193" y="1592796"/>
              <a:ext cx="107147" cy="207173"/>
              <a:chOff x="6830341" y="4045065"/>
              <a:chExt cx="107147" cy="207173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6840775" y="4204328"/>
                <a:ext cx="86282" cy="47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de-DE" sz="1600" dirty="0" err="1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2" name="Gruppieren 6820"/>
              <p:cNvGrpSpPr/>
              <p:nvPr/>
            </p:nvGrpSpPr>
            <p:grpSpPr bwMode="gray">
              <a:xfrm>
                <a:off x="6830341" y="4045065"/>
                <a:ext cx="107147" cy="183218"/>
                <a:chOff x="4097643" y="1878780"/>
                <a:chExt cx="588658" cy="1006586"/>
              </a:xfrm>
            </p:grpSpPr>
            <p:sp>
              <p:nvSpPr>
                <p:cNvPr id="283" name="Ellipse 6821"/>
                <p:cNvSpPr/>
                <p:nvPr/>
              </p:nvSpPr>
              <p:spPr bwMode="gray">
                <a:xfrm>
                  <a:off x="4250325" y="2033576"/>
                  <a:ext cx="283295" cy="2832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/>
                </a:p>
              </p:txBody>
            </p:sp>
            <p:sp>
              <p:nvSpPr>
                <p:cNvPr id="284" name="Freeform 283"/>
                <p:cNvSpPr>
                  <a:spLocks noEditPoints="1"/>
                </p:cNvSpPr>
                <p:nvPr/>
              </p:nvSpPr>
              <p:spPr bwMode="gray">
                <a:xfrm>
                  <a:off x="4097643" y="1878780"/>
                  <a:ext cx="588658" cy="1006586"/>
                </a:xfrm>
                <a:custGeom>
                  <a:avLst/>
                  <a:gdLst/>
                  <a:ahLst/>
                  <a:cxnLst>
                    <a:cxn ang="0">
                      <a:pos x="1032" y="625"/>
                    </a:cxn>
                    <a:cxn ang="0">
                      <a:pos x="624" y="1033"/>
                    </a:cxn>
                    <a:cxn ang="0">
                      <a:pos x="1032" y="1442"/>
                    </a:cxn>
                    <a:cxn ang="0">
                      <a:pos x="1440" y="1033"/>
                    </a:cxn>
                    <a:cxn ang="0">
                      <a:pos x="1032" y="625"/>
                    </a:cxn>
                    <a:cxn ang="0">
                      <a:pos x="1032" y="3530"/>
                    </a:cxn>
                    <a:cxn ang="0">
                      <a:pos x="0" y="1065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4"/>
                    </a:cxn>
                    <a:cxn ang="0">
                      <a:pos x="0" y="1033"/>
                    </a:cxn>
                    <a:cxn ang="0">
                      <a:pos x="1032" y="0"/>
                    </a:cxn>
                    <a:cxn ang="0">
                      <a:pos x="1032" y="0"/>
                    </a:cxn>
                    <a:cxn ang="0">
                      <a:pos x="2064" y="1033"/>
                    </a:cxn>
                    <a:cxn ang="0">
                      <a:pos x="2064" y="1034"/>
                    </a:cxn>
                    <a:cxn ang="0">
                      <a:pos x="2064" y="1034"/>
                    </a:cxn>
                    <a:cxn ang="0">
                      <a:pos x="2064" y="1065"/>
                    </a:cxn>
                    <a:cxn ang="0">
                      <a:pos x="1032" y="3530"/>
                    </a:cxn>
                  </a:cxnLst>
                  <a:rect l="0" t="0" r="r" b="b"/>
                  <a:pathLst>
                    <a:path w="2064" h="3530">
                      <a:moveTo>
                        <a:pt x="1032" y="625"/>
                      </a:moveTo>
                      <a:cubicBezTo>
                        <a:pt x="807" y="625"/>
                        <a:pt x="624" y="808"/>
                        <a:pt x="624" y="1033"/>
                      </a:cubicBezTo>
                      <a:cubicBezTo>
                        <a:pt x="624" y="1259"/>
                        <a:pt x="807" y="1442"/>
                        <a:pt x="1032" y="1442"/>
                      </a:cubicBezTo>
                      <a:cubicBezTo>
                        <a:pt x="1257" y="1442"/>
                        <a:pt x="1440" y="1259"/>
                        <a:pt x="1440" y="1033"/>
                      </a:cubicBezTo>
                      <a:cubicBezTo>
                        <a:pt x="1440" y="808"/>
                        <a:pt x="1257" y="625"/>
                        <a:pt x="1032" y="625"/>
                      </a:cubicBezTo>
                      <a:close/>
                      <a:moveTo>
                        <a:pt x="1032" y="3530"/>
                      </a:moveTo>
                      <a:cubicBezTo>
                        <a:pt x="1032" y="3530"/>
                        <a:pt x="22" y="2035"/>
                        <a:pt x="0" y="1065"/>
                      </a:cubicBezTo>
                      <a:cubicBezTo>
                        <a:pt x="0" y="1054"/>
                        <a:pt x="0" y="1045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4"/>
                      </a:cubicBezTo>
                      <a:cubicBezTo>
                        <a:pt x="0" y="1034"/>
                        <a:pt x="0" y="1034"/>
                        <a:pt x="0" y="1033"/>
                      </a:cubicBezTo>
                      <a:cubicBezTo>
                        <a:pt x="0" y="462"/>
                        <a:pt x="462" y="0"/>
                        <a:pt x="1032" y="0"/>
                      </a:cubicBezTo>
                      <a:cubicBezTo>
                        <a:pt x="1032" y="0"/>
                        <a:pt x="1032" y="0"/>
                        <a:pt x="1032" y="0"/>
                      </a:cubicBezTo>
                      <a:cubicBezTo>
                        <a:pt x="1602" y="0"/>
                        <a:pt x="2064" y="462"/>
                        <a:pt x="2064" y="1033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34"/>
                        <a:pt x="2064" y="1034"/>
                        <a:pt x="2064" y="1034"/>
                      </a:cubicBezTo>
                      <a:cubicBezTo>
                        <a:pt x="2064" y="1045"/>
                        <a:pt x="2064" y="1055"/>
                        <a:pt x="2064" y="1065"/>
                      </a:cubicBezTo>
                      <a:cubicBezTo>
                        <a:pt x="2043" y="2035"/>
                        <a:pt x="1032" y="3530"/>
                        <a:pt x="1032" y="3530"/>
                      </a:cubicBezTo>
                      <a:close/>
                    </a:path>
                  </a:pathLst>
                </a:custGeom>
                <a:solidFill>
                  <a:schemeClr val="tx1">
                    <a:lumMod val="90000"/>
                    <a:lumOff val="10000"/>
                  </a:schemeClr>
                </a:solidFill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</p:grpSp>
      <p:pic>
        <p:nvPicPr>
          <p:cNvPr id="1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3" y="6130822"/>
            <a:ext cx="702507" cy="6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17" descr="spa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07" y="6333360"/>
            <a:ext cx="1784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9" descr="tesc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39" y="6338122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22" descr="http://www.oracle.com/lang/de/referenzen/images/metro_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21" y="6338950"/>
            <a:ext cx="1071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6219608"/>
            <a:ext cx="421588" cy="417242"/>
          </a:xfrm>
          <a:prstGeom prst="rect">
            <a:avLst/>
          </a:prstGeom>
        </p:spPr>
      </p:pic>
      <p:pic>
        <p:nvPicPr>
          <p:cNvPr id="181" name="Picture 9" descr="aucha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54" y="6326165"/>
            <a:ext cx="9636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Kép 1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2244" y="6229400"/>
            <a:ext cx="506375" cy="436045"/>
          </a:xfrm>
          <a:prstGeom prst="rect">
            <a:avLst/>
          </a:prstGeom>
        </p:spPr>
      </p:pic>
      <p:pic>
        <p:nvPicPr>
          <p:cNvPr id="183" name="Kép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84" y="6218348"/>
            <a:ext cx="816478" cy="544929"/>
          </a:xfrm>
          <a:prstGeom prst="rect">
            <a:avLst/>
          </a:prstGeom>
        </p:spPr>
      </p:pic>
      <p:pic>
        <p:nvPicPr>
          <p:cNvPr id="184" name="Kép 1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6104863"/>
            <a:ext cx="742746" cy="74274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77" y="6160811"/>
            <a:ext cx="1045819" cy="653637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695400" y="959439"/>
            <a:ext cx="6945247" cy="4535487"/>
          </a:xfrm>
        </p:spPr>
        <p:txBody>
          <a:bodyPr/>
          <a:lstStyle/>
          <a:p>
            <a:pPr lvl="2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Tevékenység: konyhakész saláta feldolgozás</a:t>
            </a:r>
          </a:p>
          <a:p>
            <a:pPr lvl="2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termelési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egység (PL, CH, HU, RO)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alkalmazott, ebből 190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(Gyál)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Piaci jelenlét 12 országban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.000 tonna 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év, ebből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7.0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Főbb ügyfelek: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McDonald‘s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retail,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</a:p>
          <a:p>
            <a:pPr lvl="2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Forgalom: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ebből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23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Nyersanyagközpont: Spanyolország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>
          <a:xfrm>
            <a:off x="751762" y="223490"/>
            <a:ext cx="8061116" cy="757238"/>
          </a:xfrm>
        </p:spPr>
        <p:txBody>
          <a:bodyPr>
            <a:noAutofit/>
          </a:bodyPr>
          <a:lstStyle/>
          <a:p>
            <a:r>
              <a:rPr lang="hu-H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de-DE" sz="32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eisberg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CSOPORT EURÓPÁBAN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4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4" descr="slide14_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10578514" cy="6867939"/>
          </a:xfrm>
          <a:prstGeom prst="rect">
            <a:avLst/>
          </a:prstGeom>
        </p:spPr>
      </p:pic>
      <p:sp>
        <p:nvSpPr>
          <p:cNvPr id="22" name="TextBox 7"/>
          <p:cNvSpPr txBox="1"/>
          <p:nvPr/>
        </p:nvSpPr>
        <p:spPr>
          <a:xfrm>
            <a:off x="1676402" y="6497285"/>
            <a:ext cx="5506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i="1" dirty="0">
                <a:solidFill>
                  <a:srgbClr val="FFFFFF"/>
                </a:solidFill>
                <a:latin typeface="Helvetica"/>
                <a:cs typeface="Helvetica"/>
              </a:rPr>
              <a:t>Keith Shepherd's "Sunday Best”. http://baseballart.com/2010/07/shades-of-greatness-a-story-that-needed-to-be-told/</a:t>
            </a:r>
            <a:endParaRPr lang="hu-HU" sz="800" i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0654212" y="1988840"/>
            <a:ext cx="1454456" cy="37084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/>
          <a:lstStyle/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F</a:t>
            </a:r>
            <a:r>
              <a:rPr lang="en-US" sz="2000" b="1" dirty="0" err="1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acebook</a:t>
            </a:r>
            <a:endParaRPr lang="hu-HU" sz="2000" b="1" dirty="0">
              <a:latin typeface="Arial" panose="020B0604020202020204" pitchFamily="34" charset="0"/>
              <a:ea typeface="Helvetica" pitchFamily="36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hu-HU" sz="2000" b="1" dirty="0" smtClean="0">
              <a:latin typeface="Arial" panose="020B0604020202020204" pitchFamily="34" charset="0"/>
              <a:ea typeface="Helvetica" pitchFamily="36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A</a:t>
            </a:r>
          </a:p>
          <a:p>
            <a:pPr algn="ctr" defTabSz="457200">
              <a:defRPr/>
            </a:pPr>
            <a:endParaRPr lang="hu-HU" sz="2000" b="1" dirty="0">
              <a:latin typeface="Arial" panose="020B0604020202020204" pitchFamily="34" charset="0"/>
              <a:ea typeface="Helvetica" pitchFamily="36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H</a:t>
            </a: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Á</a:t>
            </a: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L</a:t>
            </a: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Ó</a:t>
            </a: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Z</a:t>
            </a: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A</a:t>
            </a:r>
          </a:p>
          <a:p>
            <a:pPr algn="ctr" defTabSz="457200">
              <a:defRPr/>
            </a:pPr>
            <a:r>
              <a:rPr lang="hu-HU" sz="2000" b="1" dirty="0" smtClean="0">
                <a:latin typeface="Arial" panose="020B0604020202020204" pitchFamily="34" charset="0"/>
                <a:ea typeface="Helvetica" pitchFamily="36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356140" y="6479880"/>
            <a:ext cx="31694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90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Southampton, Network Science: Introduction </a:t>
            </a:r>
            <a:r>
              <a:rPr lang="en-US" sz="600" i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July 15, 2011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335360" y="190449"/>
            <a:ext cx="92170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SZERVEZETEKET IS CSOMÓPONTI EMBEREK MŰKÖDTETIK: BUBORÉKOK…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84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4437089" y="1798608"/>
            <a:ext cx="6635080" cy="511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endParaRPr lang="de-CH" sz="2500" dirty="0">
              <a:solidFill>
                <a:srgbClr val="009900"/>
              </a:solidFill>
              <a:latin typeface="ITC Avant Garde Gothic Book"/>
            </a:endParaRPr>
          </a:p>
        </p:txBody>
      </p:sp>
      <p:sp>
        <p:nvSpPr>
          <p:cNvPr id="163" name="Szövegdoboz 162"/>
          <p:cNvSpPr txBox="1"/>
          <p:nvPr/>
        </p:nvSpPr>
        <p:spPr>
          <a:xfrm>
            <a:off x="1163452" y="1520788"/>
            <a:ext cx="4221956" cy="3385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Lássuk, miként változik meg ez a struktúra egyetlen kérdés eredményeinek hálózatos megjelenítésével!</a:t>
            </a:r>
          </a:p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églalap 4"/>
          <p:cNvSpPr/>
          <p:nvPr/>
        </p:nvSpPr>
        <p:spPr>
          <a:xfrm>
            <a:off x="983432" y="5265204"/>
            <a:ext cx="4428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b="1" cap="small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Iparág: </a:t>
            </a:r>
            <a:r>
              <a:rPr lang="hu-HU" sz="2400" b="1" cap="small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u-HU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hu-HU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400" b="1" cap="small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Alkalmazottak száma</a:t>
            </a:r>
            <a:r>
              <a:rPr lang="hu-HU" sz="2400" b="1" cap="small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cap="small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5" name="Group 4"/>
          <p:cNvGrpSpPr/>
          <p:nvPr/>
        </p:nvGrpSpPr>
        <p:grpSpPr>
          <a:xfrm>
            <a:off x="6312024" y="639773"/>
            <a:ext cx="4896544" cy="5574673"/>
            <a:chOff x="85171" y="511159"/>
            <a:chExt cx="4565504" cy="5359394"/>
          </a:xfrm>
        </p:grpSpPr>
        <p:grpSp>
          <p:nvGrpSpPr>
            <p:cNvPr id="166" name="Csoportba foglalás 165"/>
            <p:cNvGrpSpPr/>
            <p:nvPr/>
          </p:nvGrpSpPr>
          <p:grpSpPr>
            <a:xfrm>
              <a:off x="85171" y="511159"/>
              <a:ext cx="4517178" cy="1784354"/>
              <a:chOff x="5182431" y="554034"/>
              <a:chExt cx="4517178" cy="1784354"/>
            </a:xfrm>
          </p:grpSpPr>
          <p:grpSp>
            <p:nvGrpSpPr>
              <p:cNvPr id="170" name="Group 4"/>
              <p:cNvGrpSpPr>
                <a:grpSpLocks/>
              </p:cNvGrpSpPr>
              <p:nvPr/>
            </p:nvGrpSpPr>
            <p:grpSpPr bwMode="auto">
              <a:xfrm>
                <a:off x="5182431" y="554034"/>
                <a:ext cx="4517178" cy="1680236"/>
                <a:chOff x="1871129" y="1251559"/>
                <a:chExt cx="4517178" cy="1680664"/>
              </a:xfrm>
            </p:grpSpPr>
            <p:sp>
              <p:nvSpPr>
                <p:cNvPr id="175" name="Szövegdoboz 9"/>
                <p:cNvSpPr txBox="1">
                  <a:spLocks noChangeArrowheads="1"/>
                </p:cNvSpPr>
                <p:nvPr/>
              </p:nvSpPr>
              <p:spPr bwMode="auto">
                <a:xfrm>
                  <a:off x="3592737" y="2305769"/>
                  <a:ext cx="1368424" cy="621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49263" eaLnBrk="0" hangingPunct="0"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1pPr>
                  <a:lvl2pPr marL="742950" indent="-285750" defTabSz="449263" eaLnBrk="0" hangingPunct="0"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2pPr>
                  <a:lvl3pPr marL="1143000" indent="-228600" defTabSz="449263" eaLnBrk="0" hangingPunct="0"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3pPr>
                  <a:lvl4pPr marL="1600200" indent="-228600" defTabSz="449263" eaLnBrk="0" hangingPunct="0"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4pPr>
                  <a:lvl5pPr marL="2057400" indent="-228600" defTabSz="449263" eaLnBrk="0" hangingPunct="0"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entury Gothic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algn="ctr" eaLnBrk="1" hangingPunct="1"/>
                  <a:r>
                    <a:rPr lang="hu-HU" sz="1800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Értékesítés</a:t>
                  </a:r>
                  <a:endPara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en-US" sz="18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Peter</a:t>
                  </a:r>
                </a:p>
              </p:txBody>
            </p:sp>
            <p:grpSp>
              <p:nvGrpSpPr>
                <p:cNvPr id="176" name="Group 3"/>
                <p:cNvGrpSpPr>
                  <a:grpSpLocks/>
                </p:cNvGrpSpPr>
                <p:nvPr/>
              </p:nvGrpSpPr>
              <p:grpSpPr bwMode="auto">
                <a:xfrm>
                  <a:off x="1871129" y="1251559"/>
                  <a:ext cx="4517178" cy="1680664"/>
                  <a:chOff x="1871129" y="1251559"/>
                  <a:chExt cx="4517178" cy="1680664"/>
                </a:xfrm>
              </p:grpSpPr>
              <p:grpSp>
                <p:nvGrpSpPr>
                  <p:cNvPr id="177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3087911" y="1251559"/>
                    <a:ext cx="2376487" cy="1015514"/>
                    <a:chOff x="3087911" y="1251559"/>
                    <a:chExt cx="2376487" cy="1015514"/>
                  </a:xfrm>
                </p:grpSpPr>
                <p:sp>
                  <p:nvSpPr>
                    <p:cNvPr id="180" name="Szövegdoboz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0385" y="1251559"/>
                      <a:ext cx="1728192" cy="8878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defTabSz="449263" eaLnBrk="0" hangingPunct="0"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1pPr>
                      <a:lvl2pPr marL="742950" indent="-285750" defTabSz="449263" eaLnBrk="0" hangingPunct="0"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2pPr>
                      <a:lvl3pPr marL="1143000" indent="-228600" defTabSz="449263" eaLnBrk="0" hangingPunct="0"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3pPr>
                      <a:lvl4pPr marL="1600200" indent="-228600" defTabSz="449263" eaLnBrk="0" hangingPunct="0"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4pPr>
                      <a:lvl5pPr marL="2057400" indent="-228600" defTabSz="449263" eaLnBrk="0" hangingPunct="0"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entury Gothic" charset="0"/>
                          <a:ea typeface="ヒラギノ角ゴ Pro W3" charset="0"/>
                          <a:cs typeface="ヒラギノ角ゴ Pro W3" charset="0"/>
                        </a:defRPr>
                      </a:lvl9pPr>
                    </a:lstStyle>
                    <a:p>
                      <a:pPr algn="ctr" eaLnBrk="1" hangingPunct="1"/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/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Igazgató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p:txBody>
                </p:sp>
                <p:grpSp>
                  <p:nvGrpSpPr>
                    <p:cNvPr id="181" name="Group 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7911" y="2113086"/>
                      <a:ext cx="2376487" cy="153987"/>
                      <a:chOff x="3087911" y="2436838"/>
                      <a:chExt cx="2376487" cy="153987"/>
                    </a:xfrm>
                  </p:grpSpPr>
                  <p:cxnSp>
                    <p:nvCxnSpPr>
                      <p:cNvPr id="182" name="Egyenes összekötő 1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V="1">
                        <a:off x="3087911" y="2446363"/>
                        <a:ext cx="2376487" cy="127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3" name="Egyenes összekötő 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3016473" y="2519388"/>
                        <a:ext cx="14287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4" name="Egyenes összekötő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4168998" y="2506688"/>
                        <a:ext cx="141287" cy="15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5" name="Egyenes összekötő 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389786" y="2506688"/>
                        <a:ext cx="141287" cy="15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sp>
                <p:nvSpPr>
                  <p:cNvPr id="178" name="Szövegdoboz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1129" y="2310693"/>
                    <a:ext cx="1727200" cy="6215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449263">
                      <a:defRPr/>
                    </a:pPr>
                    <a:r>
                      <a:rPr lang="hu-HU" b="1" dirty="0">
                        <a:solidFill>
                          <a:srgbClr val="EB6F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Karbantartás</a:t>
                    </a:r>
                    <a:endParaRPr lang="en-US" b="1" dirty="0">
                      <a:solidFill>
                        <a:srgbClr val="EB6F2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 defTabSz="449263">
                      <a:defRPr/>
                    </a:pPr>
                    <a:r>
                      <a:rPr lang="en-US" dirty="0">
                        <a:solidFill>
                          <a:srgbClr val="EB6F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Erwin</a:t>
                    </a:r>
                  </a:p>
                </p:txBody>
              </p:sp>
              <p:sp>
                <p:nvSpPr>
                  <p:cNvPr id="179" name="Szövegdoboz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9557" y="2304880"/>
                    <a:ext cx="1428750" cy="6215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49263" eaLnBrk="0" hangingPunct="0"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1pPr>
                    <a:lvl2pPr marL="742950" indent="-285750" defTabSz="449263" eaLnBrk="0" hangingPunct="0"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2pPr>
                    <a:lvl3pPr marL="1143000" indent="-228600" defTabSz="449263" eaLnBrk="0" hangingPunct="0"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3pPr>
                    <a:lvl4pPr marL="1600200" indent="-228600" defTabSz="449263" eaLnBrk="0" hangingPunct="0"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4pPr>
                    <a:lvl5pPr marL="2057400" indent="-228600" defTabSz="449263" eaLnBrk="0" hangingPunct="0"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5pPr>
                    <a:lvl6pPr marL="25146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6pPr>
                    <a:lvl7pPr marL="29718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7pPr>
                    <a:lvl8pPr marL="34290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8pPr>
                    <a:lvl9pPr marL="38862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entury Gothic" charset="0"/>
                        <a:ea typeface="ヒラギノ角ゴ Pro W3" charset="0"/>
                        <a:cs typeface="ヒラギノ角ゴ Pro W3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800" b="1" dirty="0" err="1" smtClean="0">
                        <a:solidFill>
                          <a:srgbClr val="954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Proje</a:t>
                    </a:r>
                    <a:r>
                      <a:rPr lang="hu-HU" sz="1800" b="1" dirty="0" smtClean="0">
                        <a:solidFill>
                          <a:srgbClr val="954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</a:t>
                    </a:r>
                    <a:r>
                      <a:rPr lang="en-US" sz="1800" b="1" dirty="0" smtClean="0">
                        <a:solidFill>
                          <a:srgbClr val="954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1800" b="1" dirty="0">
                        <a:solidFill>
                          <a:srgbClr val="954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800" b="1" dirty="0">
                        <a:solidFill>
                          <a:srgbClr val="954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800" dirty="0">
                        <a:solidFill>
                          <a:srgbClr val="954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Paul</a:t>
                    </a:r>
                  </a:p>
                </p:txBody>
              </p:sp>
            </p:grpSp>
          </p:grpSp>
          <p:grpSp>
            <p:nvGrpSpPr>
              <p:cNvPr id="171" name="Group 5"/>
              <p:cNvGrpSpPr>
                <a:grpSpLocks/>
              </p:cNvGrpSpPr>
              <p:nvPr/>
            </p:nvGrpSpPr>
            <p:grpSpPr bwMode="auto">
              <a:xfrm>
                <a:off x="6055249" y="2191186"/>
                <a:ext cx="2954149" cy="147202"/>
                <a:chOff x="2731496" y="2914031"/>
                <a:chExt cx="2954149" cy="147239"/>
              </a:xfrm>
            </p:grpSpPr>
            <p:cxnSp>
              <p:nvCxnSpPr>
                <p:cNvPr id="172" name="Egyenes összekötő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660852" y="2988000"/>
                  <a:ext cx="1412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Egyenes összekötő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11862" y="2983881"/>
                  <a:ext cx="141287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" name="Egyenes összekötő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14208" y="2989833"/>
                  <a:ext cx="141287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67" name="TextBox 3"/>
            <p:cNvSpPr txBox="1"/>
            <p:nvPr/>
          </p:nvSpPr>
          <p:spPr>
            <a:xfrm>
              <a:off x="224037" y="2294323"/>
              <a:ext cx="1455334" cy="195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hu-HU" dirty="0" err="1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Gabor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Veronica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Patricia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EB6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TextBox 29"/>
            <p:cNvSpPr txBox="1"/>
            <p:nvPr/>
          </p:nvSpPr>
          <p:spPr>
            <a:xfrm>
              <a:off x="1781331" y="2303235"/>
              <a:ext cx="1455334" cy="168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hu-HU" dirty="0" err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Susy</a:t>
              </a:r>
              <a:endParaRPr lang="en-US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Clark</a:t>
              </a:r>
              <a:endParaRPr lang="en-US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Liz</a:t>
              </a:r>
              <a:endParaRPr lang="en-US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Brown</a:t>
              </a:r>
              <a:endParaRPr lang="en-US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Fred</a:t>
              </a:r>
              <a:endParaRPr lang="en-US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</a:t>
              </a:r>
              <a:endParaRPr lang="en-US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TextBox 30"/>
            <p:cNvSpPr txBox="1"/>
            <p:nvPr/>
          </p:nvSpPr>
          <p:spPr>
            <a:xfrm>
              <a:off x="3195341" y="2319860"/>
              <a:ext cx="1455334" cy="355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Gabriel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Gordon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Gaby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Steve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Leslie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Faith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Jeremy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"/>
              <a:r>
                <a:rPr lang="hu-HU" dirty="0" err="1">
                  <a:solidFill>
                    <a:srgbClr val="954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Jason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6" name="Cím 1"/>
          <p:cNvSpPr txBox="1">
            <a:spLocks/>
          </p:cNvSpPr>
          <p:nvPr/>
        </p:nvSpPr>
        <p:spPr>
          <a:xfrm>
            <a:off x="2205744" y="282665"/>
            <a:ext cx="7886700" cy="482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Egy hagyományos vállalati struktúra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Szövegdoboz 186"/>
          <p:cNvSpPr txBox="1"/>
          <p:nvPr/>
        </p:nvSpPr>
        <p:spPr>
          <a:xfrm>
            <a:off x="8615460" y="6480048"/>
            <a:ext cx="2557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www.maven7.com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2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4437089" y="1798608"/>
            <a:ext cx="6635080" cy="511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endParaRPr lang="de-CH" sz="250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00" y="1155549"/>
            <a:ext cx="8280000" cy="5192359"/>
          </a:xfrm>
          <a:prstGeom prst="rect">
            <a:avLst/>
          </a:prstGeom>
        </p:spPr>
      </p:pic>
      <p:sp>
        <p:nvSpPr>
          <p:cNvPr id="47" name="Téglalap 46"/>
          <p:cNvSpPr/>
          <p:nvPr/>
        </p:nvSpPr>
        <p:spPr>
          <a:xfrm>
            <a:off x="1019436" y="6258798"/>
            <a:ext cx="4094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</a:t>
            </a:r>
            <a:r>
              <a:rPr 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 projektcsapattal beszél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Szövegdoboz 9"/>
          <p:cNvSpPr txBox="1">
            <a:spLocks noChangeArrowheads="1"/>
          </p:cNvSpPr>
          <p:nvPr/>
        </p:nvSpPr>
        <p:spPr bwMode="auto">
          <a:xfrm>
            <a:off x="5356368" y="2014008"/>
            <a:ext cx="1368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hu-HU" sz="1400" b="1" dirty="0" smtClean="0">
                <a:solidFill>
                  <a:srgbClr val="53C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Értékesítés</a:t>
            </a:r>
            <a:endParaRPr lang="en-US" sz="1400" b="1" dirty="0">
              <a:solidFill>
                <a:srgbClr val="53C9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zövegdoboz 4"/>
          <p:cNvSpPr txBox="1">
            <a:spLocks noChangeArrowheads="1"/>
          </p:cNvSpPr>
          <p:nvPr/>
        </p:nvSpPr>
        <p:spPr bwMode="auto">
          <a:xfrm>
            <a:off x="5231904" y="872716"/>
            <a:ext cx="1728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hu-H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Igazgató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zövegdoboz 11"/>
          <p:cNvSpPr txBox="1">
            <a:spLocks noChangeArrowheads="1"/>
          </p:cNvSpPr>
          <p:nvPr/>
        </p:nvSpPr>
        <p:spPr bwMode="auto">
          <a:xfrm>
            <a:off x="2135560" y="1700808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>
              <a:defRPr/>
            </a:pP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Karbantartás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zövegdoboz 11"/>
          <p:cNvSpPr txBox="1">
            <a:spLocks noChangeArrowheads="1"/>
          </p:cNvSpPr>
          <p:nvPr/>
        </p:nvSpPr>
        <p:spPr bwMode="auto">
          <a:xfrm>
            <a:off x="8334503" y="1860120"/>
            <a:ext cx="1428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954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hu-HU" sz="1400" b="1" dirty="0" smtClean="0">
                <a:solidFill>
                  <a:srgbClr val="954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="1" dirty="0" smtClean="0">
                <a:solidFill>
                  <a:srgbClr val="954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400" dirty="0">
              <a:solidFill>
                <a:srgbClr val="9548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Ellipszis 51"/>
          <p:cNvSpPr/>
          <p:nvPr/>
        </p:nvSpPr>
        <p:spPr>
          <a:xfrm>
            <a:off x="8598822" y="1717840"/>
            <a:ext cx="900112" cy="900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Ellipszis 52"/>
          <p:cNvSpPr/>
          <p:nvPr/>
        </p:nvSpPr>
        <p:spPr>
          <a:xfrm>
            <a:off x="5629672" y="5589204"/>
            <a:ext cx="701788" cy="70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Ellipszis 53"/>
          <p:cNvSpPr/>
          <p:nvPr/>
        </p:nvSpPr>
        <p:spPr>
          <a:xfrm>
            <a:off x="6609202" y="4887416"/>
            <a:ext cx="701788" cy="70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Ellipszis 54"/>
          <p:cNvSpPr/>
          <p:nvPr/>
        </p:nvSpPr>
        <p:spPr>
          <a:xfrm>
            <a:off x="5745106" y="3668437"/>
            <a:ext cx="701788" cy="70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3216946" y="2636912"/>
            <a:ext cx="2763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kulcsszereplő, ő köti össze a funkcionális egységeket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" name="Téglalap 56"/>
          <p:cNvSpPr/>
          <p:nvPr/>
        </p:nvSpPr>
        <p:spPr>
          <a:xfrm>
            <a:off x="6960096" y="2926745"/>
            <a:ext cx="4644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 </a:t>
            </a:r>
            <a:r>
              <a:rPr 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közvetlenül az igazgatóval kommunikál</a:t>
            </a:r>
            <a:r>
              <a:rPr lang="hu-H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6724792" y="1088740"/>
            <a:ext cx="469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kommunikál a saját csapatával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9" name="Egyenes összekötő nyíllal 58"/>
          <p:cNvCxnSpPr>
            <a:stCxn id="52" idx="1"/>
          </p:cNvCxnSpPr>
          <p:nvPr/>
        </p:nvCxnSpPr>
        <p:spPr>
          <a:xfrm flipH="1" flipV="1">
            <a:off x="7067550" y="1409048"/>
            <a:ext cx="1663090" cy="440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>
            <a:stCxn id="54" idx="0"/>
          </p:cNvCxnSpPr>
          <p:nvPr/>
        </p:nvCxnSpPr>
        <p:spPr>
          <a:xfrm flipV="1">
            <a:off x="6960096" y="3234522"/>
            <a:ext cx="259854" cy="1652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55" idx="1"/>
          </p:cNvCxnSpPr>
          <p:nvPr/>
        </p:nvCxnSpPr>
        <p:spPr>
          <a:xfrm flipH="1" flipV="1">
            <a:off x="4810126" y="3234521"/>
            <a:ext cx="1037755" cy="53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>
            <a:stCxn id="53" idx="2"/>
          </p:cNvCxnSpPr>
          <p:nvPr/>
        </p:nvCxnSpPr>
        <p:spPr>
          <a:xfrm flipH="1">
            <a:off x="3032938" y="5940099"/>
            <a:ext cx="2596735" cy="273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églalap 62"/>
          <p:cNvSpPr/>
          <p:nvPr/>
        </p:nvSpPr>
        <p:spPr>
          <a:xfrm>
            <a:off x="875420" y="173099"/>
            <a:ext cx="11007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Kivel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kommunikál Ön a legtöbbet munkája elvégzése érdekében?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8615460" y="6480048"/>
            <a:ext cx="2557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www.maven7.com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38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4" b="19037"/>
          <a:stretch/>
        </p:blipFill>
        <p:spPr bwMode="auto">
          <a:xfrm>
            <a:off x="1487488" y="691212"/>
            <a:ext cx="9577064" cy="42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95500" y="5281623"/>
            <a:ext cx="9541060" cy="7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54" tIns="43628" rIns="87254" bIns="43628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4000" dirty="0" smtClean="0">
                <a:solidFill>
                  <a:srgbClr val="FF0000"/>
                </a:solidFill>
              </a:rPr>
              <a:t>Gyökér</a:t>
            </a:r>
            <a:r>
              <a:rPr lang="hu-HU" altLang="hu-HU" sz="4000" dirty="0" smtClean="0">
                <a:solidFill>
                  <a:srgbClr val="000066"/>
                </a:solidFill>
              </a:rPr>
              <a:t> okok </a:t>
            </a:r>
            <a:r>
              <a:rPr lang="hu-HU" altLang="hu-HU" sz="4000" dirty="0" smtClean="0">
                <a:solidFill>
                  <a:srgbClr val="FF0000"/>
                </a:solidFill>
              </a:rPr>
              <a:t>szisztematikus</a:t>
            </a:r>
            <a:r>
              <a:rPr lang="hu-HU" altLang="hu-HU" sz="4000" dirty="0" smtClean="0">
                <a:solidFill>
                  <a:srgbClr val="000066"/>
                </a:solidFill>
              </a:rPr>
              <a:t> feltárása</a:t>
            </a:r>
          </a:p>
        </p:txBody>
      </p:sp>
    </p:spTree>
    <p:extLst>
      <p:ext uri="{BB962C8B-B14F-4D97-AF65-F5344CB8AC3E}">
        <p14:creationId xmlns:p14="http://schemas.microsoft.com/office/powerpoint/2010/main" val="338115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13527" y="213223"/>
            <a:ext cx="4044278" cy="4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2400" b="1" dirty="0" smtClean="0"/>
              <a:t>SZISZTEMATIKUS MUNKA</a:t>
            </a:r>
            <a:endParaRPr lang="en-GB" altLang="hu-HU" sz="2400" b="1" dirty="0"/>
          </a:p>
        </p:txBody>
      </p:sp>
      <p:pic>
        <p:nvPicPr>
          <p:cNvPr id="5" name="Picture 3" descr="2012-04-03-1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b="3544"/>
          <a:stretch/>
        </p:blipFill>
        <p:spPr bwMode="auto">
          <a:xfrm>
            <a:off x="2171564" y="800708"/>
            <a:ext cx="8292809" cy="5745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90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88407" y="213223"/>
            <a:ext cx="6094518" cy="4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2400" b="1" dirty="0"/>
              <a:t>SZÍNENKÉNT IS GYORSAN ÁTLÁTHATÓ</a:t>
            </a:r>
          </a:p>
        </p:txBody>
      </p:sp>
      <p:pic>
        <p:nvPicPr>
          <p:cNvPr id="6" name="Picture 3" descr="2012-04-03-1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9528"/>
          <a:stretch/>
        </p:blipFill>
        <p:spPr bwMode="auto">
          <a:xfrm>
            <a:off x="2171564" y="800709"/>
            <a:ext cx="8292809" cy="5745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2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4437089" y="1798608"/>
            <a:ext cx="6635080" cy="511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endParaRPr lang="de-CH" sz="2500" dirty="0">
              <a:solidFill>
                <a:srgbClr val="009900"/>
              </a:solidFill>
              <a:latin typeface="ITC Avant Garde Gothic Book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1384" y="205059"/>
            <a:ext cx="6444716" cy="7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54" tIns="43628" rIns="87254" bIns="43628">
            <a:spAutoFit/>
          </a:bodyPr>
          <a:lstStyle>
            <a:lvl1pPr defTabSz="955675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4000" dirty="0" smtClean="0">
                <a:solidFill>
                  <a:srgbClr val="FF0000"/>
                </a:solidFill>
              </a:rPr>
              <a:t>Gyökér</a:t>
            </a:r>
            <a:r>
              <a:rPr lang="hu-HU" altLang="hu-HU" sz="4000" dirty="0" smtClean="0">
                <a:solidFill>
                  <a:srgbClr val="000066"/>
                </a:solidFill>
              </a:rPr>
              <a:t> okok feltárása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/>
          <a:stretch/>
        </p:blipFill>
        <p:spPr>
          <a:xfrm>
            <a:off x="659396" y="1079077"/>
            <a:ext cx="4892712" cy="350205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420888"/>
            <a:ext cx="6451596" cy="399644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 bwMode="gray">
          <a:xfrm>
            <a:off x="6657502" y="1302989"/>
            <a:ext cx="4032448" cy="991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kommunikációs Félreértések</a:t>
            </a:r>
            <a:endParaRPr lang="hu-H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96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>
          <a:xfrm>
            <a:off x="11352584" y="6523475"/>
            <a:ext cx="306384" cy="327467"/>
          </a:xfrm>
        </p:spPr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4437089" y="1798608"/>
            <a:ext cx="6635080" cy="511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9CC00"/>
                </a:solidFill>
                <a:latin typeface="ITC Avant Garde Pro Bk" pitchFamily="50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endParaRPr lang="de-CH" sz="2500" dirty="0">
              <a:solidFill>
                <a:srgbClr val="009900"/>
              </a:solidFill>
              <a:latin typeface="ITC Avant Garde Gothic Book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63452" y="836228"/>
            <a:ext cx="2885740" cy="468536"/>
          </a:xfrm>
        </p:spPr>
        <p:txBody>
          <a:bodyPr/>
          <a:lstStyle/>
          <a:p>
            <a:r>
              <a:rPr lang="hu-HU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lin-csi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apát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947937" y="1478401"/>
            <a:ext cx="4301405" cy="50457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6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6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TUDÁS HATÁRAI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6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(i.sz. 800 körül…)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32" y="64733"/>
            <a:ext cx="5184576" cy="6748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20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8" name="Picture 4" descr="eisberg super bedrohli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/>
          <a:stretch/>
        </p:blipFill>
        <p:spPr bwMode="auto">
          <a:xfrm>
            <a:off x="1606408" y="80628"/>
            <a:ext cx="9055006" cy="604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24710" y="1281148"/>
            <a:ext cx="35874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látható világ</a:t>
            </a: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80494" y="2397272"/>
            <a:ext cx="764069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látható, de tudjuk</a:t>
            </a:r>
            <a:endParaRPr lang="hu-HU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16698" y="3513396"/>
            <a:ext cx="38985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sejtjük</a:t>
            </a:r>
            <a:r>
              <a:rPr lang="hu-H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288706" y="4701528"/>
            <a:ext cx="3898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is sejtjük</a:t>
            </a:r>
            <a:r>
              <a:rPr lang="hu-HU" sz="3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496618" y="201028"/>
            <a:ext cx="5183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EMBERI </a:t>
            </a: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EISBERG 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817098" y="6138314"/>
            <a:ext cx="339147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3200" b="1" dirty="0">
                <a:solidFill>
                  <a:srgbClr val="C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HIEDELMEK</a:t>
            </a:r>
            <a:r>
              <a:rPr lang="hu-HU" sz="2000" b="1" dirty="0">
                <a:solidFill>
                  <a:srgbClr val="C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63762" y="6127439"/>
            <a:ext cx="335365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7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PARADIGMÁK</a:t>
            </a:r>
          </a:p>
        </p:txBody>
      </p:sp>
    </p:spTree>
    <p:extLst>
      <p:ext uri="{BB962C8B-B14F-4D97-AF65-F5344CB8AC3E}">
        <p14:creationId xmlns:p14="http://schemas.microsoft.com/office/powerpoint/2010/main" val="885751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5592" y="440668"/>
            <a:ext cx="10817012" cy="468536"/>
          </a:xfrm>
        </p:spPr>
        <p:txBody>
          <a:bodyPr/>
          <a:lstStyle/>
          <a:p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Emberi KOMMUNIKÁCIÓ MEGÉRTÉSE, fejlesztése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767408" y="1232756"/>
            <a:ext cx="10836275" cy="50457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béke nem a konfliktus hiánya, hanem a konfliktus kezelésének képessége”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hu-HU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hu-HU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Millman</a:t>
            </a:r>
            <a:endParaRPr lang="hu-HU" sz="36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Pszichológus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mindennapokban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092014"/>
            <a:ext cx="2052228" cy="2385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088548"/>
            <a:ext cx="1692188" cy="2400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513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1955" y="43470"/>
            <a:ext cx="8061116" cy="75723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u-HU" sz="3600" dirty="0">
                <a:solidFill>
                  <a:srgbClr val="EB0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3+1 </a:t>
            </a:r>
            <a:r>
              <a:rPr lang="hu-HU" sz="3600" dirty="0" smtClean="0">
                <a:solidFill>
                  <a:srgbClr val="EB0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Minőségi pillér</a:t>
            </a:r>
            <a:r>
              <a:rPr lang="hu-HU" sz="1600" b="0" cap="none" dirty="0">
                <a:solidFill>
                  <a:srgbClr val="EB0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b="0" cap="none" dirty="0">
                <a:solidFill>
                  <a:srgbClr val="EB0A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648375" y="2173546"/>
            <a:ext cx="3249856" cy="127727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hu-H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u-H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Higiénia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6200000">
            <a:off x="2223017" y="2160052"/>
            <a:ext cx="3241256" cy="13128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hu-H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u-H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Hűtőlánc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de-D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6200000">
            <a:off x="3750585" y="2212019"/>
            <a:ext cx="3249857" cy="120032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Védőgázas</a:t>
            </a:r>
            <a:r>
              <a:rPr lang="hu-H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csomagolás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6200000">
            <a:off x="5858735" y="2177845"/>
            <a:ext cx="3241257" cy="127727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hu-HU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u-H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Nyersanyag</a:t>
            </a:r>
          </a:p>
          <a:p>
            <a:pPr>
              <a:spcBef>
                <a:spcPct val="50000"/>
              </a:spcBef>
              <a:defRPr/>
            </a:pPr>
            <a:endParaRPr lang="de-DE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15933" y="1592797"/>
            <a:ext cx="719138" cy="27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4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CH" sz="4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31504" y="725469"/>
            <a:ext cx="6494462" cy="369332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</a:t>
            </a:r>
            <a:r>
              <a:rPr lang="hu-H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 szavatosságú, kiváló minőségű saláta</a:t>
            </a:r>
            <a:endParaRPr lang="de-DE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 helye 15"/>
          <p:cNvSpPr txBox="1">
            <a:spLocks noGrp="1"/>
          </p:cNvSpPr>
          <p:nvPr>
            <p:ph type="body" sz="quarter" idx="13"/>
          </p:nvPr>
        </p:nvSpPr>
        <p:spPr bwMode="auto">
          <a:xfrm>
            <a:off x="1334485" y="4581128"/>
            <a:ext cx="9596055" cy="1923604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teljes folyamat felelősségteljes, ellenőrzött, visszakövethető kontrollja biztosított az </a:t>
            </a:r>
            <a:r>
              <a:rPr lang="hu-HU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eisberg </a:t>
            </a: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 esetében.</a:t>
            </a:r>
          </a:p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Auditok: ISO 14001, SQMS, BRC, TFMS, ETIKAI  </a:t>
            </a:r>
          </a:p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 kihívás: drága, érzékeny, könnyen romló, télen 5 nap távolságban lévő nyersanyaggal biztosítani igen rövid kiszállítási időkkel beérkező rendeléseket. </a:t>
            </a:r>
            <a:endParaRPr 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zgazsi\AppData\Local\Microsoft\Windows\Temporary Internet Files\Content.Outlook\ICUUU1EQ\raktárr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84675"/>
            <a:ext cx="3322614" cy="2482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8893920" y="3827093"/>
            <a:ext cx="281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TELJESKÖRŰ VISSZAKÖVETÉS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7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olyamatábra: Feldolgozás 10"/>
          <p:cNvSpPr/>
          <p:nvPr/>
        </p:nvSpPr>
        <p:spPr>
          <a:xfrm>
            <a:off x="2639616" y="872716"/>
            <a:ext cx="6804756" cy="4932548"/>
          </a:xfrm>
          <a:prstGeom prst="flowChartProcess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26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3179677" y="692696"/>
            <a:ext cx="5868652" cy="525658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10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Folyamatábra: Feldolgozás 4"/>
          <p:cNvSpPr/>
          <p:nvPr/>
        </p:nvSpPr>
        <p:spPr>
          <a:xfrm>
            <a:off x="2783632" y="728700"/>
            <a:ext cx="6912768" cy="5256584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10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Háromszög 4"/>
          <p:cNvSpPr/>
          <p:nvPr/>
        </p:nvSpPr>
        <p:spPr>
          <a:xfrm>
            <a:off x="3179676" y="728700"/>
            <a:ext cx="6444716" cy="5261225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563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027548" y="1484784"/>
            <a:ext cx="84218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0" b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KÉK</a:t>
            </a:r>
          </a:p>
        </p:txBody>
      </p:sp>
    </p:spTree>
    <p:extLst>
      <p:ext uri="{BB962C8B-B14F-4D97-AF65-F5344CB8AC3E}">
        <p14:creationId xmlns:p14="http://schemas.microsoft.com/office/powerpoint/2010/main" val="2933563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2007548" y="428604"/>
            <a:ext cx="8242846" cy="60722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 descr="olvasási érdekesség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140" y="800708"/>
            <a:ext cx="6809661" cy="4960214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ISOFÓRUM XXI.NMK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058A-D643-4E9A-9F41-48BD754C6376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277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6" name="AutoShape 2" descr="Képtalálat a következőre: „nyáriné mihály andrea KÉP”"/>
          <p:cNvSpPr>
            <a:spLocks noChangeAspect="1" noChangeArrowheads="1"/>
          </p:cNvSpPr>
          <p:nvPr/>
        </p:nvSpPr>
        <p:spPr bwMode="auto">
          <a:xfrm>
            <a:off x="-31750" y="-136525"/>
            <a:ext cx="117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VENUSTUS LOGO”"/>
          <p:cNvSpPr>
            <a:spLocks noChangeAspect="1" noChangeArrowheads="1"/>
          </p:cNvSpPr>
          <p:nvPr/>
        </p:nvSpPr>
        <p:spPr bwMode="auto">
          <a:xfrm>
            <a:off x="-31750" y="-136525"/>
            <a:ext cx="1971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1750" y="0"/>
            <a:ext cx="1222375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12" name="Rectangle 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099540" y="785813"/>
            <a:ext cx="198559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None/>
              <a:defRPr/>
            </a:pPr>
            <a:r>
              <a:rPr lang="hu-HU" sz="3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KIKI</a:t>
            </a:r>
          </a:p>
        </p:txBody>
      </p:sp>
      <p:sp>
        <p:nvSpPr>
          <p:cNvPr id="13" name="Robbanás 1 12"/>
          <p:cNvSpPr/>
          <p:nvPr/>
        </p:nvSpPr>
        <p:spPr>
          <a:xfrm>
            <a:off x="7265157" y="2168860"/>
            <a:ext cx="4267447" cy="3852428"/>
          </a:xfrm>
          <a:prstGeom prst="irregularSeal1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Felhő 13"/>
          <p:cNvSpPr/>
          <p:nvPr/>
        </p:nvSpPr>
        <p:spPr>
          <a:xfrm>
            <a:off x="1139825" y="2672916"/>
            <a:ext cx="4596135" cy="3024335"/>
          </a:xfrm>
          <a:prstGeom prst="cloud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Rectangle 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099540" y="1462088"/>
            <a:ext cx="198559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None/>
              <a:defRPr/>
            </a:pPr>
            <a:r>
              <a:rPr lang="hu-HU" sz="3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BUBA</a:t>
            </a:r>
          </a:p>
        </p:txBody>
      </p:sp>
    </p:spTree>
    <p:extLst>
      <p:ext uri="{BB962C8B-B14F-4D97-AF65-F5344CB8AC3E}">
        <p14:creationId xmlns:p14="http://schemas.microsoft.com/office/powerpoint/2010/main" val="104716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118E-6 -2.22222E-6 L 0.26625 0.4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2" y="21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118E-6 -3.33333E-6 L -0.23003 0.31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2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1080224" y="132415"/>
            <a:ext cx="10964578" cy="5544616"/>
          </a:xfrm>
        </p:spPr>
        <p:txBody>
          <a:bodyPr/>
          <a:lstStyle/>
          <a:p>
            <a:pPr marL="885825" lvl="3" indent="-342900" fontAlgn="base">
              <a:spcBef>
                <a:spcPct val="0"/>
              </a:spcBef>
              <a:spcAft>
                <a:spcPct val="0"/>
              </a:spcAft>
            </a:pPr>
            <a:endParaRPr lang="hu-HU" sz="2800" dirty="0" smtClean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3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3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3600" dirty="0" smtClean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/>
              <a:t>                                                </a:t>
            </a:r>
            <a:endParaRPr lang="hu-H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	</a:t>
            </a:r>
            <a:r>
              <a:rPr lang="hu-HU" dirty="0" smtClean="0"/>
              <a:t>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	</a:t>
            </a:r>
            <a:r>
              <a:rPr lang="hu-HU" dirty="0" smtClean="0"/>
              <a:t>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	</a:t>
            </a:r>
            <a:r>
              <a:rPr lang="hu-HU" dirty="0" smtClean="0"/>
              <a:t>			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B5F3CF-A6BF-449A-B9C3-1E57E567C7C1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9" name="Cím 1"/>
          <p:cNvSpPr txBox="1">
            <a:spLocks/>
          </p:cNvSpPr>
          <p:nvPr/>
        </p:nvSpPr>
        <p:spPr bwMode="gray">
          <a:xfrm>
            <a:off x="2423592" y="441450"/>
            <a:ext cx="7524836" cy="508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Kérdőjelezz meg dolgokat</a:t>
            </a:r>
            <a:endParaRPr lang="hu-HU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73" y="2168974"/>
            <a:ext cx="5084211" cy="381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32" y="2150915"/>
            <a:ext cx="5137616" cy="385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18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659396" y="188640"/>
            <a:ext cx="6237033" cy="442849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Paradigmaváltás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csőlátás emberi tulajdonság, iparágakat tesz tönkre.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lehet tőle megszabadulni?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2" y="2996952"/>
            <a:ext cx="5147007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C:\Users\zgazsi\Documents\ujstruktura\Képek\opticalsor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24" y="3589685"/>
            <a:ext cx="4644886" cy="2847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24" y="224644"/>
            <a:ext cx="4644886" cy="3236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églalap 1"/>
          <p:cNvSpPr/>
          <p:nvPr/>
        </p:nvSpPr>
        <p:spPr>
          <a:xfrm>
            <a:off x="1169525" y="6530533"/>
            <a:ext cx="463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hlinkClick r:id="rId5" action="ppaction://hlinkfile"/>
              </a:rPr>
              <a:t>Differenz zwischen 30 und 50 km - Kopie.wmv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58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911424" y="1163118"/>
            <a:ext cx="5544616" cy="51462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gyermek </a:t>
            </a:r>
            <a:b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felfedezőként indul.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 biztonságos kötődése van, felnőttként is segít neki abban, hogy nyitott és kíváncsi legyen a világra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szorongás blokkolja a kreativitást, nyitottságot: mindenki biztonságra vágyik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9" name="Cím 1"/>
          <p:cNvSpPr txBox="1">
            <a:spLocks/>
          </p:cNvSpPr>
          <p:nvPr/>
        </p:nvSpPr>
        <p:spPr bwMode="gray">
          <a:xfrm>
            <a:off x="875420" y="332656"/>
            <a:ext cx="8664861" cy="508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Kreativitás</a:t>
            </a:r>
            <a:endParaRPr lang="hu-H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84" y="1595166"/>
            <a:ext cx="4835874" cy="4138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7161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15980" y="728700"/>
            <a:ext cx="5148573" cy="756084"/>
          </a:xfrm>
        </p:spPr>
        <p:txBody>
          <a:bodyPr/>
          <a:lstStyle/>
          <a:p>
            <a:r>
              <a:rPr lang="hu-HU" sz="4800" dirty="0" err="1" smtClean="0"/>
              <a:t>Lean</a:t>
            </a:r>
            <a:r>
              <a:rPr lang="hu-HU" sz="4800" dirty="0" smtClean="0"/>
              <a:t>:</a:t>
            </a:r>
            <a:br>
              <a:rPr lang="hu-HU" sz="4800" dirty="0" smtClean="0"/>
            </a:br>
            <a:r>
              <a:rPr lang="hu-HU" sz="4800" dirty="0" smtClean="0"/>
              <a:t>KARCSÚSÍTÁS</a:t>
            </a:r>
            <a:endParaRPr lang="hu-HU" sz="48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B5F3CF-A6BF-449A-B9C3-1E57E567C7C1}" type="datetime1">
              <a:rPr lang="de-DE" smtClean="0"/>
              <a:t>18.11.2015</a:t>
            </a:fld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3"/>
          </p:nvPr>
        </p:nvSpPr>
        <p:spPr>
          <a:xfrm>
            <a:off x="6059995" y="1916832"/>
            <a:ext cx="5328593" cy="43924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3600" dirty="0" smtClean="0">
              <a:solidFill>
                <a:srgbClr val="0070C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3600" dirty="0" smtClean="0">
              <a:solidFill>
                <a:srgbClr val="0070C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3600" dirty="0" smtClean="0">
                <a:solidFill>
                  <a:srgbClr val="0070C0"/>
                </a:solidFill>
                <a:cs typeface="Arial" charset="0"/>
              </a:rPr>
              <a:t>MINDEN IPARÁG PROBLÉMÁJA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2000" dirty="0">
              <a:solidFill>
                <a:srgbClr val="0070C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2000" dirty="0" smtClean="0">
              <a:solidFill>
                <a:srgbClr val="0070C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4000" dirty="0" smtClean="0">
                <a:solidFill>
                  <a:srgbClr val="0070C0"/>
                </a:solidFill>
                <a:cs typeface="Arial" charset="0"/>
              </a:rPr>
              <a:t>Miért ? Mit?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6000" b="1" dirty="0" smtClean="0">
                <a:solidFill>
                  <a:srgbClr val="FF0000"/>
                </a:solidFill>
                <a:cs typeface="Arial" charset="0"/>
              </a:rPr>
              <a:t>Hogyan?!!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48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4800" dirty="0" smtClean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42919"/>
            <a:ext cx="4752528" cy="67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23546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A MARKETING EREJE</a:t>
            </a:r>
            <a:endParaRPr lang="hu-H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2467" name="Picture 2" descr="http://www.canadaonly.ca/images/shreddies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81" y="1357313"/>
            <a:ext cx="292490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8997462" y="6670676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Rory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</a:t>
            </a: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Sutherland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–  </a:t>
            </a: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Ogilvy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Group</a:t>
            </a:r>
            <a:endParaRPr lang="hu-H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408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63491" name="Picture 4" descr="New improved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28652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8997462" y="6670676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Rory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</a:t>
            </a: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Sutherland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–  </a:t>
            </a: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Ogilvy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Group</a:t>
            </a:r>
            <a:endParaRPr lang="hu-H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7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64515" name="Kép 2" descr="Shreddies vote O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746" y="633415"/>
            <a:ext cx="8106508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2837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65539" name="Picture 2" descr="http://meanwhile.files.wordpress.com/2008/10/combo-pack-3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790" y="523877"/>
            <a:ext cx="4117731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260482" y="6072190"/>
            <a:ext cx="6132634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260482" y="169865"/>
            <a:ext cx="6132634" cy="642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942386" y="357190"/>
            <a:ext cx="989135" cy="6143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326425" y="509590"/>
            <a:ext cx="989135" cy="6143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Szövegdoboz 5"/>
          <p:cNvSpPr txBox="1">
            <a:spLocks noChangeArrowheads="1"/>
          </p:cNvSpPr>
          <p:nvPr/>
        </p:nvSpPr>
        <p:spPr bwMode="auto">
          <a:xfrm>
            <a:off x="8997462" y="6670676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Rory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</a:t>
            </a: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Sutherland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–  </a:t>
            </a:r>
            <a:r>
              <a:rPr lang="hu-HU" sz="900" dirty="0" err="1">
                <a:solidFill>
                  <a:schemeClr val="bg1">
                    <a:lumMod val="65000"/>
                  </a:schemeClr>
                </a:solidFill>
                <a:latin typeface="ArialMT"/>
              </a:rPr>
              <a:t>Ogilvy</a:t>
            </a:r>
            <a:r>
              <a:rPr lang="hu-HU" sz="900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 Group</a:t>
            </a:r>
            <a:endParaRPr lang="hu-H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2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307468" y="5517232"/>
            <a:ext cx="10117124" cy="74236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TANGO: Ne vezetésre törekedj, hanem azt érd el, hogy kövessenek…</a:t>
            </a:r>
            <a:b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környezet hatása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Vincze Mihály\Desktop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3" y="1610768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Vincze Mihály\Desktop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92" y="1052736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Vincze Mihály\Desktop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34" y="2693310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Vincze Mihály\Desktop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80" y="3871233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Vincze Mihály\Desktop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72" y="3941085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55" y="4220810"/>
            <a:ext cx="2462213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Vincze Mihály\Desktop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68" y="1689456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Vincze Mihály\Desktop\Képkivágá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786125"/>
            <a:ext cx="2466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ím 1"/>
          <p:cNvSpPr txBox="1">
            <a:spLocks/>
          </p:cNvSpPr>
          <p:nvPr/>
        </p:nvSpPr>
        <p:spPr bwMode="gray">
          <a:xfrm>
            <a:off x="4342538" y="489164"/>
            <a:ext cx="3481654" cy="743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vezetés</a:t>
            </a:r>
            <a:endParaRPr lang="hu-H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342538" y="5654105"/>
            <a:ext cx="73371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 smtClean="0">
              <a:hlinkClick r:id="rId5"/>
            </a:endParaRPr>
          </a:p>
          <a:p>
            <a:r>
              <a:rPr lang="hu-HU" sz="2800" dirty="0" smtClean="0">
                <a:hlinkClick r:id="rId5"/>
              </a:rPr>
              <a:t>http</a:t>
            </a:r>
            <a:r>
              <a:rPr lang="hu-HU" sz="2800" dirty="0">
                <a:hlinkClick r:id="rId5"/>
              </a:rPr>
              <a:t>://</a:t>
            </a:r>
            <a:r>
              <a:rPr lang="hu-HU" sz="2800" dirty="0" smtClean="0">
                <a:hlinkClick r:id="rId5"/>
              </a:rPr>
              <a:t>www.youtube.com/watch?v=r7IvegYtyDw</a:t>
            </a:r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519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707568" y="620688"/>
            <a:ext cx="6872320" cy="6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altLang="hu-HU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Alapelv: az ember tisztelete</a:t>
            </a:r>
            <a:endParaRPr lang="hu-HU" altLang="hu-HU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484785"/>
            <a:ext cx="349238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44" y="1498652"/>
            <a:ext cx="6105681" cy="4882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1451484" y="224644"/>
            <a:ext cx="906017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értékek mentén szervezzük csapatunk?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75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5480" y="280389"/>
            <a:ext cx="9829092" cy="436767"/>
          </a:xfrm>
        </p:spPr>
        <p:txBody>
          <a:bodyPr/>
          <a:lstStyle/>
          <a:p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felső vezetés kulcsszerepet játszik !</a:t>
            </a:r>
            <a:endParaRPr lang="hu-H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>
          <a:xfrm>
            <a:off x="767408" y="1016732"/>
            <a:ext cx="5264331" cy="5306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6322316" y="944724"/>
            <a:ext cx="47062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VEZETŐI ELKÖTELEZETTSÉG?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276020" y="2816932"/>
            <a:ext cx="5446171" cy="39087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RÉSZVÉTEL SZÁMÍT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sz="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ÉRTÉKEK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KÉPVISELETE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EMBERI KAPCSOLATOK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EGYÜTTMŰKÖDÉSI MINTÁK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CÉG ÉRTÉKEI 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KORRUPCIÓ ELLENESSÉG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312024" y="2108465"/>
            <a:ext cx="370832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SEMMIT NEM ÉR…</a:t>
            </a:r>
          </a:p>
        </p:txBody>
      </p:sp>
    </p:spTree>
    <p:extLst>
      <p:ext uri="{BB962C8B-B14F-4D97-AF65-F5344CB8AC3E}">
        <p14:creationId xmlns:p14="http://schemas.microsoft.com/office/powerpoint/2010/main" val="1394064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77535" y="5616823"/>
            <a:ext cx="395634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SHACKLETON MODELL: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CSAPAT ÖSSZETARTÁS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 bwMode="gray">
          <a:xfrm>
            <a:off x="1343472" y="300266"/>
            <a:ext cx="4284476" cy="3860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vezetői ÉRTÉKEK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95400" y="6014934"/>
            <a:ext cx="6732748" cy="396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Képtalálat a következőre: „JÓBÓL KIVÁLÓ KÉP”"/>
          <p:cNvSpPr>
            <a:spLocks noChangeAspect="1" noChangeArrowheads="1"/>
          </p:cNvSpPr>
          <p:nvPr/>
        </p:nvSpPr>
        <p:spPr bwMode="auto">
          <a:xfrm>
            <a:off x="-67754" y="-264157"/>
            <a:ext cx="847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0" y="1421305"/>
            <a:ext cx="2772930" cy="402522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84" y="1401884"/>
            <a:ext cx="4746531" cy="3996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ím 1"/>
          <p:cNvSpPr txBox="1">
            <a:spLocks/>
          </p:cNvSpPr>
          <p:nvPr/>
        </p:nvSpPr>
        <p:spPr bwMode="gray">
          <a:xfrm>
            <a:off x="2057555" y="971005"/>
            <a:ext cx="3420380" cy="269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Csapatvezetési elvek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 bwMode="gray">
          <a:xfrm>
            <a:off x="7337252" y="980728"/>
            <a:ext cx="3331256" cy="269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 pótolható ?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786006" y="5561074"/>
            <a:ext cx="4566578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JÓBÓL KIVÁLÓ: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ELŐBB 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EMBER,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AZTÁN 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9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9396" y="296652"/>
            <a:ext cx="9218663" cy="504056"/>
          </a:xfrm>
        </p:spPr>
        <p:txBody>
          <a:bodyPr/>
          <a:lstStyle/>
          <a:p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cselekvés jelentősége ! 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48</a:t>
            </a:fld>
            <a:endParaRPr lang="de-DE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76" y="1015917"/>
            <a:ext cx="4135255" cy="4717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4087714" y="1039959"/>
            <a:ext cx="25843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HIPERKARMA: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„AKI MEGENGEDHETI,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MIND MEGENGEDI.”.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7875" r="11489" b="6288"/>
          <a:stretch/>
        </p:blipFill>
        <p:spPr>
          <a:xfrm>
            <a:off x="10022075" y="3609020"/>
            <a:ext cx="2086593" cy="318150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661157"/>
            <a:ext cx="2548346" cy="3828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16526"/>
          <a:stretch/>
        </p:blipFill>
        <p:spPr>
          <a:xfrm>
            <a:off x="623392" y="1592796"/>
            <a:ext cx="3288705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889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59396" y="296652"/>
            <a:ext cx="8244916" cy="757238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tanítson a vezető?</a:t>
            </a: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752184" y="1489301"/>
            <a:ext cx="4000200" cy="50000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Segoe UI Semibold" panose="020B0702040204020203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b="1" smtClean="0">
                <a:latin typeface="Arial" panose="020B0604020202020204" pitchFamily="34" charset="0"/>
                <a:cs typeface="Arial" panose="020B0604020202020204" pitchFamily="34" charset="0"/>
              </a:rPr>
              <a:t>„…fogékony lelkű tanítványainak </a:t>
            </a:r>
            <a:r>
              <a:rPr lang="hu-H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szóval</a:t>
            </a:r>
            <a:r>
              <a:rPr lang="hu-HU" sz="2800" b="1" smtClean="0">
                <a:latin typeface="Arial" panose="020B0604020202020204" pitchFamily="34" charset="0"/>
                <a:cs typeface="Arial" panose="020B0604020202020204" pitchFamily="34" charset="0"/>
              </a:rPr>
              <a:t> adja elő az Úr parancsait, </a:t>
            </a:r>
          </a:p>
          <a:p>
            <a:r>
              <a:rPr lang="hu-HU" sz="2800" b="1" smtClean="0">
                <a:latin typeface="Arial" panose="020B0604020202020204" pitchFamily="34" charset="0"/>
                <a:cs typeface="Arial" panose="020B0604020202020204" pitchFamily="34" charset="0"/>
              </a:rPr>
              <a:t>a keményszívűeknek és együgyűebbeknek  </a:t>
            </a:r>
            <a:r>
              <a:rPr lang="hu-H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tetteivel</a:t>
            </a:r>
            <a:r>
              <a:rPr lang="hu-HU" sz="2800" b="1" smtClean="0">
                <a:latin typeface="Arial" panose="020B0604020202020204" pitchFamily="34" charset="0"/>
                <a:cs typeface="Arial" panose="020B0604020202020204" pitchFamily="34" charset="0"/>
              </a:rPr>
              <a:t> mutassa az isteni törvényeket…”</a:t>
            </a:r>
          </a:p>
          <a:p>
            <a:pPr algn="r"/>
            <a:endParaRPr lang="hu-HU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400" b="1" smtClean="0">
                <a:latin typeface="Arial" panose="020B0604020202020204" pitchFamily="34" charset="0"/>
                <a:cs typeface="Arial" panose="020B0604020202020204" pitchFamily="34" charset="0"/>
              </a:rPr>
              <a:t>Korzenszky Richárd atya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04074"/>
            <a:ext cx="6516724" cy="5233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600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1933223" y="103772"/>
            <a:ext cx="8627273" cy="6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0" tIns="43636" rIns="87270" bIns="43636" anchor="ctr"/>
          <a:lstStyle>
            <a:lvl1pPr defTabSz="10001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2400" dirty="0">
                <a:solidFill>
                  <a:srgbClr val="17407E"/>
                </a:solidFill>
              </a:rPr>
              <a:t>LEAN szemlélet: értékteremtés és veszteség a folyamatainkban</a:t>
            </a:r>
            <a:endParaRPr lang="de-DE" altLang="hu-HU" sz="2400" dirty="0">
              <a:solidFill>
                <a:srgbClr val="17407E"/>
              </a:solidFill>
            </a:endParaRPr>
          </a:p>
        </p:txBody>
      </p:sp>
      <p:sp>
        <p:nvSpPr>
          <p:cNvPr id="2051" name="Rectangle 163"/>
          <p:cNvSpPr>
            <a:spLocks noChangeArrowheads="1"/>
          </p:cNvSpPr>
          <p:nvPr/>
        </p:nvSpPr>
        <p:spPr bwMode="auto">
          <a:xfrm>
            <a:off x="1786468" y="905378"/>
            <a:ext cx="8619067" cy="5484897"/>
          </a:xfrm>
          <a:prstGeom prst="rect">
            <a:avLst/>
          </a:prstGeom>
          <a:solidFill>
            <a:srgbClr val="1740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5" tIns="40072" rIns="80145" bIns="40072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grpSp>
        <p:nvGrpSpPr>
          <p:cNvPr id="2052" name="Group 133"/>
          <p:cNvGrpSpPr>
            <a:grpSpLocks/>
          </p:cNvGrpSpPr>
          <p:nvPr/>
        </p:nvGrpSpPr>
        <p:grpSpPr bwMode="auto">
          <a:xfrm>
            <a:off x="1933223" y="1776163"/>
            <a:ext cx="8312856" cy="2094998"/>
            <a:chOff x="238" y="1716"/>
            <a:chExt cx="6124" cy="1455"/>
          </a:xfrm>
        </p:grpSpPr>
        <p:grpSp>
          <p:nvGrpSpPr>
            <p:cNvPr id="2066" name="Group 85"/>
            <p:cNvGrpSpPr>
              <a:grpSpLocks/>
            </p:cNvGrpSpPr>
            <p:nvPr/>
          </p:nvGrpSpPr>
          <p:grpSpPr bwMode="auto">
            <a:xfrm>
              <a:off x="238" y="2109"/>
              <a:ext cx="680" cy="680"/>
              <a:chOff x="420" y="3198"/>
              <a:chExt cx="680" cy="680"/>
            </a:xfrm>
          </p:grpSpPr>
          <p:sp>
            <p:nvSpPr>
              <p:cNvPr id="2104" name="Oval 86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15240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5" name="Oval 87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1143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6" name="Oval 88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762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7" name="Oval 89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6699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8" name="Oval 90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hu-HU" altLang="hu-HU" sz="1400">
                    <a:solidFill>
                      <a:srgbClr val="17407E"/>
                    </a:solidFill>
                  </a:rPr>
                  <a:t>Vevői</a:t>
                </a:r>
              </a:p>
              <a:p>
                <a:r>
                  <a:rPr lang="hu-HU" altLang="hu-HU" sz="1400">
                    <a:solidFill>
                      <a:srgbClr val="17407E"/>
                    </a:solidFill>
                  </a:rPr>
                  <a:t>igény</a:t>
                </a:r>
                <a:endParaRPr lang="de-DE" altLang="hu-HU" sz="1400">
                  <a:solidFill>
                    <a:srgbClr val="17407E"/>
                  </a:solidFill>
                </a:endParaRPr>
              </a:p>
            </p:txBody>
          </p:sp>
        </p:grpSp>
        <p:grpSp>
          <p:nvGrpSpPr>
            <p:cNvPr id="2067" name="Group 91"/>
            <p:cNvGrpSpPr>
              <a:grpSpLocks/>
            </p:cNvGrpSpPr>
            <p:nvPr/>
          </p:nvGrpSpPr>
          <p:grpSpPr bwMode="auto">
            <a:xfrm>
              <a:off x="5682" y="2155"/>
              <a:ext cx="680" cy="680"/>
              <a:chOff x="420" y="3198"/>
              <a:chExt cx="680" cy="680"/>
            </a:xfrm>
          </p:grpSpPr>
          <p:sp>
            <p:nvSpPr>
              <p:cNvPr id="2099" name="Oval 92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99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15240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0" name="Oval 93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99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1143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1" name="Oval 94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99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762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2" name="Oval 95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99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rgbClr val="6699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hu-HU" altLang="hu-HU"/>
              </a:p>
            </p:txBody>
          </p:sp>
          <p:sp>
            <p:nvSpPr>
              <p:cNvPr id="2103" name="Oval 96"/>
              <p:cNvSpPr>
                <a:spLocks noChangeArrowheads="1"/>
              </p:cNvSpPr>
              <p:nvPr/>
            </p:nvSpPr>
            <p:spPr bwMode="auto">
              <a:xfrm>
                <a:off x="420" y="3198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99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000125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hu-HU" altLang="hu-HU" sz="1400" dirty="0">
                    <a:solidFill>
                      <a:srgbClr val="17407E"/>
                    </a:solidFill>
                  </a:rPr>
                  <a:t>Vevői</a:t>
                </a:r>
              </a:p>
              <a:p>
                <a:r>
                  <a:rPr lang="hu-HU" altLang="hu-HU" sz="1400" dirty="0" err="1">
                    <a:solidFill>
                      <a:srgbClr val="17407E"/>
                    </a:solidFill>
                  </a:rPr>
                  <a:t>elége-</a:t>
                </a:r>
                <a:endParaRPr lang="hu-HU" altLang="hu-HU" sz="1400" dirty="0">
                  <a:solidFill>
                    <a:srgbClr val="17407E"/>
                  </a:solidFill>
                </a:endParaRPr>
              </a:p>
              <a:p>
                <a:r>
                  <a:rPr lang="hu-HU" altLang="hu-HU" sz="1400" dirty="0" err="1">
                    <a:solidFill>
                      <a:srgbClr val="17407E"/>
                    </a:solidFill>
                  </a:rPr>
                  <a:t>dettség</a:t>
                </a:r>
                <a:endParaRPr lang="de-DE" altLang="hu-HU" sz="1400" dirty="0">
                  <a:solidFill>
                    <a:srgbClr val="17407E"/>
                  </a:solidFill>
                </a:endParaRPr>
              </a:p>
            </p:txBody>
          </p:sp>
        </p:grpSp>
        <p:pic>
          <p:nvPicPr>
            <p:cNvPr id="2068" name="Object 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9" y="2166"/>
              <a:ext cx="545" cy="608"/>
            </a:xfrm>
            <a:prstGeom prst="rect">
              <a:avLst/>
            </a:prstGeom>
          </p:spPr>
        </p:pic>
        <p:pic>
          <p:nvPicPr>
            <p:cNvPr id="2069" name="Object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" y="2166"/>
              <a:ext cx="544" cy="608"/>
            </a:xfrm>
            <a:prstGeom prst="rect">
              <a:avLst/>
            </a:prstGeom>
          </p:spPr>
        </p:pic>
        <p:sp>
          <p:nvSpPr>
            <p:cNvPr id="2070" name="Rectangle 107"/>
            <p:cNvSpPr>
              <a:spLocks noChangeArrowheads="1"/>
            </p:cNvSpPr>
            <p:nvPr/>
          </p:nvSpPr>
          <p:spPr bwMode="auto">
            <a:xfrm>
              <a:off x="2325" y="1764"/>
              <a:ext cx="2540" cy="14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1" name="Rectangle 77"/>
            <p:cNvSpPr>
              <a:spLocks noChangeArrowheads="1"/>
            </p:cNvSpPr>
            <p:nvPr/>
          </p:nvSpPr>
          <p:spPr bwMode="auto">
            <a:xfrm>
              <a:off x="2370" y="1928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2" name="Rectangle 78"/>
            <p:cNvSpPr>
              <a:spLocks noChangeArrowheads="1"/>
            </p:cNvSpPr>
            <p:nvPr/>
          </p:nvSpPr>
          <p:spPr bwMode="auto">
            <a:xfrm>
              <a:off x="2552" y="2200"/>
              <a:ext cx="1496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hu-HU" altLang="hu-HU" sz="1100">
                  <a:solidFill>
                    <a:schemeClr val="bg1"/>
                  </a:solidFill>
                </a:rPr>
                <a:t>Veszteség</a:t>
              </a:r>
              <a:endParaRPr lang="de-DE" altLang="hu-HU" sz="1100">
                <a:solidFill>
                  <a:schemeClr val="bg1"/>
                </a:solidFill>
              </a:endParaRPr>
            </a:p>
          </p:txBody>
        </p:sp>
        <p:sp>
          <p:nvSpPr>
            <p:cNvPr id="2073" name="Rectangle 79"/>
            <p:cNvSpPr>
              <a:spLocks noChangeArrowheads="1"/>
            </p:cNvSpPr>
            <p:nvPr/>
          </p:nvSpPr>
          <p:spPr bwMode="auto">
            <a:xfrm>
              <a:off x="4185" y="2200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4" name="Rectangle 80"/>
            <p:cNvSpPr>
              <a:spLocks noChangeArrowheads="1"/>
            </p:cNvSpPr>
            <p:nvPr/>
          </p:nvSpPr>
          <p:spPr bwMode="auto">
            <a:xfrm>
              <a:off x="2598" y="2608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5" name="Rectangle 81"/>
            <p:cNvSpPr>
              <a:spLocks noChangeArrowheads="1"/>
            </p:cNvSpPr>
            <p:nvPr/>
          </p:nvSpPr>
          <p:spPr bwMode="auto">
            <a:xfrm>
              <a:off x="2370" y="2608"/>
              <a:ext cx="18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6" name="Rectangle 82"/>
            <p:cNvSpPr>
              <a:spLocks noChangeArrowheads="1"/>
            </p:cNvSpPr>
            <p:nvPr/>
          </p:nvSpPr>
          <p:spPr bwMode="auto">
            <a:xfrm>
              <a:off x="4458" y="1928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7" name="Rectangle 83"/>
            <p:cNvSpPr>
              <a:spLocks noChangeArrowheads="1"/>
            </p:cNvSpPr>
            <p:nvPr/>
          </p:nvSpPr>
          <p:spPr bwMode="auto">
            <a:xfrm>
              <a:off x="4095" y="1928"/>
              <a:ext cx="181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8" name="Rectangle 84"/>
            <p:cNvSpPr>
              <a:spLocks noChangeArrowheads="1"/>
            </p:cNvSpPr>
            <p:nvPr/>
          </p:nvSpPr>
          <p:spPr bwMode="auto">
            <a:xfrm>
              <a:off x="3051" y="1928"/>
              <a:ext cx="907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79" name="Rectangle 100"/>
            <p:cNvSpPr>
              <a:spLocks noChangeArrowheads="1"/>
            </p:cNvSpPr>
            <p:nvPr/>
          </p:nvSpPr>
          <p:spPr bwMode="auto">
            <a:xfrm>
              <a:off x="2370" y="2881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0" name="Rectangle 101"/>
            <p:cNvSpPr>
              <a:spLocks noChangeArrowheads="1"/>
            </p:cNvSpPr>
            <p:nvPr/>
          </p:nvSpPr>
          <p:spPr bwMode="auto">
            <a:xfrm>
              <a:off x="2825" y="2880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1" name="Rectangle 102"/>
            <p:cNvSpPr>
              <a:spLocks noChangeArrowheads="1"/>
            </p:cNvSpPr>
            <p:nvPr/>
          </p:nvSpPr>
          <p:spPr bwMode="auto">
            <a:xfrm>
              <a:off x="3277" y="2880"/>
              <a:ext cx="36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2" name="Rectangle 103"/>
            <p:cNvSpPr>
              <a:spLocks noChangeArrowheads="1"/>
            </p:cNvSpPr>
            <p:nvPr/>
          </p:nvSpPr>
          <p:spPr bwMode="auto">
            <a:xfrm>
              <a:off x="3776" y="2880"/>
              <a:ext cx="272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3" name="Text Box 109"/>
            <p:cNvSpPr txBox="1">
              <a:spLocks noChangeArrowheads="1"/>
            </p:cNvSpPr>
            <p:nvPr/>
          </p:nvSpPr>
          <p:spPr bwMode="auto">
            <a:xfrm>
              <a:off x="1520" y="1883"/>
              <a:ext cx="86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altLang="hu-HU" sz="1100">
                  <a:solidFill>
                    <a:schemeClr val="bg1"/>
                  </a:solidFill>
                </a:rPr>
                <a:t>1.</a:t>
              </a:r>
              <a:r>
                <a:rPr lang="hu-HU" altLang="hu-HU" sz="1100">
                  <a:solidFill>
                    <a:schemeClr val="bg1"/>
                  </a:solidFill>
                </a:rPr>
                <a:t>megrendelés</a:t>
              </a:r>
              <a:endParaRPr lang="de-DE" altLang="hu-HU" sz="1100">
                <a:solidFill>
                  <a:schemeClr val="bg1"/>
                </a:solidFill>
              </a:endParaRPr>
            </a:p>
          </p:txBody>
        </p:sp>
        <p:sp>
          <p:nvSpPr>
            <p:cNvPr id="2084" name="Rectangle 113"/>
            <p:cNvSpPr>
              <a:spLocks noChangeArrowheads="1"/>
            </p:cNvSpPr>
            <p:nvPr/>
          </p:nvSpPr>
          <p:spPr bwMode="auto">
            <a:xfrm>
              <a:off x="3731" y="2608"/>
              <a:ext cx="1088" cy="136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5" name="Rectangle 114"/>
            <p:cNvSpPr>
              <a:spLocks noChangeArrowheads="1"/>
            </p:cNvSpPr>
            <p:nvPr/>
          </p:nvSpPr>
          <p:spPr bwMode="auto">
            <a:xfrm>
              <a:off x="2914" y="2608"/>
              <a:ext cx="817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00125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100012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hu-HU" altLang="hu-HU" sz="1100"/>
                <a:t>Értékteremtés</a:t>
              </a:r>
              <a:endParaRPr lang="de-DE" altLang="hu-HU" sz="1100"/>
            </a:p>
          </p:txBody>
        </p:sp>
        <p:sp>
          <p:nvSpPr>
            <p:cNvPr id="2086" name="Rectangle 116"/>
            <p:cNvSpPr>
              <a:spLocks noChangeArrowheads="1"/>
            </p:cNvSpPr>
            <p:nvPr/>
          </p:nvSpPr>
          <p:spPr bwMode="auto">
            <a:xfrm>
              <a:off x="2370" y="2200"/>
              <a:ext cx="182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7" name="Rectangle 121"/>
            <p:cNvSpPr>
              <a:spLocks noChangeArrowheads="1"/>
            </p:cNvSpPr>
            <p:nvPr/>
          </p:nvSpPr>
          <p:spPr bwMode="auto">
            <a:xfrm>
              <a:off x="4547" y="2200"/>
              <a:ext cx="273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8" name="Rectangle 122"/>
            <p:cNvSpPr>
              <a:spLocks noChangeArrowheads="1"/>
            </p:cNvSpPr>
            <p:nvPr/>
          </p:nvSpPr>
          <p:spPr bwMode="auto">
            <a:xfrm>
              <a:off x="2552" y="2608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89" name="Rectangle 123"/>
            <p:cNvSpPr>
              <a:spLocks noChangeArrowheads="1"/>
            </p:cNvSpPr>
            <p:nvPr/>
          </p:nvSpPr>
          <p:spPr bwMode="auto">
            <a:xfrm>
              <a:off x="2733" y="2880"/>
              <a:ext cx="9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0" name="Rectangle 124"/>
            <p:cNvSpPr>
              <a:spLocks noChangeArrowheads="1"/>
            </p:cNvSpPr>
            <p:nvPr/>
          </p:nvSpPr>
          <p:spPr bwMode="auto">
            <a:xfrm>
              <a:off x="4048" y="2200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1" name="Rectangle 125"/>
            <p:cNvSpPr>
              <a:spLocks noChangeArrowheads="1"/>
            </p:cNvSpPr>
            <p:nvPr/>
          </p:nvSpPr>
          <p:spPr bwMode="auto">
            <a:xfrm>
              <a:off x="3187" y="2880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2" name="Rectangle 126"/>
            <p:cNvSpPr>
              <a:spLocks noChangeArrowheads="1"/>
            </p:cNvSpPr>
            <p:nvPr/>
          </p:nvSpPr>
          <p:spPr bwMode="auto">
            <a:xfrm>
              <a:off x="3958" y="1928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3" name="Rectangle 127"/>
            <p:cNvSpPr>
              <a:spLocks noChangeArrowheads="1"/>
            </p:cNvSpPr>
            <p:nvPr/>
          </p:nvSpPr>
          <p:spPr bwMode="auto">
            <a:xfrm>
              <a:off x="2733" y="1928"/>
              <a:ext cx="317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4" name="Rectangle 129"/>
            <p:cNvSpPr>
              <a:spLocks noChangeArrowheads="1"/>
            </p:cNvSpPr>
            <p:nvPr/>
          </p:nvSpPr>
          <p:spPr bwMode="auto">
            <a:xfrm>
              <a:off x="4048" y="2880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5" name="Rectangle 128"/>
            <p:cNvSpPr>
              <a:spLocks noChangeArrowheads="1"/>
            </p:cNvSpPr>
            <p:nvPr/>
          </p:nvSpPr>
          <p:spPr bwMode="auto">
            <a:xfrm>
              <a:off x="4273" y="1928"/>
              <a:ext cx="229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6" name="Rectangle 130"/>
            <p:cNvSpPr>
              <a:spLocks noChangeArrowheads="1"/>
            </p:cNvSpPr>
            <p:nvPr/>
          </p:nvSpPr>
          <p:spPr bwMode="auto">
            <a:xfrm>
              <a:off x="3640" y="2880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7" name="Rectangle 104"/>
            <p:cNvSpPr>
              <a:spLocks noChangeArrowheads="1"/>
            </p:cNvSpPr>
            <p:nvPr/>
          </p:nvSpPr>
          <p:spPr bwMode="auto">
            <a:xfrm>
              <a:off x="4094" y="2880"/>
              <a:ext cx="726" cy="137"/>
            </a:xfrm>
            <a:prstGeom prst="rect">
              <a:avLst/>
            </a:prstGeom>
            <a:solidFill>
              <a:srgbClr val="1740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98" name="Text Box 132"/>
            <p:cNvSpPr txBox="1">
              <a:spLocks noChangeArrowheads="1"/>
            </p:cNvSpPr>
            <p:nvPr/>
          </p:nvSpPr>
          <p:spPr bwMode="auto">
            <a:xfrm>
              <a:off x="3170" y="1716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10429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hu-HU" altLang="hu-HU" sz="1400"/>
                <a:t>Folyamat</a:t>
              </a:r>
              <a:endParaRPr lang="de-DE" altLang="hu-HU" sz="1400"/>
            </a:p>
          </p:txBody>
        </p:sp>
      </p:grpSp>
      <p:sp>
        <p:nvSpPr>
          <p:cNvPr id="2053" name="AutoShape 134"/>
          <p:cNvSpPr>
            <a:spLocks/>
          </p:cNvSpPr>
          <p:nvPr/>
        </p:nvSpPr>
        <p:spPr bwMode="auto">
          <a:xfrm>
            <a:off x="3965222" y="4006516"/>
            <a:ext cx="1045634" cy="391026"/>
          </a:xfrm>
          <a:prstGeom prst="borderCallout2">
            <a:avLst>
              <a:gd name="adj1" fmla="val 26472"/>
              <a:gd name="adj2" fmla="val 106227"/>
              <a:gd name="adj3" fmla="val 26472"/>
              <a:gd name="adj4" fmla="val 142023"/>
              <a:gd name="adj5" fmla="val -112500"/>
              <a:gd name="adj6" fmla="val 169389"/>
            </a:avLst>
          </a:prstGeom>
          <a:solidFill>
            <a:srgbClr val="FFFF99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5" tIns="40072" rIns="80145" bIns="40072" anchor="ctr"/>
          <a:lstStyle>
            <a:lvl1pPr defTabSz="10001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hu-HU" altLang="hu-HU" sz="1200">
                <a:solidFill>
                  <a:srgbClr val="17407E"/>
                </a:solidFill>
              </a:rPr>
              <a:t>Mérési hiba</a:t>
            </a:r>
            <a:r>
              <a:rPr lang="de-DE" altLang="hu-HU">
                <a:solidFill>
                  <a:srgbClr val="17407E"/>
                </a:solidFill>
              </a:rPr>
              <a:t> </a:t>
            </a:r>
          </a:p>
        </p:txBody>
      </p:sp>
      <p:sp>
        <p:nvSpPr>
          <p:cNvPr id="2054" name="AutoShape 137"/>
          <p:cNvSpPr>
            <a:spLocks/>
          </p:cNvSpPr>
          <p:nvPr/>
        </p:nvSpPr>
        <p:spPr bwMode="auto">
          <a:xfrm>
            <a:off x="5698068" y="3932824"/>
            <a:ext cx="1230489" cy="422609"/>
          </a:xfrm>
          <a:prstGeom prst="borderCallout2">
            <a:avLst>
              <a:gd name="adj1" fmla="val 39778"/>
              <a:gd name="adj2" fmla="val 106227"/>
              <a:gd name="adj3" fmla="val 39778"/>
              <a:gd name="adj4" fmla="val 124644"/>
              <a:gd name="adj5" fmla="val -298894"/>
              <a:gd name="adj6" fmla="val 154745"/>
            </a:avLst>
          </a:prstGeom>
          <a:solidFill>
            <a:srgbClr val="FFFF99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5" tIns="40072" rIns="80145" bIns="40072" anchor="ctr"/>
          <a:lstStyle>
            <a:lvl1pPr defTabSz="10001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hu-HU" altLang="hu-HU" sz="1200">
                <a:solidFill>
                  <a:srgbClr val="17407E"/>
                </a:solidFill>
              </a:rPr>
              <a:t>Eszköz meghibásodás</a:t>
            </a:r>
            <a:endParaRPr lang="de-DE" altLang="hu-HU">
              <a:solidFill>
                <a:srgbClr val="17407E"/>
              </a:solidFill>
            </a:endParaRPr>
          </a:p>
        </p:txBody>
      </p:sp>
      <p:sp>
        <p:nvSpPr>
          <p:cNvPr id="2055" name="AutoShape 138"/>
          <p:cNvSpPr>
            <a:spLocks/>
          </p:cNvSpPr>
          <p:nvPr/>
        </p:nvSpPr>
        <p:spPr bwMode="auto">
          <a:xfrm>
            <a:off x="2648656" y="1562604"/>
            <a:ext cx="1593144" cy="458703"/>
          </a:xfrm>
          <a:prstGeom prst="borderCallout2">
            <a:avLst>
              <a:gd name="adj1" fmla="val 22644"/>
              <a:gd name="adj2" fmla="val 104088"/>
              <a:gd name="adj3" fmla="val 22644"/>
              <a:gd name="adj4" fmla="val 135181"/>
              <a:gd name="adj5" fmla="val 229560"/>
              <a:gd name="adj6" fmla="val 158856"/>
            </a:avLst>
          </a:prstGeom>
          <a:solidFill>
            <a:srgbClr val="FFFF99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5" tIns="40072" rIns="80145" bIns="40072" anchor="ctr"/>
          <a:lstStyle>
            <a:lvl1pPr defTabSz="10001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 dirty="0">
                <a:solidFill>
                  <a:srgbClr val="17407E"/>
                </a:solidFill>
              </a:rPr>
              <a:t>Rossz információ a dokumentációban</a:t>
            </a:r>
            <a:endParaRPr lang="de-DE" altLang="hu-HU" dirty="0">
              <a:solidFill>
                <a:srgbClr val="17407E"/>
              </a:solidFill>
            </a:endParaRPr>
          </a:p>
        </p:txBody>
      </p:sp>
      <p:sp>
        <p:nvSpPr>
          <p:cNvPr id="2056" name="AutoShape 139"/>
          <p:cNvSpPr>
            <a:spLocks/>
          </p:cNvSpPr>
          <p:nvPr/>
        </p:nvSpPr>
        <p:spPr bwMode="auto">
          <a:xfrm>
            <a:off x="3509434" y="1132473"/>
            <a:ext cx="1470378" cy="326356"/>
          </a:xfrm>
          <a:prstGeom prst="borderCallout2">
            <a:avLst>
              <a:gd name="adj1" fmla="val 31718"/>
              <a:gd name="adj2" fmla="val 104431"/>
              <a:gd name="adj3" fmla="val 31718"/>
              <a:gd name="adj4" fmla="val 139060"/>
              <a:gd name="adj5" fmla="val 332597"/>
              <a:gd name="adj6" fmla="val 165375"/>
            </a:avLst>
          </a:prstGeom>
          <a:solidFill>
            <a:srgbClr val="FFFF99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5" tIns="40072" rIns="80145" bIns="40072" anchor="ctr"/>
          <a:lstStyle>
            <a:lvl1pPr defTabSz="10001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hu-HU" altLang="hu-HU" sz="1200" dirty="0">
                <a:solidFill>
                  <a:srgbClr val="17407E"/>
                </a:solidFill>
              </a:rPr>
              <a:t>Minőségprobléma</a:t>
            </a:r>
            <a:r>
              <a:rPr lang="de-DE" altLang="hu-HU" dirty="0">
                <a:solidFill>
                  <a:srgbClr val="17407E"/>
                </a:solidFill>
              </a:rPr>
              <a:t> </a:t>
            </a:r>
          </a:p>
        </p:txBody>
      </p:sp>
      <p:sp>
        <p:nvSpPr>
          <p:cNvPr id="2057" name="AutoShape 140"/>
          <p:cNvSpPr>
            <a:spLocks/>
          </p:cNvSpPr>
          <p:nvPr/>
        </p:nvSpPr>
        <p:spPr bwMode="auto">
          <a:xfrm>
            <a:off x="8644468" y="1394161"/>
            <a:ext cx="1354667" cy="327861"/>
          </a:xfrm>
          <a:prstGeom prst="borderCallout2">
            <a:avLst>
              <a:gd name="adj1" fmla="val 31718"/>
              <a:gd name="adj2" fmla="val -4810"/>
              <a:gd name="adj3" fmla="val 31718"/>
              <a:gd name="adj4" fmla="val -31764"/>
              <a:gd name="adj5" fmla="val 246255"/>
              <a:gd name="adj6" fmla="val -52204"/>
            </a:avLst>
          </a:prstGeom>
          <a:solidFill>
            <a:srgbClr val="FFFF99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5" tIns="40072" rIns="80145" bIns="40072" anchor="ctr"/>
          <a:lstStyle>
            <a:lvl1pPr defTabSz="100012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hu-HU" altLang="hu-HU" sz="1200" dirty="0">
                <a:solidFill>
                  <a:srgbClr val="17407E"/>
                </a:solidFill>
              </a:rPr>
              <a:t>Anyaghiba</a:t>
            </a:r>
            <a:r>
              <a:rPr lang="de-DE" altLang="hu-HU" dirty="0">
                <a:solidFill>
                  <a:srgbClr val="17407E"/>
                </a:solidFill>
              </a:rPr>
              <a:t> </a:t>
            </a:r>
          </a:p>
        </p:txBody>
      </p:sp>
      <p:sp>
        <p:nvSpPr>
          <p:cNvPr id="2058" name="Text Box 109"/>
          <p:cNvSpPr txBox="1">
            <a:spLocks noChangeArrowheads="1"/>
          </p:cNvSpPr>
          <p:nvPr/>
        </p:nvSpPr>
        <p:spPr bwMode="auto">
          <a:xfrm>
            <a:off x="3675946" y="2418347"/>
            <a:ext cx="1149305" cy="2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5" tIns="40072" rIns="80145" bIns="40072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100">
                <a:solidFill>
                  <a:schemeClr val="bg1"/>
                </a:solidFill>
              </a:rPr>
              <a:t>2</a:t>
            </a:r>
            <a:r>
              <a:rPr lang="de-DE" altLang="hu-HU" sz="1100">
                <a:solidFill>
                  <a:schemeClr val="bg1"/>
                </a:solidFill>
              </a:rPr>
              <a:t>.</a:t>
            </a:r>
            <a:r>
              <a:rPr lang="hu-HU" altLang="hu-HU" sz="1100">
                <a:solidFill>
                  <a:schemeClr val="bg1"/>
                </a:solidFill>
              </a:rPr>
              <a:t>megrendelés</a:t>
            </a:r>
            <a:endParaRPr lang="de-DE" altLang="hu-HU" sz="1100">
              <a:solidFill>
                <a:schemeClr val="bg1"/>
              </a:solidFill>
            </a:endParaRPr>
          </a:p>
        </p:txBody>
      </p:sp>
      <p:sp>
        <p:nvSpPr>
          <p:cNvPr id="2059" name="Text Box 109"/>
          <p:cNvSpPr txBox="1">
            <a:spLocks noChangeArrowheads="1"/>
          </p:cNvSpPr>
          <p:nvPr/>
        </p:nvSpPr>
        <p:spPr bwMode="auto">
          <a:xfrm>
            <a:off x="3675946" y="3006391"/>
            <a:ext cx="1149305" cy="2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5" tIns="40072" rIns="80145" bIns="40072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100">
                <a:solidFill>
                  <a:schemeClr val="bg1"/>
                </a:solidFill>
              </a:rPr>
              <a:t>3</a:t>
            </a:r>
            <a:r>
              <a:rPr lang="de-DE" altLang="hu-HU" sz="1100">
                <a:solidFill>
                  <a:schemeClr val="bg1"/>
                </a:solidFill>
              </a:rPr>
              <a:t>.</a:t>
            </a:r>
            <a:r>
              <a:rPr lang="hu-HU" altLang="hu-HU" sz="1100">
                <a:solidFill>
                  <a:schemeClr val="bg1"/>
                </a:solidFill>
              </a:rPr>
              <a:t>megrendelés</a:t>
            </a:r>
            <a:endParaRPr lang="de-DE" altLang="hu-HU" sz="1100">
              <a:solidFill>
                <a:schemeClr val="bg1"/>
              </a:solidFill>
            </a:endParaRPr>
          </a:p>
        </p:txBody>
      </p:sp>
      <p:sp>
        <p:nvSpPr>
          <p:cNvPr id="2060" name="Text Box 109"/>
          <p:cNvSpPr txBox="1">
            <a:spLocks noChangeArrowheads="1"/>
          </p:cNvSpPr>
          <p:nvPr/>
        </p:nvSpPr>
        <p:spPr bwMode="auto">
          <a:xfrm>
            <a:off x="3675946" y="3386889"/>
            <a:ext cx="1149305" cy="2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5" tIns="40072" rIns="80145" bIns="40072">
            <a:spAutoFit/>
          </a:bodyPr>
          <a:lstStyle>
            <a:lvl1pPr defTabSz="1042988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100">
                <a:solidFill>
                  <a:schemeClr val="bg1"/>
                </a:solidFill>
              </a:rPr>
              <a:t>4</a:t>
            </a:r>
            <a:r>
              <a:rPr lang="de-DE" altLang="hu-HU" sz="1100">
                <a:solidFill>
                  <a:schemeClr val="bg1"/>
                </a:solidFill>
              </a:rPr>
              <a:t>.</a:t>
            </a:r>
            <a:r>
              <a:rPr lang="hu-HU" altLang="hu-HU" sz="1100">
                <a:solidFill>
                  <a:schemeClr val="bg1"/>
                </a:solidFill>
              </a:rPr>
              <a:t>megrendelés</a:t>
            </a:r>
            <a:endParaRPr lang="de-DE" altLang="hu-HU" sz="110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964391" y="4665794"/>
            <a:ext cx="806591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</a:pPr>
            <a:r>
              <a:rPr lang="hu-HU" altLang="hu-HU" sz="2400" b="1" dirty="0">
                <a:solidFill>
                  <a:srgbClr val="FFFF00"/>
                </a:solidFill>
                <a:latin typeface="Times New Roman" pitchFamily="18" charset="0"/>
              </a:rPr>
              <a:t>„…a veszteségek teljes kiküszöbölése a Toyota rendszer alapelve, és ha valaki nem érti az alapelvet, a teljes rendszer helyes megértése is lehetetlen”</a:t>
            </a:r>
          </a:p>
          <a:p>
            <a:pPr algn="r">
              <a:spcBef>
                <a:spcPct val="20000"/>
              </a:spcBef>
            </a:pPr>
            <a:r>
              <a:rPr lang="hu-HU" alt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Shigeo</a:t>
            </a:r>
            <a:r>
              <a:rPr lang="hu-HU" altLang="hu-HU" sz="24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alt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Shingo</a:t>
            </a:r>
            <a:endParaRPr lang="hu-HU" altLang="hu-H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7" name="Kép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49" y="6390275"/>
            <a:ext cx="1501422" cy="2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8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3" descr="IMG_8479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8" y="116632"/>
            <a:ext cx="734798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207568" y="440668"/>
            <a:ext cx="2628292" cy="757238"/>
          </a:xfrm>
        </p:spPr>
        <p:txBody>
          <a:bodyPr/>
          <a:lstStyle/>
          <a:p>
            <a:pPr eaLnBrk="1" hangingPunct="1"/>
            <a:r>
              <a:rPr lang="hu-HU" b="1" dirty="0" smtClean="0"/>
              <a:t>Tanácskérés 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7801378" y="999307"/>
            <a:ext cx="4390622" cy="5202001"/>
          </a:xfrm>
        </p:spPr>
        <p:txBody>
          <a:bodyPr/>
          <a:lstStyle/>
          <a:p>
            <a:pPr eaLnBrk="1" hangingPunct="1"/>
            <a:r>
              <a:rPr lang="hu-HU" sz="2400" b="1" dirty="0" smtClean="0"/>
              <a:t>Valahányszor valami fontos tennivaló fordul elő a monostorban, (…) miután meghallgatta a testvérek tanácsát, mérlegelje magában, s amit hasznosabbnak ítél, azt cselekedje. </a:t>
            </a:r>
          </a:p>
          <a:p>
            <a:pPr eaLnBrk="1" hangingPunct="1"/>
            <a:r>
              <a:rPr lang="hu-HU" sz="2400" b="1" dirty="0" smtClean="0"/>
              <a:t>Azért mondjuk, hogy mindnyájukat hívja meg a tanácsra, mivel </a:t>
            </a:r>
            <a:r>
              <a:rPr lang="hu-HU" sz="2400" b="1" dirty="0" smtClean="0">
                <a:solidFill>
                  <a:srgbClr val="FF0000"/>
                </a:solidFill>
              </a:rPr>
              <a:t>gyakran a fiatalabbnak nyilatkoztatja ki az Úr azt, ami jobb.</a:t>
            </a:r>
          </a:p>
          <a:p>
            <a:pPr eaLnBrk="1" hangingPunct="1"/>
            <a:endParaRPr lang="hu-H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</a:rPr>
              <a:t>/ </a:t>
            </a:r>
            <a:r>
              <a:rPr lang="hu-HU" sz="2400" b="1" dirty="0" err="1" smtClean="0">
                <a:solidFill>
                  <a:srgbClr val="FF0000"/>
                </a:solidFill>
              </a:rPr>
              <a:t>Korzenszky</a:t>
            </a:r>
            <a:r>
              <a:rPr lang="hu-HU" sz="2400" b="1" dirty="0" smtClean="0">
                <a:solidFill>
                  <a:srgbClr val="FF0000"/>
                </a:solidFill>
              </a:rPr>
              <a:t> Richárd atya</a:t>
            </a:r>
          </a:p>
          <a:p>
            <a:pPr eaLnBrk="1" hangingPunct="1"/>
            <a:endParaRPr lang="hu-HU" sz="2400" b="1" dirty="0">
              <a:solidFill>
                <a:srgbClr val="FF0000"/>
              </a:solidFill>
            </a:endParaRPr>
          </a:p>
          <a:p>
            <a:pPr eaLnBrk="1" hangingPunct="1"/>
            <a:endParaRPr lang="hu-H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hu-H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656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67408" y="368660"/>
            <a:ext cx="8964996" cy="396044"/>
          </a:xfrm>
        </p:spPr>
        <p:txBody>
          <a:bodyPr/>
          <a:lstStyle/>
          <a:p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finom szembesítés a gyengéinkkel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860196" y="2348880"/>
            <a:ext cx="4068452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Viselkedési kódex: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dolgozó nem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terjeszthet alaptalan híreket,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pletykálkodhat”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1241202"/>
            <a:ext cx="7128792" cy="48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52</a:t>
            </a:fld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22794"/>
            <a:ext cx="4356484" cy="6160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2148495" y="5402186"/>
            <a:ext cx="48836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hanem megcsinál</a:t>
            </a:r>
            <a:r>
              <a:rPr lang="hu-H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95500" y="4830767"/>
            <a:ext cx="3096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is csinál…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50932" y="4182787"/>
            <a:ext cx="3096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csinálgat..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839416" y="476672"/>
            <a:ext cx="491641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ELVÁRT MŰKÖDÉSMÓD: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83432" y="1185069"/>
            <a:ext cx="3501536" cy="2769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Viselkedési kódex: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Legyen mindenki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proaktív,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kitartó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célorientált…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65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412" y="152636"/>
            <a:ext cx="7560332" cy="469264"/>
          </a:xfrm>
        </p:spPr>
        <p:txBody>
          <a:bodyPr/>
          <a:lstStyle/>
          <a:p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Vezetői gondoskodás	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53</a:t>
            </a:fld>
            <a:endParaRPr lang="de-DE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728700"/>
            <a:ext cx="7776864" cy="583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9012324" y="2560546"/>
            <a:ext cx="2683427" cy="2200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 dolgozó 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vállalat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legfontosabb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erőforrása…”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57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DBBAEF-0812-41E9-9F4F-26EA2AC96593}" type="datetime1">
              <a:rPr lang="de-DE" smtClean="0"/>
              <a:t>18.11.2015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Company presentation</a:t>
            </a:r>
            <a:endParaRPr lang="de-DE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54</a:t>
            </a:fld>
            <a:endParaRPr lang="de-DE" dirty="0"/>
          </a:p>
        </p:txBody>
      </p:sp>
      <p:pic>
        <p:nvPicPr>
          <p:cNvPr id="8" name="Picture 2" descr="http://t1.gstatic.com/images?q=tbn:ANd9GcQ5NT74wTeb-JaejzY3zawW-sRD26MIqITBbUjd5qN5GkUmmccU2UPtEPZs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-15634"/>
            <a:ext cx="10117124" cy="68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315580" y="96156"/>
            <a:ext cx="80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CSAPATÉPÍTÉS ?- mindennapi munka..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624087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99456" y="296652"/>
            <a:ext cx="4212468" cy="755622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CÉG Minőségi értékeinek megjelenítése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052274"/>
            <a:ext cx="2816932" cy="56338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2374934"/>
            <a:ext cx="8328248" cy="3932590"/>
          </a:xfrm>
          <a:prstGeom prst="rect">
            <a:avLst/>
          </a:prstGeom>
        </p:spPr>
      </p:pic>
      <p:sp>
        <p:nvSpPr>
          <p:cNvPr id="9" name="Cím 2"/>
          <p:cNvSpPr txBox="1">
            <a:spLocks/>
          </p:cNvSpPr>
          <p:nvPr/>
        </p:nvSpPr>
        <p:spPr bwMode="gray">
          <a:xfrm>
            <a:off x="7248128" y="1719414"/>
            <a:ext cx="3564396" cy="655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chemeClr val="tx1"/>
                </a:solidFill>
              </a:rPr>
              <a:t>Kreativitás megjelenítése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6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56</a:t>
            </a:fld>
            <a:endParaRPr lang="de-DE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676" y="1177275"/>
            <a:ext cx="2808312" cy="5708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988" y="732019"/>
            <a:ext cx="2988332" cy="6153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847" y="-17611"/>
            <a:ext cx="3205829" cy="6875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29496"/>
            <a:ext cx="3179677" cy="5155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zövegdoboz 1"/>
          <p:cNvSpPr txBox="1"/>
          <p:nvPr/>
        </p:nvSpPr>
        <p:spPr>
          <a:xfrm>
            <a:off x="525667" y="116632"/>
            <a:ext cx="546425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 FRISSESSÉG MŰVÉSZET”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ÜZENETEK A DOLGOZÓINKNAK IS…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2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3172" y="584200"/>
            <a:ext cx="1652428" cy="75723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ISOFÓRUM XXI.NMK</a:t>
            </a:r>
            <a:endParaRPr lang="de-DE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/>
              <a:pPr/>
              <a:t>57</a:t>
            </a:fld>
            <a:endParaRPr lang="de-DE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-24436" y="-27384"/>
            <a:ext cx="12277120" cy="6865054"/>
            <a:chOff x="-24436" y="-27384"/>
            <a:chExt cx="12277120" cy="6865054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436" y="-27384"/>
              <a:ext cx="7992644" cy="6865054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28"/>
            <a:stretch/>
          </p:blipFill>
          <p:spPr>
            <a:xfrm>
              <a:off x="7920880" y="-27384"/>
              <a:ext cx="4331804" cy="6865054"/>
            </a:xfrm>
            <a:prstGeom prst="rect">
              <a:avLst/>
            </a:prstGeom>
          </p:spPr>
        </p:pic>
      </p:grpSp>
      <p:sp>
        <p:nvSpPr>
          <p:cNvPr id="10" name="Szövegdoboz 9"/>
          <p:cNvSpPr txBox="1"/>
          <p:nvPr/>
        </p:nvSpPr>
        <p:spPr>
          <a:xfrm>
            <a:off x="5699956" y="4785246"/>
            <a:ext cx="6336704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</a:t>
            </a:r>
            <a: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figyelmet,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egyetek sok salátát!  </a:t>
            </a:r>
            <a: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09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7568" y="913817"/>
            <a:ext cx="7924682" cy="4848786"/>
          </a:xfrm>
          <a:prstGeom prst="rect">
            <a:avLst/>
          </a:prstGeom>
          <a:solidFill>
            <a:srgbClr val="E7E7EF"/>
          </a:solidFill>
          <a:ln w="12700">
            <a:solidFill>
              <a:srgbClr val="EAEAEA"/>
            </a:solidFill>
            <a:miter lim="800000"/>
            <a:headEnd/>
            <a:tailEnd/>
          </a:ln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hu-HU" sz="2200" b="0">
              <a:latin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80527" y="115727"/>
            <a:ext cx="6628126" cy="51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altLang="hu-HU" sz="2800" dirty="0">
                <a:solidFill>
                  <a:srgbClr val="000066"/>
                </a:solidFill>
              </a:rPr>
              <a:t>Versenyképesség és hozzáadott érték</a:t>
            </a:r>
            <a:endParaRPr lang="en-GB" altLang="hu-HU" sz="2800" dirty="0">
              <a:solidFill>
                <a:srgbClr val="000066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54400" y="1191128"/>
            <a:ext cx="6097984" cy="776559"/>
          </a:xfrm>
          <a:prstGeom prst="rect">
            <a:avLst/>
          </a:prstGeom>
          <a:solidFill>
            <a:srgbClr val="CDE6FF"/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17591" y="1235438"/>
            <a:ext cx="5811171" cy="63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dirty="0">
                <a:solidFill>
                  <a:srgbClr val="000066"/>
                </a:solidFill>
              </a:rPr>
              <a:t>Hozzáadott érték az, amiért a vevő fizetni hajlandó</a:t>
            </a:r>
            <a:r>
              <a:rPr lang="en-GB" altLang="hu-HU" dirty="0" smtClean="0">
                <a:solidFill>
                  <a:srgbClr val="000066"/>
                </a:solidFill>
              </a:rPr>
              <a:t>!</a:t>
            </a:r>
            <a:r>
              <a:rPr lang="hu-HU" altLang="hu-HU" dirty="0" smtClean="0">
                <a:solidFill>
                  <a:srgbClr val="000066"/>
                </a:solidFill>
              </a:rPr>
              <a:t> </a:t>
            </a:r>
          </a:p>
          <a:p>
            <a:r>
              <a:rPr lang="hu-HU" altLang="hu-HU" dirty="0" smtClean="0">
                <a:solidFill>
                  <a:srgbClr val="000066"/>
                </a:solidFill>
              </a:rPr>
              <a:t>Ennek folyamatos növelése a cél.</a:t>
            </a:r>
            <a:endParaRPr lang="en-GB" altLang="hu-HU" dirty="0">
              <a:solidFill>
                <a:srgbClr val="000066"/>
              </a:solidFill>
            </a:endParaRPr>
          </a:p>
        </p:txBody>
      </p:sp>
      <p:sp>
        <p:nvSpPr>
          <p:cNvPr id="5127" name="Freeform 8"/>
          <p:cNvSpPr>
            <a:spLocks/>
          </p:cNvSpPr>
          <p:nvPr/>
        </p:nvSpPr>
        <p:spPr bwMode="auto">
          <a:xfrm>
            <a:off x="7013224" y="3601956"/>
            <a:ext cx="217311" cy="242135"/>
          </a:xfrm>
          <a:custGeom>
            <a:avLst/>
            <a:gdLst>
              <a:gd name="T0" fmla="*/ 2147483647 w 22"/>
              <a:gd name="T1" fmla="*/ 2147483647 h 23"/>
              <a:gd name="T2" fmla="*/ 2147483647 w 22"/>
              <a:gd name="T3" fmla="*/ 2147483647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3"/>
              <a:gd name="T17" fmla="*/ 22 w 2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3">
                <a:moveTo>
                  <a:pt x="7" y="2"/>
                </a:moveTo>
                <a:cubicBezTo>
                  <a:pt x="11" y="0"/>
                  <a:pt x="17" y="2"/>
                  <a:pt x="20" y="7"/>
                </a:cubicBezTo>
                <a:cubicBezTo>
                  <a:pt x="22" y="12"/>
                  <a:pt x="21" y="18"/>
                  <a:pt x="16" y="20"/>
                </a:cubicBezTo>
                <a:cubicBezTo>
                  <a:pt x="11" y="23"/>
                  <a:pt x="5" y="21"/>
                  <a:pt x="2" y="16"/>
                </a:cubicBezTo>
                <a:cubicBezTo>
                  <a:pt x="0" y="11"/>
                  <a:pt x="2" y="5"/>
                  <a:pt x="7" y="2"/>
                </a:cubicBezTo>
              </a:path>
            </a:pathLst>
          </a:custGeom>
          <a:solidFill>
            <a:srgbClr val="FDFA00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7003346" y="3601956"/>
            <a:ext cx="227188" cy="242135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3"/>
              <a:gd name="T17" fmla="*/ 23 w 2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3">
                <a:moveTo>
                  <a:pt x="7" y="3"/>
                </a:moveTo>
                <a:cubicBezTo>
                  <a:pt x="12" y="0"/>
                  <a:pt x="18" y="2"/>
                  <a:pt x="21" y="7"/>
                </a:cubicBezTo>
                <a:cubicBezTo>
                  <a:pt x="23" y="12"/>
                  <a:pt x="21" y="18"/>
                  <a:pt x="16" y="21"/>
                </a:cubicBezTo>
                <a:cubicBezTo>
                  <a:pt x="11" y="23"/>
                  <a:pt x="5" y="21"/>
                  <a:pt x="3" y="16"/>
                </a:cubicBezTo>
                <a:cubicBezTo>
                  <a:pt x="0" y="11"/>
                  <a:pt x="2" y="5"/>
                  <a:pt x="7" y="3"/>
                </a:cubicBezTo>
              </a:path>
            </a:pathLst>
          </a:custGeom>
          <a:solidFill>
            <a:srgbClr val="FDFA00"/>
          </a:solidFill>
          <a:ln w="0">
            <a:solidFill>
              <a:srgbClr val="968165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29" name="Freeform 10"/>
          <p:cNvSpPr>
            <a:spLocks/>
          </p:cNvSpPr>
          <p:nvPr/>
        </p:nvSpPr>
        <p:spPr bwMode="auto">
          <a:xfrm>
            <a:off x="7013224" y="3601956"/>
            <a:ext cx="217311" cy="242135"/>
          </a:xfrm>
          <a:custGeom>
            <a:avLst/>
            <a:gdLst>
              <a:gd name="T0" fmla="*/ 2147483647 w 22"/>
              <a:gd name="T1" fmla="*/ 2147483647 h 23"/>
              <a:gd name="T2" fmla="*/ 2147483647 w 22"/>
              <a:gd name="T3" fmla="*/ 2147483647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3"/>
              <a:gd name="T17" fmla="*/ 22 w 2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3">
                <a:moveTo>
                  <a:pt x="6" y="3"/>
                </a:moveTo>
                <a:cubicBezTo>
                  <a:pt x="11" y="0"/>
                  <a:pt x="17" y="2"/>
                  <a:pt x="19" y="7"/>
                </a:cubicBezTo>
                <a:cubicBezTo>
                  <a:pt x="22" y="12"/>
                  <a:pt x="20" y="18"/>
                  <a:pt x="15" y="20"/>
                </a:cubicBezTo>
                <a:cubicBezTo>
                  <a:pt x="10" y="23"/>
                  <a:pt x="4" y="21"/>
                  <a:pt x="2" y="16"/>
                </a:cubicBezTo>
                <a:cubicBezTo>
                  <a:pt x="0" y="11"/>
                  <a:pt x="2" y="5"/>
                  <a:pt x="6" y="3"/>
                </a:cubicBezTo>
              </a:path>
            </a:pathLst>
          </a:custGeom>
          <a:solidFill>
            <a:srgbClr val="FDFA00"/>
          </a:solidFill>
          <a:ln w="0">
            <a:solidFill>
              <a:srgbClr val="C3A46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0" name="Freeform 11"/>
          <p:cNvSpPr>
            <a:spLocks/>
          </p:cNvSpPr>
          <p:nvPr/>
        </p:nvSpPr>
        <p:spPr bwMode="auto">
          <a:xfrm>
            <a:off x="7042857" y="3644065"/>
            <a:ext cx="148166" cy="157914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2147483647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5"/>
              <a:gd name="T17" fmla="*/ 15 w 15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5">
                <a:moveTo>
                  <a:pt x="5" y="2"/>
                </a:moveTo>
                <a:cubicBezTo>
                  <a:pt x="8" y="0"/>
                  <a:pt x="12" y="2"/>
                  <a:pt x="13" y="5"/>
                </a:cubicBezTo>
                <a:cubicBezTo>
                  <a:pt x="15" y="8"/>
                  <a:pt x="14" y="12"/>
                  <a:pt x="11" y="13"/>
                </a:cubicBezTo>
                <a:cubicBezTo>
                  <a:pt x="8" y="15"/>
                  <a:pt x="4" y="14"/>
                  <a:pt x="2" y="10"/>
                </a:cubicBezTo>
                <a:cubicBezTo>
                  <a:pt x="0" y="7"/>
                  <a:pt x="2" y="3"/>
                  <a:pt x="5" y="2"/>
                </a:cubicBezTo>
              </a:path>
            </a:pathLst>
          </a:custGeom>
          <a:solidFill>
            <a:srgbClr val="FDFA00"/>
          </a:solidFill>
          <a:ln w="0">
            <a:solidFill>
              <a:srgbClr val="FDFFC7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1" name="Freeform 12"/>
          <p:cNvSpPr>
            <a:spLocks/>
          </p:cNvSpPr>
          <p:nvPr/>
        </p:nvSpPr>
        <p:spPr bwMode="auto">
          <a:xfrm>
            <a:off x="7072490" y="3675648"/>
            <a:ext cx="88900" cy="115804"/>
          </a:xfrm>
          <a:custGeom>
            <a:avLst/>
            <a:gdLst>
              <a:gd name="T0" fmla="*/ 2147483647 w 9"/>
              <a:gd name="T1" fmla="*/ 0 h 11"/>
              <a:gd name="T2" fmla="*/ 2147483647 w 9"/>
              <a:gd name="T3" fmla="*/ 0 h 11"/>
              <a:gd name="T4" fmla="*/ 2147483647 w 9"/>
              <a:gd name="T5" fmla="*/ 0 h 11"/>
              <a:gd name="T6" fmla="*/ 2147483647 w 9"/>
              <a:gd name="T7" fmla="*/ 0 h 11"/>
              <a:gd name="T8" fmla="*/ 2147483647 w 9"/>
              <a:gd name="T9" fmla="*/ 0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2147483647 w 9"/>
              <a:gd name="T15" fmla="*/ 2147483647 h 11"/>
              <a:gd name="T16" fmla="*/ 2147483647 w 9"/>
              <a:gd name="T17" fmla="*/ 2147483647 h 11"/>
              <a:gd name="T18" fmla="*/ 2147483647 w 9"/>
              <a:gd name="T19" fmla="*/ 2147483647 h 11"/>
              <a:gd name="T20" fmla="*/ 2147483647 w 9"/>
              <a:gd name="T21" fmla="*/ 2147483647 h 11"/>
              <a:gd name="T22" fmla="*/ 2147483647 w 9"/>
              <a:gd name="T23" fmla="*/ 2147483647 h 11"/>
              <a:gd name="T24" fmla="*/ 2147483647 w 9"/>
              <a:gd name="T25" fmla="*/ 2147483647 h 11"/>
              <a:gd name="T26" fmla="*/ 2147483647 w 9"/>
              <a:gd name="T27" fmla="*/ 2147483647 h 11"/>
              <a:gd name="T28" fmla="*/ 2147483647 w 9"/>
              <a:gd name="T29" fmla="*/ 2147483647 h 11"/>
              <a:gd name="T30" fmla="*/ 2147483647 w 9"/>
              <a:gd name="T31" fmla="*/ 2147483647 h 11"/>
              <a:gd name="T32" fmla="*/ 2147483647 w 9"/>
              <a:gd name="T33" fmla="*/ 2147483647 h 11"/>
              <a:gd name="T34" fmla="*/ 2147483647 w 9"/>
              <a:gd name="T35" fmla="*/ 2147483647 h 11"/>
              <a:gd name="T36" fmla="*/ 2147483647 w 9"/>
              <a:gd name="T37" fmla="*/ 2147483647 h 11"/>
              <a:gd name="T38" fmla="*/ 2147483647 w 9"/>
              <a:gd name="T39" fmla="*/ 2147483647 h 11"/>
              <a:gd name="T40" fmla="*/ 2147483647 w 9"/>
              <a:gd name="T41" fmla="*/ 2147483647 h 11"/>
              <a:gd name="T42" fmla="*/ 2147483647 w 9"/>
              <a:gd name="T43" fmla="*/ 2147483647 h 11"/>
              <a:gd name="T44" fmla="*/ 2147483647 w 9"/>
              <a:gd name="T45" fmla="*/ 2147483647 h 11"/>
              <a:gd name="T46" fmla="*/ 2147483647 w 9"/>
              <a:gd name="T47" fmla="*/ 2147483647 h 11"/>
              <a:gd name="T48" fmla="*/ 2147483647 w 9"/>
              <a:gd name="T49" fmla="*/ 2147483647 h 11"/>
              <a:gd name="T50" fmla="*/ 2147483647 w 9"/>
              <a:gd name="T51" fmla="*/ 2147483647 h 11"/>
              <a:gd name="T52" fmla="*/ 2147483647 w 9"/>
              <a:gd name="T53" fmla="*/ 2147483647 h 11"/>
              <a:gd name="T54" fmla="*/ 2147483647 w 9"/>
              <a:gd name="T55" fmla="*/ 2147483647 h 11"/>
              <a:gd name="T56" fmla="*/ 2147483647 w 9"/>
              <a:gd name="T57" fmla="*/ 2147483647 h 11"/>
              <a:gd name="T58" fmla="*/ 2147483647 w 9"/>
              <a:gd name="T59" fmla="*/ 2147483647 h 11"/>
              <a:gd name="T60" fmla="*/ 2147483647 w 9"/>
              <a:gd name="T61" fmla="*/ 2147483647 h 11"/>
              <a:gd name="T62" fmla="*/ 2147483647 w 9"/>
              <a:gd name="T63" fmla="*/ 2147483647 h 11"/>
              <a:gd name="T64" fmla="*/ 2147483647 w 9"/>
              <a:gd name="T65" fmla="*/ 2147483647 h 11"/>
              <a:gd name="T66" fmla="*/ 2147483647 w 9"/>
              <a:gd name="T67" fmla="*/ 2147483647 h 11"/>
              <a:gd name="T68" fmla="*/ 2147483647 w 9"/>
              <a:gd name="T69" fmla="*/ 2147483647 h 11"/>
              <a:gd name="T70" fmla="*/ 2147483647 w 9"/>
              <a:gd name="T71" fmla="*/ 2147483647 h 11"/>
              <a:gd name="T72" fmla="*/ 2147483647 w 9"/>
              <a:gd name="T73" fmla="*/ 2147483647 h 11"/>
              <a:gd name="T74" fmla="*/ 2147483647 w 9"/>
              <a:gd name="T75" fmla="*/ 2147483647 h 11"/>
              <a:gd name="T76" fmla="*/ 2147483647 w 9"/>
              <a:gd name="T77" fmla="*/ 2147483647 h 11"/>
              <a:gd name="T78" fmla="*/ 2147483647 w 9"/>
              <a:gd name="T79" fmla="*/ 2147483647 h 11"/>
              <a:gd name="T80" fmla="*/ 2147483647 w 9"/>
              <a:gd name="T81" fmla="*/ 2147483647 h 11"/>
              <a:gd name="T82" fmla="*/ 2147483647 w 9"/>
              <a:gd name="T83" fmla="*/ 2147483647 h 11"/>
              <a:gd name="T84" fmla="*/ 2147483647 w 9"/>
              <a:gd name="T85" fmla="*/ 2147483647 h 11"/>
              <a:gd name="T86" fmla="*/ 2147483647 w 9"/>
              <a:gd name="T87" fmla="*/ 2147483647 h 11"/>
              <a:gd name="T88" fmla="*/ 2147483647 w 9"/>
              <a:gd name="T89" fmla="*/ 2147483647 h 11"/>
              <a:gd name="T90" fmla="*/ 2147483647 w 9"/>
              <a:gd name="T91" fmla="*/ 2147483647 h 11"/>
              <a:gd name="T92" fmla="*/ 2147483647 w 9"/>
              <a:gd name="T93" fmla="*/ 2147483647 h 11"/>
              <a:gd name="T94" fmla="*/ 0 w 9"/>
              <a:gd name="T95" fmla="*/ 2147483647 h 11"/>
              <a:gd name="T96" fmla="*/ 0 w 9"/>
              <a:gd name="T97" fmla="*/ 2147483647 h 11"/>
              <a:gd name="T98" fmla="*/ 0 w 9"/>
              <a:gd name="T99" fmla="*/ 2147483647 h 11"/>
              <a:gd name="T100" fmla="*/ 2147483647 w 9"/>
              <a:gd name="T101" fmla="*/ 2147483647 h 11"/>
              <a:gd name="T102" fmla="*/ 2147483647 w 9"/>
              <a:gd name="T103" fmla="*/ 0 h 1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"/>
              <a:gd name="T157" fmla="*/ 0 h 11"/>
              <a:gd name="T158" fmla="*/ 9 w 9"/>
              <a:gd name="T159" fmla="*/ 11 h 1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" h="1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lnTo>
                  <a:pt x="3" y="0"/>
                </a:ln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lnTo>
                  <a:pt x="4" y="3"/>
                </a:lnTo>
                <a:lnTo>
                  <a:pt x="7" y="8"/>
                </a:ln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8"/>
                  <a:pt x="8" y="8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9"/>
                  <a:pt x="9" y="9"/>
                </a:cubicBezTo>
                <a:cubicBezTo>
                  <a:pt x="8" y="9"/>
                  <a:pt x="8" y="9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lnTo>
                  <a:pt x="5" y="11"/>
                </a:lnTo>
                <a:lnTo>
                  <a:pt x="4" y="11"/>
                </a:ln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5" y="10"/>
                  <a:pt x="5" y="9"/>
                  <a:pt x="5" y="9"/>
                </a:cubicBezTo>
                <a:lnTo>
                  <a:pt x="4" y="8"/>
                </a:lnTo>
                <a:lnTo>
                  <a:pt x="4" y="7"/>
                </a:lnTo>
                <a:cubicBezTo>
                  <a:pt x="4" y="7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lnTo>
                  <a:pt x="2" y="3"/>
                </a:ln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1" y="3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1" y="1"/>
                  <a:pt x="2" y="0"/>
                </a:cubicBez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2" name="Freeform 14"/>
          <p:cNvSpPr>
            <a:spLocks/>
          </p:cNvSpPr>
          <p:nvPr/>
        </p:nvSpPr>
        <p:spPr bwMode="auto">
          <a:xfrm>
            <a:off x="5610579" y="3233487"/>
            <a:ext cx="227189" cy="231608"/>
          </a:xfrm>
          <a:custGeom>
            <a:avLst/>
            <a:gdLst>
              <a:gd name="T0" fmla="*/ 2147483647 w 23"/>
              <a:gd name="T1" fmla="*/ 2147483647 h 22"/>
              <a:gd name="T2" fmla="*/ 2147483647 w 23"/>
              <a:gd name="T3" fmla="*/ 2147483647 h 22"/>
              <a:gd name="T4" fmla="*/ 2147483647 w 23"/>
              <a:gd name="T5" fmla="*/ 2147483647 h 22"/>
              <a:gd name="T6" fmla="*/ 2147483647 w 23"/>
              <a:gd name="T7" fmla="*/ 2147483647 h 22"/>
              <a:gd name="T8" fmla="*/ 2147483647 w 23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2"/>
              <a:gd name="T17" fmla="*/ 23 w 23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2">
                <a:moveTo>
                  <a:pt x="20" y="5"/>
                </a:moveTo>
                <a:cubicBezTo>
                  <a:pt x="23" y="9"/>
                  <a:pt x="22" y="15"/>
                  <a:pt x="18" y="19"/>
                </a:cubicBezTo>
                <a:cubicBezTo>
                  <a:pt x="13" y="22"/>
                  <a:pt x="7" y="21"/>
                  <a:pt x="4" y="17"/>
                </a:cubicBezTo>
                <a:cubicBezTo>
                  <a:pt x="0" y="13"/>
                  <a:pt x="1" y="6"/>
                  <a:pt x="6" y="3"/>
                </a:cubicBezTo>
                <a:cubicBezTo>
                  <a:pt x="10" y="0"/>
                  <a:pt x="17" y="0"/>
                  <a:pt x="20" y="5"/>
                </a:cubicBezTo>
              </a:path>
            </a:pathLst>
          </a:custGeom>
          <a:solidFill>
            <a:srgbClr val="FDFA00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3" name="Freeform 15"/>
          <p:cNvSpPr>
            <a:spLocks/>
          </p:cNvSpPr>
          <p:nvPr/>
        </p:nvSpPr>
        <p:spPr bwMode="auto">
          <a:xfrm>
            <a:off x="5610579" y="3222961"/>
            <a:ext cx="227189" cy="242135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3"/>
              <a:gd name="T17" fmla="*/ 23 w 2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3">
                <a:moveTo>
                  <a:pt x="20" y="5"/>
                </a:moveTo>
                <a:cubicBezTo>
                  <a:pt x="23" y="10"/>
                  <a:pt x="22" y="16"/>
                  <a:pt x="18" y="19"/>
                </a:cubicBezTo>
                <a:cubicBezTo>
                  <a:pt x="13" y="23"/>
                  <a:pt x="7" y="22"/>
                  <a:pt x="3" y="18"/>
                </a:cubicBezTo>
                <a:cubicBezTo>
                  <a:pt x="0" y="13"/>
                  <a:pt x="1" y="7"/>
                  <a:pt x="6" y="4"/>
                </a:cubicBezTo>
                <a:cubicBezTo>
                  <a:pt x="10" y="0"/>
                  <a:pt x="16" y="1"/>
                  <a:pt x="20" y="5"/>
                </a:cubicBezTo>
              </a:path>
            </a:pathLst>
          </a:custGeom>
          <a:solidFill>
            <a:srgbClr val="FDFA00"/>
          </a:solidFill>
          <a:ln w="0">
            <a:solidFill>
              <a:srgbClr val="968165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4" name="Freeform 16"/>
          <p:cNvSpPr>
            <a:spLocks/>
          </p:cNvSpPr>
          <p:nvPr/>
        </p:nvSpPr>
        <p:spPr bwMode="auto">
          <a:xfrm>
            <a:off x="5620458" y="3222960"/>
            <a:ext cx="217311" cy="231608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8" y="5"/>
                </a:moveTo>
                <a:cubicBezTo>
                  <a:pt x="22" y="10"/>
                  <a:pt x="21" y="16"/>
                  <a:pt x="16" y="19"/>
                </a:cubicBezTo>
                <a:cubicBezTo>
                  <a:pt x="12" y="22"/>
                  <a:pt x="6" y="22"/>
                  <a:pt x="3" y="17"/>
                </a:cubicBezTo>
                <a:cubicBezTo>
                  <a:pt x="0" y="13"/>
                  <a:pt x="0" y="7"/>
                  <a:pt x="5" y="4"/>
                </a:cubicBezTo>
                <a:cubicBezTo>
                  <a:pt x="9" y="0"/>
                  <a:pt x="15" y="1"/>
                  <a:pt x="18" y="5"/>
                </a:cubicBezTo>
              </a:path>
            </a:pathLst>
          </a:custGeom>
          <a:solidFill>
            <a:srgbClr val="FDFA00"/>
          </a:solidFill>
          <a:ln w="0">
            <a:solidFill>
              <a:srgbClr val="C3A46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5" name="Freeform 17"/>
          <p:cNvSpPr>
            <a:spLocks/>
          </p:cNvSpPr>
          <p:nvPr/>
        </p:nvSpPr>
        <p:spPr bwMode="auto">
          <a:xfrm>
            <a:off x="5650090" y="3265071"/>
            <a:ext cx="148167" cy="157914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2147483647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5"/>
              <a:gd name="T17" fmla="*/ 15 w 15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5">
                <a:moveTo>
                  <a:pt x="13" y="3"/>
                </a:moveTo>
                <a:cubicBezTo>
                  <a:pt x="15" y="6"/>
                  <a:pt x="14" y="10"/>
                  <a:pt x="11" y="12"/>
                </a:cubicBezTo>
                <a:cubicBezTo>
                  <a:pt x="9" y="15"/>
                  <a:pt x="4" y="14"/>
                  <a:pt x="2" y="11"/>
                </a:cubicBezTo>
                <a:cubicBezTo>
                  <a:pt x="0" y="9"/>
                  <a:pt x="1" y="5"/>
                  <a:pt x="4" y="2"/>
                </a:cubicBezTo>
                <a:cubicBezTo>
                  <a:pt x="7" y="0"/>
                  <a:pt x="11" y="1"/>
                  <a:pt x="13" y="3"/>
                </a:cubicBezTo>
              </a:path>
            </a:pathLst>
          </a:custGeom>
          <a:solidFill>
            <a:srgbClr val="FDFA00"/>
          </a:solidFill>
          <a:ln w="0">
            <a:solidFill>
              <a:srgbClr val="FDFFC7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6" name="Freeform 18"/>
          <p:cNvSpPr>
            <a:spLocks/>
          </p:cNvSpPr>
          <p:nvPr/>
        </p:nvSpPr>
        <p:spPr bwMode="auto">
          <a:xfrm>
            <a:off x="5659969" y="3296653"/>
            <a:ext cx="108655" cy="105276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2147483647 h 10"/>
              <a:gd name="T4" fmla="*/ 2147483647 w 11"/>
              <a:gd name="T5" fmla="*/ 2147483647 h 10"/>
              <a:gd name="T6" fmla="*/ 2147483647 w 11"/>
              <a:gd name="T7" fmla="*/ 2147483647 h 10"/>
              <a:gd name="T8" fmla="*/ 2147483647 w 11"/>
              <a:gd name="T9" fmla="*/ 2147483647 h 10"/>
              <a:gd name="T10" fmla="*/ 2147483647 w 11"/>
              <a:gd name="T11" fmla="*/ 2147483647 h 10"/>
              <a:gd name="T12" fmla="*/ 2147483647 w 11"/>
              <a:gd name="T13" fmla="*/ 2147483647 h 10"/>
              <a:gd name="T14" fmla="*/ 2147483647 w 11"/>
              <a:gd name="T15" fmla="*/ 2147483647 h 10"/>
              <a:gd name="T16" fmla="*/ 2147483647 w 11"/>
              <a:gd name="T17" fmla="*/ 2147483647 h 10"/>
              <a:gd name="T18" fmla="*/ 2147483647 w 11"/>
              <a:gd name="T19" fmla="*/ 2147483647 h 10"/>
              <a:gd name="T20" fmla="*/ 2147483647 w 11"/>
              <a:gd name="T21" fmla="*/ 2147483647 h 10"/>
              <a:gd name="T22" fmla="*/ 2147483647 w 11"/>
              <a:gd name="T23" fmla="*/ 2147483647 h 10"/>
              <a:gd name="T24" fmla="*/ 2147483647 w 11"/>
              <a:gd name="T25" fmla="*/ 2147483647 h 10"/>
              <a:gd name="T26" fmla="*/ 2147483647 w 11"/>
              <a:gd name="T27" fmla="*/ 2147483647 h 10"/>
              <a:gd name="T28" fmla="*/ 2147483647 w 11"/>
              <a:gd name="T29" fmla="*/ 2147483647 h 10"/>
              <a:gd name="T30" fmla="*/ 2147483647 w 11"/>
              <a:gd name="T31" fmla="*/ 2147483647 h 10"/>
              <a:gd name="T32" fmla="*/ 2147483647 w 11"/>
              <a:gd name="T33" fmla="*/ 2147483647 h 10"/>
              <a:gd name="T34" fmla="*/ 2147483647 w 11"/>
              <a:gd name="T35" fmla="*/ 2147483647 h 10"/>
              <a:gd name="T36" fmla="*/ 2147483647 w 11"/>
              <a:gd name="T37" fmla="*/ 2147483647 h 10"/>
              <a:gd name="T38" fmla="*/ 2147483647 w 11"/>
              <a:gd name="T39" fmla="*/ 2147483647 h 10"/>
              <a:gd name="T40" fmla="*/ 2147483647 w 11"/>
              <a:gd name="T41" fmla="*/ 2147483647 h 10"/>
              <a:gd name="T42" fmla="*/ 0 w 11"/>
              <a:gd name="T43" fmla="*/ 2147483647 h 10"/>
              <a:gd name="T44" fmla="*/ 0 w 11"/>
              <a:gd name="T45" fmla="*/ 2147483647 h 10"/>
              <a:gd name="T46" fmla="*/ 0 w 11"/>
              <a:gd name="T47" fmla="*/ 2147483647 h 10"/>
              <a:gd name="T48" fmla="*/ 0 w 11"/>
              <a:gd name="T49" fmla="*/ 2147483647 h 10"/>
              <a:gd name="T50" fmla="*/ 0 w 11"/>
              <a:gd name="T51" fmla="*/ 2147483647 h 10"/>
              <a:gd name="T52" fmla="*/ 0 w 11"/>
              <a:gd name="T53" fmla="*/ 2147483647 h 10"/>
              <a:gd name="T54" fmla="*/ 0 w 11"/>
              <a:gd name="T55" fmla="*/ 2147483647 h 10"/>
              <a:gd name="T56" fmla="*/ 2147483647 w 11"/>
              <a:gd name="T57" fmla="*/ 2147483647 h 10"/>
              <a:gd name="T58" fmla="*/ 2147483647 w 11"/>
              <a:gd name="T59" fmla="*/ 2147483647 h 10"/>
              <a:gd name="T60" fmla="*/ 2147483647 w 11"/>
              <a:gd name="T61" fmla="*/ 2147483647 h 10"/>
              <a:gd name="T62" fmla="*/ 2147483647 w 11"/>
              <a:gd name="T63" fmla="*/ 2147483647 h 10"/>
              <a:gd name="T64" fmla="*/ 2147483647 w 11"/>
              <a:gd name="T65" fmla="*/ 2147483647 h 10"/>
              <a:gd name="T66" fmla="*/ 2147483647 w 11"/>
              <a:gd name="T67" fmla="*/ 2147483647 h 10"/>
              <a:gd name="T68" fmla="*/ 2147483647 w 11"/>
              <a:gd name="T69" fmla="*/ 2147483647 h 10"/>
              <a:gd name="T70" fmla="*/ 2147483647 w 11"/>
              <a:gd name="T71" fmla="*/ 2147483647 h 10"/>
              <a:gd name="T72" fmla="*/ 2147483647 w 11"/>
              <a:gd name="T73" fmla="*/ 2147483647 h 10"/>
              <a:gd name="T74" fmla="*/ 2147483647 w 11"/>
              <a:gd name="T75" fmla="*/ 2147483647 h 10"/>
              <a:gd name="T76" fmla="*/ 2147483647 w 11"/>
              <a:gd name="T77" fmla="*/ 2147483647 h 10"/>
              <a:gd name="T78" fmla="*/ 2147483647 w 11"/>
              <a:gd name="T79" fmla="*/ 2147483647 h 10"/>
              <a:gd name="T80" fmla="*/ 2147483647 w 11"/>
              <a:gd name="T81" fmla="*/ 2147483647 h 10"/>
              <a:gd name="T82" fmla="*/ 2147483647 w 11"/>
              <a:gd name="T83" fmla="*/ 2147483647 h 10"/>
              <a:gd name="T84" fmla="*/ 2147483647 w 11"/>
              <a:gd name="T85" fmla="*/ 2147483647 h 10"/>
              <a:gd name="T86" fmla="*/ 2147483647 w 11"/>
              <a:gd name="T87" fmla="*/ 2147483647 h 10"/>
              <a:gd name="T88" fmla="*/ 2147483647 w 11"/>
              <a:gd name="T89" fmla="*/ 2147483647 h 10"/>
              <a:gd name="T90" fmla="*/ 2147483647 w 11"/>
              <a:gd name="T91" fmla="*/ 2147483647 h 10"/>
              <a:gd name="T92" fmla="*/ 2147483647 w 11"/>
              <a:gd name="T93" fmla="*/ 2147483647 h 10"/>
              <a:gd name="T94" fmla="*/ 2147483647 w 11"/>
              <a:gd name="T95" fmla="*/ 0 h 10"/>
              <a:gd name="T96" fmla="*/ 2147483647 w 11"/>
              <a:gd name="T97" fmla="*/ 0 h 10"/>
              <a:gd name="T98" fmla="*/ 2147483647 w 11"/>
              <a:gd name="T99" fmla="*/ 0 h 10"/>
              <a:gd name="T100" fmla="*/ 2147483647 w 11"/>
              <a:gd name="T101" fmla="*/ 2147483647 h 10"/>
              <a:gd name="T102" fmla="*/ 2147483647 w 11"/>
              <a:gd name="T103" fmla="*/ 2147483647 h 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"/>
              <a:gd name="T157" fmla="*/ 0 h 10"/>
              <a:gd name="T158" fmla="*/ 11 w 11"/>
              <a:gd name="T159" fmla="*/ 10 h 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" h="10"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lnTo>
                  <a:pt x="11" y="2"/>
                </a:ln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lnTo>
                  <a:pt x="8" y="3"/>
                </a:lnTo>
                <a:lnTo>
                  <a:pt x="4" y="7"/>
                </a:ln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3" y="10"/>
                  <a:pt x="3" y="10"/>
                </a:cubicBezTo>
                <a:cubicBezTo>
                  <a:pt x="3" y="9"/>
                  <a:pt x="3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1" y="7"/>
                  <a:pt x="1" y="7"/>
                </a:cubicBezTo>
                <a:lnTo>
                  <a:pt x="0" y="6"/>
                </a:lnTo>
                <a:lnTo>
                  <a:pt x="0" y="5"/>
                </a:ln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5"/>
                  <a:pt x="2" y="6"/>
                  <a:pt x="2" y="6"/>
                </a:cubicBezTo>
                <a:cubicBezTo>
                  <a:pt x="2" y="6"/>
                  <a:pt x="2" y="5"/>
                  <a:pt x="2" y="5"/>
                </a:cubicBezTo>
                <a:lnTo>
                  <a:pt x="3" y="5"/>
                </a:lnTo>
                <a:lnTo>
                  <a:pt x="4" y="4"/>
                </a:ln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lnTo>
                  <a:pt x="7" y="2"/>
                </a:lnTo>
                <a:cubicBezTo>
                  <a:pt x="7" y="2"/>
                  <a:pt x="7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0"/>
                  <a:pt x="7" y="1"/>
                </a:cubicBezTo>
                <a:cubicBezTo>
                  <a:pt x="7" y="1"/>
                  <a:pt x="7" y="1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7" y="0"/>
                  <a:pt x="7" y="0"/>
                  <a:pt x="8" y="0"/>
                </a:cubicBezTo>
                <a:cubicBezTo>
                  <a:pt x="8" y="0"/>
                  <a:pt x="9" y="1"/>
                  <a:pt x="9" y="1"/>
                </a:cubicBezTo>
                <a:cubicBezTo>
                  <a:pt x="10" y="0"/>
                  <a:pt x="10" y="0"/>
                  <a:pt x="10" y="1"/>
                </a:cubicBez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7" name="Freeform 19"/>
          <p:cNvSpPr>
            <a:spLocks/>
          </p:cNvSpPr>
          <p:nvPr/>
        </p:nvSpPr>
        <p:spPr bwMode="auto">
          <a:xfrm>
            <a:off x="5294490" y="4054642"/>
            <a:ext cx="227189" cy="242136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3"/>
              <a:gd name="T17" fmla="*/ 23 w 2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3">
                <a:moveTo>
                  <a:pt x="2" y="7"/>
                </a:moveTo>
                <a:cubicBezTo>
                  <a:pt x="4" y="2"/>
                  <a:pt x="11" y="0"/>
                  <a:pt x="16" y="2"/>
                </a:cubicBezTo>
                <a:cubicBezTo>
                  <a:pt x="21" y="5"/>
                  <a:pt x="23" y="11"/>
                  <a:pt x="20" y="16"/>
                </a:cubicBezTo>
                <a:cubicBezTo>
                  <a:pt x="18" y="21"/>
                  <a:pt x="12" y="23"/>
                  <a:pt x="7" y="20"/>
                </a:cubicBezTo>
                <a:cubicBezTo>
                  <a:pt x="2" y="18"/>
                  <a:pt x="0" y="12"/>
                  <a:pt x="2" y="7"/>
                </a:cubicBezTo>
              </a:path>
            </a:pathLst>
          </a:custGeom>
          <a:solidFill>
            <a:srgbClr val="FDFA00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8" name="Freeform 20"/>
          <p:cNvSpPr>
            <a:spLocks/>
          </p:cNvSpPr>
          <p:nvPr/>
        </p:nvSpPr>
        <p:spPr bwMode="auto">
          <a:xfrm>
            <a:off x="5294490" y="4054642"/>
            <a:ext cx="227189" cy="242136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3"/>
              <a:gd name="T17" fmla="*/ 23 w 2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3">
                <a:moveTo>
                  <a:pt x="2" y="7"/>
                </a:moveTo>
                <a:cubicBezTo>
                  <a:pt x="4" y="2"/>
                  <a:pt x="10" y="0"/>
                  <a:pt x="15" y="3"/>
                </a:cubicBezTo>
                <a:cubicBezTo>
                  <a:pt x="20" y="5"/>
                  <a:pt x="23" y="11"/>
                  <a:pt x="20" y="16"/>
                </a:cubicBezTo>
                <a:cubicBezTo>
                  <a:pt x="18" y="21"/>
                  <a:pt x="12" y="23"/>
                  <a:pt x="7" y="21"/>
                </a:cubicBezTo>
                <a:cubicBezTo>
                  <a:pt x="2" y="18"/>
                  <a:pt x="0" y="12"/>
                  <a:pt x="2" y="7"/>
                </a:cubicBezTo>
              </a:path>
            </a:pathLst>
          </a:custGeom>
          <a:solidFill>
            <a:srgbClr val="FDFA00"/>
          </a:solidFill>
          <a:ln w="0">
            <a:solidFill>
              <a:srgbClr val="968165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39" name="Freeform 21"/>
          <p:cNvSpPr>
            <a:spLocks/>
          </p:cNvSpPr>
          <p:nvPr/>
        </p:nvSpPr>
        <p:spPr bwMode="auto">
          <a:xfrm>
            <a:off x="5294490" y="4065171"/>
            <a:ext cx="217311" cy="231608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2" y="6"/>
                </a:moveTo>
                <a:cubicBezTo>
                  <a:pt x="5" y="2"/>
                  <a:pt x="10" y="0"/>
                  <a:pt x="15" y="2"/>
                </a:cubicBezTo>
                <a:cubicBezTo>
                  <a:pt x="20" y="4"/>
                  <a:pt x="22" y="10"/>
                  <a:pt x="20" y="15"/>
                </a:cubicBezTo>
                <a:cubicBezTo>
                  <a:pt x="17" y="20"/>
                  <a:pt x="12" y="22"/>
                  <a:pt x="7" y="19"/>
                </a:cubicBezTo>
                <a:cubicBezTo>
                  <a:pt x="2" y="17"/>
                  <a:pt x="0" y="11"/>
                  <a:pt x="2" y="6"/>
                </a:cubicBezTo>
              </a:path>
            </a:pathLst>
          </a:custGeom>
          <a:solidFill>
            <a:srgbClr val="FDFA00"/>
          </a:solidFill>
          <a:ln w="0">
            <a:solidFill>
              <a:srgbClr val="C3A46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0" name="Freeform 22"/>
          <p:cNvSpPr>
            <a:spLocks/>
          </p:cNvSpPr>
          <p:nvPr/>
        </p:nvSpPr>
        <p:spPr bwMode="auto">
          <a:xfrm>
            <a:off x="5334001" y="4096754"/>
            <a:ext cx="138289" cy="157915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1" y="5"/>
                </a:moveTo>
                <a:cubicBezTo>
                  <a:pt x="3" y="2"/>
                  <a:pt x="7" y="0"/>
                  <a:pt x="10" y="2"/>
                </a:cubicBezTo>
                <a:cubicBezTo>
                  <a:pt x="13" y="4"/>
                  <a:pt x="14" y="7"/>
                  <a:pt x="13" y="10"/>
                </a:cubicBezTo>
                <a:cubicBezTo>
                  <a:pt x="11" y="14"/>
                  <a:pt x="8" y="15"/>
                  <a:pt x="4" y="13"/>
                </a:cubicBezTo>
                <a:cubicBezTo>
                  <a:pt x="1" y="12"/>
                  <a:pt x="0" y="8"/>
                  <a:pt x="1" y="5"/>
                </a:cubicBezTo>
              </a:path>
            </a:pathLst>
          </a:custGeom>
          <a:solidFill>
            <a:srgbClr val="FDFA00"/>
          </a:solidFill>
          <a:ln w="0">
            <a:solidFill>
              <a:srgbClr val="FDFFC7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1" name="Freeform 23"/>
          <p:cNvSpPr>
            <a:spLocks/>
          </p:cNvSpPr>
          <p:nvPr/>
        </p:nvSpPr>
        <p:spPr bwMode="auto">
          <a:xfrm>
            <a:off x="5353756" y="4149392"/>
            <a:ext cx="108656" cy="84221"/>
          </a:xfrm>
          <a:custGeom>
            <a:avLst/>
            <a:gdLst>
              <a:gd name="T0" fmla="*/ 0 w 11"/>
              <a:gd name="T1" fmla="*/ 2147483647 h 8"/>
              <a:gd name="T2" fmla="*/ 0 w 11"/>
              <a:gd name="T3" fmla="*/ 2147483647 h 8"/>
              <a:gd name="T4" fmla="*/ 0 w 11"/>
              <a:gd name="T5" fmla="*/ 2147483647 h 8"/>
              <a:gd name="T6" fmla="*/ 2147483647 w 11"/>
              <a:gd name="T7" fmla="*/ 0 h 8"/>
              <a:gd name="T8" fmla="*/ 2147483647 w 11"/>
              <a:gd name="T9" fmla="*/ 0 h 8"/>
              <a:gd name="T10" fmla="*/ 2147483647 w 11"/>
              <a:gd name="T11" fmla="*/ 2147483647 h 8"/>
              <a:gd name="T12" fmla="*/ 2147483647 w 11"/>
              <a:gd name="T13" fmla="*/ 2147483647 h 8"/>
              <a:gd name="T14" fmla="*/ 2147483647 w 11"/>
              <a:gd name="T15" fmla="*/ 2147483647 h 8"/>
              <a:gd name="T16" fmla="*/ 2147483647 w 11"/>
              <a:gd name="T17" fmla="*/ 2147483647 h 8"/>
              <a:gd name="T18" fmla="*/ 2147483647 w 11"/>
              <a:gd name="T19" fmla="*/ 2147483647 h 8"/>
              <a:gd name="T20" fmla="*/ 2147483647 w 11"/>
              <a:gd name="T21" fmla="*/ 2147483647 h 8"/>
              <a:gd name="T22" fmla="*/ 2147483647 w 11"/>
              <a:gd name="T23" fmla="*/ 2147483647 h 8"/>
              <a:gd name="T24" fmla="*/ 2147483647 w 11"/>
              <a:gd name="T25" fmla="*/ 2147483647 h 8"/>
              <a:gd name="T26" fmla="*/ 2147483647 w 11"/>
              <a:gd name="T27" fmla="*/ 2147483647 h 8"/>
              <a:gd name="T28" fmla="*/ 2147483647 w 11"/>
              <a:gd name="T29" fmla="*/ 2147483647 h 8"/>
              <a:gd name="T30" fmla="*/ 2147483647 w 11"/>
              <a:gd name="T31" fmla="*/ 2147483647 h 8"/>
              <a:gd name="T32" fmla="*/ 2147483647 w 11"/>
              <a:gd name="T33" fmla="*/ 2147483647 h 8"/>
              <a:gd name="T34" fmla="*/ 2147483647 w 11"/>
              <a:gd name="T35" fmla="*/ 2147483647 h 8"/>
              <a:gd name="T36" fmla="*/ 2147483647 w 11"/>
              <a:gd name="T37" fmla="*/ 2147483647 h 8"/>
              <a:gd name="T38" fmla="*/ 2147483647 w 11"/>
              <a:gd name="T39" fmla="*/ 2147483647 h 8"/>
              <a:gd name="T40" fmla="*/ 2147483647 w 11"/>
              <a:gd name="T41" fmla="*/ 2147483647 h 8"/>
              <a:gd name="T42" fmla="*/ 2147483647 w 11"/>
              <a:gd name="T43" fmla="*/ 2147483647 h 8"/>
              <a:gd name="T44" fmla="*/ 2147483647 w 11"/>
              <a:gd name="T45" fmla="*/ 2147483647 h 8"/>
              <a:gd name="T46" fmla="*/ 2147483647 w 11"/>
              <a:gd name="T47" fmla="*/ 2147483647 h 8"/>
              <a:gd name="T48" fmla="*/ 2147483647 w 11"/>
              <a:gd name="T49" fmla="*/ 2147483647 h 8"/>
              <a:gd name="T50" fmla="*/ 2147483647 w 11"/>
              <a:gd name="T51" fmla="*/ 2147483647 h 8"/>
              <a:gd name="T52" fmla="*/ 2147483647 w 11"/>
              <a:gd name="T53" fmla="*/ 2147483647 h 8"/>
              <a:gd name="T54" fmla="*/ 2147483647 w 11"/>
              <a:gd name="T55" fmla="*/ 2147483647 h 8"/>
              <a:gd name="T56" fmla="*/ 2147483647 w 11"/>
              <a:gd name="T57" fmla="*/ 2147483647 h 8"/>
              <a:gd name="T58" fmla="*/ 2147483647 w 11"/>
              <a:gd name="T59" fmla="*/ 2147483647 h 8"/>
              <a:gd name="T60" fmla="*/ 2147483647 w 11"/>
              <a:gd name="T61" fmla="*/ 2147483647 h 8"/>
              <a:gd name="T62" fmla="*/ 2147483647 w 11"/>
              <a:gd name="T63" fmla="*/ 2147483647 h 8"/>
              <a:gd name="T64" fmla="*/ 2147483647 w 11"/>
              <a:gd name="T65" fmla="*/ 2147483647 h 8"/>
              <a:gd name="T66" fmla="*/ 2147483647 w 11"/>
              <a:gd name="T67" fmla="*/ 2147483647 h 8"/>
              <a:gd name="T68" fmla="*/ 2147483647 w 11"/>
              <a:gd name="T69" fmla="*/ 2147483647 h 8"/>
              <a:gd name="T70" fmla="*/ 2147483647 w 11"/>
              <a:gd name="T71" fmla="*/ 2147483647 h 8"/>
              <a:gd name="T72" fmla="*/ 2147483647 w 11"/>
              <a:gd name="T73" fmla="*/ 2147483647 h 8"/>
              <a:gd name="T74" fmla="*/ 2147483647 w 11"/>
              <a:gd name="T75" fmla="*/ 2147483647 h 8"/>
              <a:gd name="T76" fmla="*/ 2147483647 w 11"/>
              <a:gd name="T77" fmla="*/ 2147483647 h 8"/>
              <a:gd name="T78" fmla="*/ 2147483647 w 11"/>
              <a:gd name="T79" fmla="*/ 2147483647 h 8"/>
              <a:gd name="T80" fmla="*/ 2147483647 w 11"/>
              <a:gd name="T81" fmla="*/ 2147483647 h 8"/>
              <a:gd name="T82" fmla="*/ 2147483647 w 11"/>
              <a:gd name="T83" fmla="*/ 2147483647 h 8"/>
              <a:gd name="T84" fmla="*/ 2147483647 w 11"/>
              <a:gd name="T85" fmla="*/ 2147483647 h 8"/>
              <a:gd name="T86" fmla="*/ 2147483647 w 11"/>
              <a:gd name="T87" fmla="*/ 2147483647 h 8"/>
              <a:gd name="T88" fmla="*/ 2147483647 w 11"/>
              <a:gd name="T89" fmla="*/ 2147483647 h 8"/>
              <a:gd name="T90" fmla="*/ 2147483647 w 11"/>
              <a:gd name="T91" fmla="*/ 2147483647 h 8"/>
              <a:gd name="T92" fmla="*/ 2147483647 w 11"/>
              <a:gd name="T93" fmla="*/ 2147483647 h 8"/>
              <a:gd name="T94" fmla="*/ 2147483647 w 11"/>
              <a:gd name="T95" fmla="*/ 2147483647 h 8"/>
              <a:gd name="T96" fmla="*/ 2147483647 w 11"/>
              <a:gd name="T97" fmla="*/ 2147483647 h 8"/>
              <a:gd name="T98" fmla="*/ 0 w 11"/>
              <a:gd name="T99" fmla="*/ 2147483647 h 8"/>
              <a:gd name="T100" fmla="*/ 2147483647 w 11"/>
              <a:gd name="T101" fmla="*/ 2147483647 h 8"/>
              <a:gd name="T102" fmla="*/ 0 w 11"/>
              <a:gd name="T103" fmla="*/ 2147483647 h 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"/>
              <a:gd name="T157" fmla="*/ 0 h 8"/>
              <a:gd name="T158" fmla="*/ 11 w 11"/>
              <a:gd name="T159" fmla="*/ 8 h 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" h="8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3" y="1"/>
                </a:lnTo>
                <a:lnTo>
                  <a:pt x="9" y="4"/>
                </a:ln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1" y="3"/>
                  <a:pt x="11" y="3"/>
                </a:cubicBezTo>
                <a:cubicBezTo>
                  <a:pt x="11" y="4"/>
                  <a:pt x="11" y="4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lnTo>
                  <a:pt x="9" y="8"/>
                </a:ln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6"/>
                  <a:pt x="8" y="6"/>
                  <a:pt x="8" y="6"/>
                </a:cubicBezTo>
                <a:lnTo>
                  <a:pt x="7" y="5"/>
                </a:lnTo>
                <a:lnTo>
                  <a:pt x="6" y="5"/>
                </a:lnTo>
                <a:cubicBezTo>
                  <a:pt x="6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lnTo>
                  <a:pt x="2" y="3"/>
                </a:ln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2" name="Freeform 25"/>
          <p:cNvSpPr>
            <a:spLocks/>
          </p:cNvSpPr>
          <p:nvPr/>
        </p:nvSpPr>
        <p:spPr bwMode="auto">
          <a:xfrm>
            <a:off x="5442656" y="4559969"/>
            <a:ext cx="958144" cy="273718"/>
          </a:xfrm>
          <a:custGeom>
            <a:avLst/>
            <a:gdLst>
              <a:gd name="T0" fmla="*/ 2147483647 w 97"/>
              <a:gd name="T1" fmla="*/ 2147483647 h 26"/>
              <a:gd name="T2" fmla="*/ 0 w 97"/>
              <a:gd name="T3" fmla="*/ 2147483647 h 26"/>
              <a:gd name="T4" fmla="*/ 2147483647 w 97"/>
              <a:gd name="T5" fmla="*/ 0 h 26"/>
              <a:gd name="T6" fmla="*/ 2147483647 w 97"/>
              <a:gd name="T7" fmla="*/ 2147483647 h 26"/>
              <a:gd name="T8" fmla="*/ 2147483647 w 97"/>
              <a:gd name="T9" fmla="*/ 2147483647 h 26"/>
              <a:gd name="T10" fmla="*/ 2147483647 w 97"/>
              <a:gd name="T11" fmla="*/ 2147483647 h 26"/>
              <a:gd name="T12" fmla="*/ 2147483647 w 97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26"/>
              <a:gd name="T23" fmla="*/ 97 w 97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26">
                <a:moveTo>
                  <a:pt x="5" y="24"/>
                </a:moveTo>
                <a:lnTo>
                  <a:pt x="0" y="7"/>
                </a:lnTo>
                <a:cubicBezTo>
                  <a:pt x="0" y="3"/>
                  <a:pt x="22" y="0"/>
                  <a:pt x="49" y="0"/>
                </a:cubicBezTo>
                <a:cubicBezTo>
                  <a:pt x="75" y="0"/>
                  <a:pt x="97" y="3"/>
                  <a:pt x="97" y="7"/>
                </a:cubicBezTo>
                <a:cubicBezTo>
                  <a:pt x="97" y="8"/>
                  <a:pt x="97" y="8"/>
                  <a:pt x="97" y="8"/>
                </a:cubicBezTo>
                <a:lnTo>
                  <a:pt x="94" y="26"/>
                </a:lnTo>
                <a:lnTo>
                  <a:pt x="5" y="24"/>
                </a:lnTo>
              </a:path>
            </a:pathLst>
          </a:custGeom>
          <a:solidFill>
            <a:srgbClr val="6F7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3" name="Freeform 26"/>
          <p:cNvSpPr>
            <a:spLocks/>
          </p:cNvSpPr>
          <p:nvPr/>
        </p:nvSpPr>
        <p:spPr bwMode="auto">
          <a:xfrm>
            <a:off x="5442656" y="4633664"/>
            <a:ext cx="49388" cy="189497"/>
          </a:xfrm>
          <a:custGeom>
            <a:avLst/>
            <a:gdLst>
              <a:gd name="T0" fmla="*/ 0 w 35"/>
              <a:gd name="T1" fmla="*/ 0 h 126"/>
              <a:gd name="T2" fmla="*/ 0 w 35"/>
              <a:gd name="T3" fmla="*/ 2147483647 h 126"/>
              <a:gd name="T4" fmla="*/ 2147483647 w 35"/>
              <a:gd name="T5" fmla="*/ 2147483647 h 126"/>
              <a:gd name="T6" fmla="*/ 2147483647 w 35"/>
              <a:gd name="T7" fmla="*/ 2147483647 h 126"/>
              <a:gd name="T8" fmla="*/ 2147483647 w 35"/>
              <a:gd name="T9" fmla="*/ 0 h 126"/>
              <a:gd name="T10" fmla="*/ 2147483647 w 35"/>
              <a:gd name="T11" fmla="*/ 0 h 126"/>
              <a:gd name="T12" fmla="*/ 0 w 35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126"/>
              <a:gd name="T23" fmla="*/ 35 w 35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126">
                <a:moveTo>
                  <a:pt x="0" y="0"/>
                </a:moveTo>
                <a:lnTo>
                  <a:pt x="0" y="7"/>
                </a:lnTo>
                <a:lnTo>
                  <a:pt x="28" y="126"/>
                </a:lnTo>
                <a:lnTo>
                  <a:pt x="35" y="119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4" name="Freeform 27"/>
          <p:cNvSpPr>
            <a:spLocks/>
          </p:cNvSpPr>
          <p:nvPr/>
        </p:nvSpPr>
        <p:spPr bwMode="auto">
          <a:xfrm>
            <a:off x="5442657" y="4549442"/>
            <a:ext cx="484011" cy="84221"/>
          </a:xfrm>
          <a:custGeom>
            <a:avLst/>
            <a:gdLst>
              <a:gd name="T0" fmla="*/ 2147483647 w 343"/>
              <a:gd name="T1" fmla="*/ 0 h 56"/>
              <a:gd name="T2" fmla="*/ 2147483647 w 343"/>
              <a:gd name="T3" fmla="*/ 0 h 56"/>
              <a:gd name="T4" fmla="*/ 2147483647 w 343"/>
              <a:gd name="T5" fmla="*/ 0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0 w 343"/>
              <a:gd name="T19" fmla="*/ 2147483647 h 56"/>
              <a:gd name="T20" fmla="*/ 2147483647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2147483647 h 56"/>
              <a:gd name="T38" fmla="*/ 2147483647 w 343"/>
              <a:gd name="T39" fmla="*/ 2147483647 h 56"/>
              <a:gd name="T40" fmla="*/ 2147483647 w 343"/>
              <a:gd name="T41" fmla="*/ 0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0"/>
                </a:moveTo>
                <a:lnTo>
                  <a:pt x="343" y="0"/>
                </a:lnTo>
                <a:lnTo>
                  <a:pt x="273" y="0"/>
                </a:lnTo>
                <a:lnTo>
                  <a:pt x="210" y="7"/>
                </a:lnTo>
                <a:lnTo>
                  <a:pt x="154" y="7"/>
                </a:lnTo>
                <a:lnTo>
                  <a:pt x="98" y="14"/>
                </a:lnTo>
                <a:lnTo>
                  <a:pt x="63" y="28"/>
                </a:lnTo>
                <a:lnTo>
                  <a:pt x="28" y="35"/>
                </a:lnTo>
                <a:lnTo>
                  <a:pt x="7" y="42"/>
                </a:lnTo>
                <a:lnTo>
                  <a:pt x="0" y="56"/>
                </a:lnTo>
                <a:lnTo>
                  <a:pt x="7" y="56"/>
                </a:lnTo>
                <a:lnTo>
                  <a:pt x="14" y="49"/>
                </a:lnTo>
                <a:lnTo>
                  <a:pt x="28" y="42"/>
                </a:lnTo>
                <a:lnTo>
                  <a:pt x="63" y="35"/>
                </a:lnTo>
                <a:lnTo>
                  <a:pt x="105" y="28"/>
                </a:lnTo>
                <a:lnTo>
                  <a:pt x="154" y="21"/>
                </a:lnTo>
                <a:lnTo>
                  <a:pt x="210" y="14"/>
                </a:lnTo>
                <a:lnTo>
                  <a:pt x="273" y="14"/>
                </a:lnTo>
                <a:lnTo>
                  <a:pt x="343" y="14"/>
                </a:lnTo>
                <a:lnTo>
                  <a:pt x="343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5" name="Freeform 28"/>
          <p:cNvSpPr>
            <a:spLocks/>
          </p:cNvSpPr>
          <p:nvPr/>
        </p:nvSpPr>
        <p:spPr bwMode="auto">
          <a:xfrm>
            <a:off x="5926667" y="4549442"/>
            <a:ext cx="484012" cy="84221"/>
          </a:xfrm>
          <a:custGeom>
            <a:avLst/>
            <a:gdLst>
              <a:gd name="T0" fmla="*/ 2147483647 w 343"/>
              <a:gd name="T1" fmla="*/ 2147483647 h 56"/>
              <a:gd name="T2" fmla="*/ 2147483647 w 343"/>
              <a:gd name="T3" fmla="*/ 2147483647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0 h 56"/>
              <a:gd name="T18" fmla="*/ 0 w 343"/>
              <a:gd name="T19" fmla="*/ 0 h 56"/>
              <a:gd name="T20" fmla="*/ 0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2147483647 h 56"/>
              <a:gd name="T38" fmla="*/ 2147483647 w 343"/>
              <a:gd name="T39" fmla="*/ 2147483647 h 56"/>
              <a:gd name="T40" fmla="*/ 2147483647 w 343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56"/>
                </a:moveTo>
                <a:lnTo>
                  <a:pt x="343" y="56"/>
                </a:lnTo>
                <a:lnTo>
                  <a:pt x="329" y="42"/>
                </a:lnTo>
                <a:lnTo>
                  <a:pt x="308" y="35"/>
                </a:lnTo>
                <a:lnTo>
                  <a:pt x="280" y="28"/>
                </a:lnTo>
                <a:lnTo>
                  <a:pt x="238" y="14"/>
                </a:lnTo>
                <a:lnTo>
                  <a:pt x="189" y="7"/>
                </a:lnTo>
                <a:lnTo>
                  <a:pt x="133" y="7"/>
                </a:lnTo>
                <a:lnTo>
                  <a:pt x="63" y="0"/>
                </a:lnTo>
                <a:lnTo>
                  <a:pt x="0" y="0"/>
                </a:lnTo>
                <a:lnTo>
                  <a:pt x="0" y="14"/>
                </a:lnTo>
                <a:lnTo>
                  <a:pt x="63" y="14"/>
                </a:lnTo>
                <a:lnTo>
                  <a:pt x="126" y="14"/>
                </a:lnTo>
                <a:lnTo>
                  <a:pt x="189" y="21"/>
                </a:lnTo>
                <a:lnTo>
                  <a:pt x="238" y="28"/>
                </a:lnTo>
                <a:lnTo>
                  <a:pt x="280" y="35"/>
                </a:lnTo>
                <a:lnTo>
                  <a:pt x="308" y="42"/>
                </a:lnTo>
                <a:lnTo>
                  <a:pt x="329" y="49"/>
                </a:lnTo>
                <a:lnTo>
                  <a:pt x="329" y="56"/>
                </a:lnTo>
                <a:lnTo>
                  <a:pt x="343" y="56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6" name="Freeform 29"/>
          <p:cNvSpPr>
            <a:spLocks/>
          </p:cNvSpPr>
          <p:nvPr/>
        </p:nvSpPr>
        <p:spPr bwMode="auto">
          <a:xfrm>
            <a:off x="6390923" y="4633663"/>
            <a:ext cx="19756" cy="10527"/>
          </a:xfrm>
          <a:custGeom>
            <a:avLst/>
            <a:gdLst>
              <a:gd name="T0" fmla="*/ 2147483647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2147483647 h 7"/>
              <a:gd name="T10" fmla="*/ 2147483647 w 14"/>
              <a:gd name="T11" fmla="*/ 2147483647 h 7"/>
              <a:gd name="T12" fmla="*/ 2147483647 w 14"/>
              <a:gd name="T13" fmla="*/ 2147483647 h 7"/>
              <a:gd name="T14" fmla="*/ 2147483647 w 14"/>
              <a:gd name="T15" fmla="*/ 2147483647 h 7"/>
              <a:gd name="T16" fmla="*/ 2147483647 w 14"/>
              <a:gd name="T17" fmla="*/ 0 h 7"/>
              <a:gd name="T18" fmla="*/ 2147483647 w 14"/>
              <a:gd name="T19" fmla="*/ 0 h 7"/>
              <a:gd name="T20" fmla="*/ 0 w 14"/>
              <a:gd name="T21" fmla="*/ 0 h 7"/>
              <a:gd name="T22" fmla="*/ 0 w 14"/>
              <a:gd name="T23" fmla="*/ 0 h 7"/>
              <a:gd name="T24" fmla="*/ 0 w 14"/>
              <a:gd name="T25" fmla="*/ 0 h 7"/>
              <a:gd name="T26" fmla="*/ 0 w 14"/>
              <a:gd name="T27" fmla="*/ 0 h 7"/>
              <a:gd name="T28" fmla="*/ 0 w 14"/>
              <a:gd name="T29" fmla="*/ 0 h 7"/>
              <a:gd name="T30" fmla="*/ 0 w 14"/>
              <a:gd name="T31" fmla="*/ 0 h 7"/>
              <a:gd name="T32" fmla="*/ 0 w 14"/>
              <a:gd name="T33" fmla="*/ 0 h 7"/>
              <a:gd name="T34" fmla="*/ 0 w 14"/>
              <a:gd name="T35" fmla="*/ 0 h 7"/>
              <a:gd name="T36" fmla="*/ 0 w 14"/>
              <a:gd name="T37" fmla="*/ 2147483647 h 7"/>
              <a:gd name="T38" fmla="*/ 0 w 14"/>
              <a:gd name="T39" fmla="*/ 2147483647 h 7"/>
              <a:gd name="T40" fmla="*/ 2147483647 w 14"/>
              <a:gd name="T41" fmla="*/ 2147483647 h 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7"/>
              <a:gd name="T65" fmla="*/ 14 w 14"/>
              <a:gd name="T66" fmla="*/ 7 h 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7">
                <a:moveTo>
                  <a:pt x="14" y="7"/>
                </a:moveTo>
                <a:lnTo>
                  <a:pt x="14" y="7"/>
                </a:lnTo>
                <a:lnTo>
                  <a:pt x="14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7" name="Freeform 30"/>
          <p:cNvSpPr>
            <a:spLocks/>
          </p:cNvSpPr>
          <p:nvPr/>
        </p:nvSpPr>
        <p:spPr bwMode="auto">
          <a:xfrm>
            <a:off x="6361291" y="4644191"/>
            <a:ext cx="49389" cy="200025"/>
          </a:xfrm>
          <a:custGeom>
            <a:avLst/>
            <a:gdLst>
              <a:gd name="T0" fmla="*/ 2147483647 w 35"/>
              <a:gd name="T1" fmla="*/ 2147483647 h 133"/>
              <a:gd name="T2" fmla="*/ 2147483647 w 35"/>
              <a:gd name="T3" fmla="*/ 2147483647 h 133"/>
              <a:gd name="T4" fmla="*/ 2147483647 w 35"/>
              <a:gd name="T5" fmla="*/ 0 h 133"/>
              <a:gd name="T6" fmla="*/ 2147483647 w 35"/>
              <a:gd name="T7" fmla="*/ 0 h 133"/>
              <a:gd name="T8" fmla="*/ 0 w 35"/>
              <a:gd name="T9" fmla="*/ 2147483647 h 133"/>
              <a:gd name="T10" fmla="*/ 2147483647 w 35"/>
              <a:gd name="T11" fmla="*/ 2147483647 h 133"/>
              <a:gd name="T12" fmla="*/ 2147483647 w 35"/>
              <a:gd name="T13" fmla="*/ 2147483647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133"/>
              <a:gd name="T23" fmla="*/ 35 w 35"/>
              <a:gd name="T24" fmla="*/ 133 h 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133">
                <a:moveTo>
                  <a:pt x="7" y="133"/>
                </a:moveTo>
                <a:lnTo>
                  <a:pt x="7" y="126"/>
                </a:lnTo>
                <a:lnTo>
                  <a:pt x="35" y="0"/>
                </a:lnTo>
                <a:lnTo>
                  <a:pt x="21" y="0"/>
                </a:lnTo>
                <a:lnTo>
                  <a:pt x="0" y="126"/>
                </a:lnTo>
                <a:lnTo>
                  <a:pt x="7" y="119"/>
                </a:lnTo>
                <a:lnTo>
                  <a:pt x="7" y="133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8" name="Freeform 31"/>
          <p:cNvSpPr>
            <a:spLocks/>
          </p:cNvSpPr>
          <p:nvPr/>
        </p:nvSpPr>
        <p:spPr bwMode="auto">
          <a:xfrm>
            <a:off x="5482168" y="4812633"/>
            <a:ext cx="889000" cy="31583"/>
          </a:xfrm>
          <a:custGeom>
            <a:avLst/>
            <a:gdLst>
              <a:gd name="T0" fmla="*/ 0 w 630"/>
              <a:gd name="T1" fmla="*/ 2147483647 h 21"/>
              <a:gd name="T2" fmla="*/ 2147483647 w 630"/>
              <a:gd name="T3" fmla="*/ 2147483647 h 21"/>
              <a:gd name="T4" fmla="*/ 2147483647 w 630"/>
              <a:gd name="T5" fmla="*/ 2147483647 h 21"/>
              <a:gd name="T6" fmla="*/ 2147483647 w 630"/>
              <a:gd name="T7" fmla="*/ 2147483647 h 21"/>
              <a:gd name="T8" fmla="*/ 2147483647 w 630"/>
              <a:gd name="T9" fmla="*/ 0 h 21"/>
              <a:gd name="T10" fmla="*/ 2147483647 w 630"/>
              <a:gd name="T11" fmla="*/ 0 h 21"/>
              <a:gd name="T12" fmla="*/ 0 w 630"/>
              <a:gd name="T13" fmla="*/ 2147483647 h 21"/>
              <a:gd name="T14" fmla="*/ 0 w 630"/>
              <a:gd name="T15" fmla="*/ 2147483647 h 21"/>
              <a:gd name="T16" fmla="*/ 2147483647 w 630"/>
              <a:gd name="T17" fmla="*/ 2147483647 h 21"/>
              <a:gd name="T18" fmla="*/ 0 w 630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0"/>
              <a:gd name="T31" fmla="*/ 0 h 21"/>
              <a:gd name="T32" fmla="*/ 630 w 63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0" h="21">
                <a:moveTo>
                  <a:pt x="0" y="7"/>
                </a:moveTo>
                <a:lnTo>
                  <a:pt x="7" y="7"/>
                </a:lnTo>
                <a:lnTo>
                  <a:pt x="630" y="21"/>
                </a:lnTo>
                <a:lnTo>
                  <a:pt x="630" y="7"/>
                </a:lnTo>
                <a:lnTo>
                  <a:pt x="7" y="0"/>
                </a:lnTo>
                <a:lnTo>
                  <a:pt x="0" y="7"/>
                </a:lnTo>
                <a:lnTo>
                  <a:pt x="7" y="7"/>
                </a:lnTo>
                <a:lnTo>
                  <a:pt x="0" y="7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49" name="Freeform 32"/>
          <p:cNvSpPr>
            <a:spLocks/>
          </p:cNvSpPr>
          <p:nvPr/>
        </p:nvSpPr>
        <p:spPr bwMode="auto">
          <a:xfrm>
            <a:off x="5956301" y="4570498"/>
            <a:ext cx="454378" cy="200025"/>
          </a:xfrm>
          <a:custGeom>
            <a:avLst/>
            <a:gdLst>
              <a:gd name="T0" fmla="*/ 0 w 46"/>
              <a:gd name="T1" fmla="*/ 2147483647 h 19"/>
              <a:gd name="T2" fmla="*/ 0 w 46"/>
              <a:gd name="T3" fmla="*/ 2147483647 h 19"/>
              <a:gd name="T4" fmla="*/ 2147483647 w 46"/>
              <a:gd name="T5" fmla="*/ 2147483647 h 19"/>
              <a:gd name="T6" fmla="*/ 2147483647 w 46"/>
              <a:gd name="T7" fmla="*/ 2147483647 h 19"/>
              <a:gd name="T8" fmla="*/ 0 w 46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19"/>
              <a:gd name="T17" fmla="*/ 46 w 46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19">
                <a:moveTo>
                  <a:pt x="0" y="1"/>
                </a:moveTo>
                <a:lnTo>
                  <a:pt x="0" y="19"/>
                </a:lnTo>
                <a:cubicBezTo>
                  <a:pt x="0" y="19"/>
                  <a:pt x="40" y="16"/>
                  <a:pt x="42" y="13"/>
                </a:cubicBezTo>
                <a:cubicBezTo>
                  <a:pt x="45" y="11"/>
                  <a:pt x="46" y="7"/>
                  <a:pt x="41" y="5"/>
                </a:cubicBezTo>
                <a:cubicBezTo>
                  <a:pt x="37" y="4"/>
                  <a:pt x="22" y="0"/>
                  <a:pt x="0" y="1"/>
                </a:cubicBezTo>
              </a:path>
            </a:pathLst>
          </a:custGeom>
          <a:solidFill>
            <a:srgbClr val="6F7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0" name="Freeform 33"/>
          <p:cNvSpPr>
            <a:spLocks/>
          </p:cNvSpPr>
          <p:nvPr/>
        </p:nvSpPr>
        <p:spPr bwMode="auto">
          <a:xfrm>
            <a:off x="5976056" y="4581025"/>
            <a:ext cx="434622" cy="189497"/>
          </a:xfrm>
          <a:custGeom>
            <a:avLst/>
            <a:gdLst>
              <a:gd name="T0" fmla="*/ 0 w 44"/>
              <a:gd name="T1" fmla="*/ 0 h 18"/>
              <a:gd name="T2" fmla="*/ 2147483647 w 44"/>
              <a:gd name="T3" fmla="*/ 2147483647 h 18"/>
              <a:gd name="T4" fmla="*/ 2147483647 w 44"/>
              <a:gd name="T5" fmla="*/ 2147483647 h 18"/>
              <a:gd name="T6" fmla="*/ 0 w 44"/>
              <a:gd name="T7" fmla="*/ 2147483647 h 18"/>
              <a:gd name="T8" fmla="*/ 0 w 44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18"/>
              <a:gd name="T17" fmla="*/ 44 w 4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18">
                <a:moveTo>
                  <a:pt x="0" y="0"/>
                </a:moveTo>
                <a:cubicBezTo>
                  <a:pt x="22" y="0"/>
                  <a:pt x="35" y="3"/>
                  <a:pt x="39" y="4"/>
                </a:cubicBezTo>
                <a:cubicBezTo>
                  <a:pt x="44" y="6"/>
                  <a:pt x="43" y="10"/>
                  <a:pt x="40" y="12"/>
                </a:cubicBezTo>
                <a:cubicBezTo>
                  <a:pt x="38" y="15"/>
                  <a:pt x="0" y="18"/>
                  <a:pt x="0" y="18"/>
                </a:cubicBezTo>
                <a:lnTo>
                  <a:pt x="0" y="0"/>
                </a:lnTo>
              </a:path>
            </a:pathLst>
          </a:custGeom>
          <a:solidFill>
            <a:srgbClr val="7181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1" name="Freeform 34"/>
          <p:cNvSpPr>
            <a:spLocks/>
          </p:cNvSpPr>
          <p:nvPr/>
        </p:nvSpPr>
        <p:spPr bwMode="auto">
          <a:xfrm>
            <a:off x="5995813" y="4581025"/>
            <a:ext cx="414867" cy="189497"/>
          </a:xfrm>
          <a:custGeom>
            <a:avLst/>
            <a:gdLst>
              <a:gd name="T0" fmla="*/ 0 w 42"/>
              <a:gd name="T1" fmla="*/ 0 h 18"/>
              <a:gd name="T2" fmla="*/ 2147483647 w 42"/>
              <a:gd name="T3" fmla="*/ 2147483647 h 18"/>
              <a:gd name="T4" fmla="*/ 2147483647 w 42"/>
              <a:gd name="T5" fmla="*/ 2147483647 h 18"/>
              <a:gd name="T6" fmla="*/ 0 w 42"/>
              <a:gd name="T7" fmla="*/ 2147483647 h 18"/>
              <a:gd name="T8" fmla="*/ 0 w 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0"/>
                </a:moveTo>
                <a:cubicBezTo>
                  <a:pt x="21" y="0"/>
                  <a:pt x="33" y="3"/>
                  <a:pt x="37" y="4"/>
                </a:cubicBezTo>
                <a:cubicBezTo>
                  <a:pt x="42" y="6"/>
                  <a:pt x="41" y="10"/>
                  <a:pt x="38" y="12"/>
                </a:cubicBezTo>
                <a:cubicBezTo>
                  <a:pt x="36" y="15"/>
                  <a:pt x="0" y="18"/>
                  <a:pt x="0" y="18"/>
                </a:cubicBezTo>
                <a:lnTo>
                  <a:pt x="0" y="0"/>
                </a:lnTo>
              </a:path>
            </a:pathLst>
          </a:custGeom>
          <a:solidFill>
            <a:srgbClr val="748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2" name="Freeform 35"/>
          <p:cNvSpPr>
            <a:spLocks/>
          </p:cNvSpPr>
          <p:nvPr/>
        </p:nvSpPr>
        <p:spPr bwMode="auto">
          <a:xfrm>
            <a:off x="6015568" y="4581025"/>
            <a:ext cx="395111" cy="189497"/>
          </a:xfrm>
          <a:custGeom>
            <a:avLst/>
            <a:gdLst>
              <a:gd name="T0" fmla="*/ 0 w 40"/>
              <a:gd name="T1" fmla="*/ 0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0 w 40"/>
              <a:gd name="T7" fmla="*/ 2147483647 h 18"/>
              <a:gd name="T8" fmla="*/ 0 w 4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18"/>
              <a:gd name="T17" fmla="*/ 40 w 4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18">
                <a:moveTo>
                  <a:pt x="0" y="0"/>
                </a:moveTo>
                <a:cubicBezTo>
                  <a:pt x="20" y="0"/>
                  <a:pt x="31" y="3"/>
                  <a:pt x="35" y="4"/>
                </a:cubicBezTo>
                <a:cubicBezTo>
                  <a:pt x="40" y="6"/>
                  <a:pt x="39" y="10"/>
                  <a:pt x="36" y="12"/>
                </a:cubicBezTo>
                <a:cubicBezTo>
                  <a:pt x="34" y="15"/>
                  <a:pt x="0" y="18"/>
                  <a:pt x="0" y="18"/>
                </a:cubicBezTo>
                <a:lnTo>
                  <a:pt x="0" y="0"/>
                </a:lnTo>
              </a:path>
            </a:pathLst>
          </a:custGeom>
          <a:solidFill>
            <a:srgbClr val="7788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3" name="Freeform 36"/>
          <p:cNvSpPr>
            <a:spLocks/>
          </p:cNvSpPr>
          <p:nvPr/>
        </p:nvSpPr>
        <p:spPr bwMode="auto">
          <a:xfrm>
            <a:off x="6035323" y="4581024"/>
            <a:ext cx="375356" cy="178970"/>
          </a:xfrm>
          <a:custGeom>
            <a:avLst/>
            <a:gdLst>
              <a:gd name="T0" fmla="*/ 2147483647 w 38"/>
              <a:gd name="T1" fmla="*/ 0 h 17"/>
              <a:gd name="T2" fmla="*/ 2147483647 w 38"/>
              <a:gd name="T3" fmla="*/ 2147483647 h 17"/>
              <a:gd name="T4" fmla="*/ 2147483647 w 38"/>
              <a:gd name="T5" fmla="*/ 2147483647 h 17"/>
              <a:gd name="T6" fmla="*/ 0 w 38"/>
              <a:gd name="T7" fmla="*/ 2147483647 h 17"/>
              <a:gd name="T8" fmla="*/ 2147483647 w 3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17"/>
              <a:gd name="T17" fmla="*/ 38 w 38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17">
                <a:moveTo>
                  <a:pt x="1" y="0"/>
                </a:moveTo>
                <a:cubicBezTo>
                  <a:pt x="19" y="0"/>
                  <a:pt x="29" y="3"/>
                  <a:pt x="33" y="4"/>
                </a:cubicBezTo>
                <a:cubicBezTo>
                  <a:pt x="38" y="6"/>
                  <a:pt x="37" y="10"/>
                  <a:pt x="34" y="12"/>
                </a:cubicBezTo>
                <a:cubicBezTo>
                  <a:pt x="32" y="15"/>
                  <a:pt x="0" y="17"/>
                  <a:pt x="0" y="17"/>
                </a:cubicBezTo>
                <a:lnTo>
                  <a:pt x="1" y="0"/>
                </a:lnTo>
              </a:path>
            </a:pathLst>
          </a:custGeom>
          <a:solidFill>
            <a:srgbClr val="7A8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4" name="Freeform 37"/>
          <p:cNvSpPr>
            <a:spLocks/>
          </p:cNvSpPr>
          <p:nvPr/>
        </p:nvSpPr>
        <p:spPr bwMode="auto">
          <a:xfrm>
            <a:off x="6055078" y="4581024"/>
            <a:ext cx="355600" cy="178970"/>
          </a:xfrm>
          <a:custGeom>
            <a:avLst/>
            <a:gdLst>
              <a:gd name="T0" fmla="*/ 2147483647 w 36"/>
              <a:gd name="T1" fmla="*/ 0 h 17"/>
              <a:gd name="T2" fmla="*/ 2147483647 w 36"/>
              <a:gd name="T3" fmla="*/ 2147483647 h 17"/>
              <a:gd name="T4" fmla="*/ 2147483647 w 36"/>
              <a:gd name="T5" fmla="*/ 2147483647 h 17"/>
              <a:gd name="T6" fmla="*/ 0 w 36"/>
              <a:gd name="T7" fmla="*/ 2147483647 h 17"/>
              <a:gd name="T8" fmla="*/ 2147483647 w 36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7"/>
              <a:gd name="T17" fmla="*/ 36 w 36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7">
                <a:moveTo>
                  <a:pt x="1" y="0"/>
                </a:moveTo>
                <a:cubicBezTo>
                  <a:pt x="19" y="1"/>
                  <a:pt x="27" y="3"/>
                  <a:pt x="31" y="4"/>
                </a:cubicBezTo>
                <a:cubicBezTo>
                  <a:pt x="36" y="6"/>
                  <a:pt x="35" y="10"/>
                  <a:pt x="32" y="12"/>
                </a:cubicBezTo>
                <a:cubicBezTo>
                  <a:pt x="30" y="15"/>
                  <a:pt x="0" y="17"/>
                  <a:pt x="0" y="17"/>
                </a:cubicBezTo>
                <a:lnTo>
                  <a:pt x="1" y="0"/>
                </a:lnTo>
              </a:path>
            </a:pathLst>
          </a:custGeom>
          <a:solidFill>
            <a:srgbClr val="7D8E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5" name="Freeform 38"/>
          <p:cNvSpPr>
            <a:spLocks/>
          </p:cNvSpPr>
          <p:nvPr/>
        </p:nvSpPr>
        <p:spPr bwMode="auto">
          <a:xfrm>
            <a:off x="6074834" y="4581024"/>
            <a:ext cx="335844" cy="178970"/>
          </a:xfrm>
          <a:custGeom>
            <a:avLst/>
            <a:gdLst>
              <a:gd name="T0" fmla="*/ 2147483647 w 34"/>
              <a:gd name="T1" fmla="*/ 0 h 17"/>
              <a:gd name="T2" fmla="*/ 2147483647 w 34"/>
              <a:gd name="T3" fmla="*/ 2147483647 h 17"/>
              <a:gd name="T4" fmla="*/ 2147483647 w 34"/>
              <a:gd name="T5" fmla="*/ 2147483647 h 17"/>
              <a:gd name="T6" fmla="*/ 0 w 34"/>
              <a:gd name="T7" fmla="*/ 2147483647 h 17"/>
              <a:gd name="T8" fmla="*/ 2147483647 w 34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7"/>
              <a:gd name="T17" fmla="*/ 34 w 3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7">
                <a:moveTo>
                  <a:pt x="1" y="0"/>
                </a:moveTo>
                <a:cubicBezTo>
                  <a:pt x="18" y="1"/>
                  <a:pt x="25" y="3"/>
                  <a:pt x="29" y="4"/>
                </a:cubicBezTo>
                <a:cubicBezTo>
                  <a:pt x="34" y="6"/>
                  <a:pt x="33" y="10"/>
                  <a:pt x="30" y="12"/>
                </a:cubicBezTo>
                <a:cubicBezTo>
                  <a:pt x="28" y="15"/>
                  <a:pt x="0" y="17"/>
                  <a:pt x="0" y="17"/>
                </a:cubicBezTo>
                <a:lnTo>
                  <a:pt x="1" y="0"/>
                </a:lnTo>
              </a:path>
            </a:pathLst>
          </a:custGeom>
          <a:solidFill>
            <a:srgbClr val="809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6" name="Freeform 39"/>
          <p:cNvSpPr>
            <a:spLocks/>
          </p:cNvSpPr>
          <p:nvPr/>
        </p:nvSpPr>
        <p:spPr bwMode="auto">
          <a:xfrm>
            <a:off x="6094590" y="4581024"/>
            <a:ext cx="316089" cy="178970"/>
          </a:xfrm>
          <a:custGeom>
            <a:avLst/>
            <a:gdLst>
              <a:gd name="T0" fmla="*/ 2147483647 w 32"/>
              <a:gd name="T1" fmla="*/ 0 h 17"/>
              <a:gd name="T2" fmla="*/ 2147483647 w 32"/>
              <a:gd name="T3" fmla="*/ 2147483647 h 17"/>
              <a:gd name="T4" fmla="*/ 2147483647 w 32"/>
              <a:gd name="T5" fmla="*/ 2147483647 h 17"/>
              <a:gd name="T6" fmla="*/ 0 w 32"/>
              <a:gd name="T7" fmla="*/ 2147483647 h 17"/>
              <a:gd name="T8" fmla="*/ 2147483647 w 3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1" y="0"/>
                </a:moveTo>
                <a:cubicBezTo>
                  <a:pt x="17" y="1"/>
                  <a:pt x="23" y="3"/>
                  <a:pt x="27" y="4"/>
                </a:cubicBezTo>
                <a:cubicBezTo>
                  <a:pt x="32" y="6"/>
                  <a:pt x="31" y="10"/>
                  <a:pt x="28" y="12"/>
                </a:cubicBezTo>
                <a:cubicBezTo>
                  <a:pt x="26" y="15"/>
                  <a:pt x="0" y="17"/>
                  <a:pt x="0" y="17"/>
                </a:cubicBezTo>
                <a:lnTo>
                  <a:pt x="1" y="0"/>
                </a:lnTo>
              </a:path>
            </a:pathLst>
          </a:custGeom>
          <a:solidFill>
            <a:srgbClr val="8294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7" name="Freeform 40"/>
          <p:cNvSpPr>
            <a:spLocks/>
          </p:cNvSpPr>
          <p:nvPr/>
        </p:nvSpPr>
        <p:spPr bwMode="auto">
          <a:xfrm>
            <a:off x="6114347" y="4581024"/>
            <a:ext cx="296333" cy="168442"/>
          </a:xfrm>
          <a:custGeom>
            <a:avLst/>
            <a:gdLst>
              <a:gd name="T0" fmla="*/ 2147483647 w 30"/>
              <a:gd name="T1" fmla="*/ 0 h 16"/>
              <a:gd name="T2" fmla="*/ 0 w 30"/>
              <a:gd name="T3" fmla="*/ 2147483647 h 16"/>
              <a:gd name="T4" fmla="*/ 2147483647 w 30"/>
              <a:gd name="T5" fmla="*/ 2147483647 h 16"/>
              <a:gd name="T6" fmla="*/ 2147483647 w 30"/>
              <a:gd name="T7" fmla="*/ 2147483647 h 16"/>
              <a:gd name="T8" fmla="*/ 2147483647 w 30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6"/>
              <a:gd name="T17" fmla="*/ 30 w 30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6">
                <a:moveTo>
                  <a:pt x="2" y="0"/>
                </a:moveTo>
                <a:lnTo>
                  <a:pt x="0" y="16"/>
                </a:lnTo>
                <a:cubicBezTo>
                  <a:pt x="0" y="16"/>
                  <a:pt x="24" y="15"/>
                  <a:pt x="26" y="12"/>
                </a:cubicBezTo>
                <a:cubicBezTo>
                  <a:pt x="29" y="10"/>
                  <a:pt x="30" y="6"/>
                  <a:pt x="25" y="4"/>
                </a:cubicBezTo>
                <a:cubicBezTo>
                  <a:pt x="21" y="3"/>
                  <a:pt x="17" y="1"/>
                  <a:pt x="2" y="0"/>
                </a:cubicBezTo>
              </a:path>
            </a:pathLst>
          </a:custGeom>
          <a:solidFill>
            <a:srgbClr val="859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8" name="Freeform 41"/>
          <p:cNvSpPr>
            <a:spLocks/>
          </p:cNvSpPr>
          <p:nvPr/>
        </p:nvSpPr>
        <p:spPr bwMode="auto">
          <a:xfrm>
            <a:off x="5442656" y="4633662"/>
            <a:ext cx="958144" cy="968542"/>
          </a:xfrm>
          <a:custGeom>
            <a:avLst/>
            <a:gdLst>
              <a:gd name="T0" fmla="*/ 2147483647 w 97"/>
              <a:gd name="T1" fmla="*/ 2147483647 h 92"/>
              <a:gd name="T2" fmla="*/ 2147483647 w 97"/>
              <a:gd name="T3" fmla="*/ 2147483647 h 92"/>
              <a:gd name="T4" fmla="*/ 2147483647 w 97"/>
              <a:gd name="T5" fmla="*/ 2147483647 h 92"/>
              <a:gd name="T6" fmla="*/ 2147483647 w 97"/>
              <a:gd name="T7" fmla="*/ 2147483647 h 92"/>
              <a:gd name="T8" fmla="*/ 0 w 97"/>
              <a:gd name="T9" fmla="*/ 0 h 92"/>
              <a:gd name="T10" fmla="*/ 2147483647 w 97"/>
              <a:gd name="T11" fmla="*/ 2147483647 h 92"/>
              <a:gd name="T12" fmla="*/ 2147483647 w 97"/>
              <a:gd name="T13" fmla="*/ 2147483647 h 92"/>
              <a:gd name="T14" fmla="*/ 2147483647 w 97"/>
              <a:gd name="T15" fmla="*/ 2147483647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92"/>
              <a:gd name="T26" fmla="*/ 97 w 9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92">
                <a:moveTo>
                  <a:pt x="83" y="85"/>
                </a:moveTo>
                <a:cubicBezTo>
                  <a:pt x="83" y="89"/>
                  <a:pt x="67" y="92"/>
                  <a:pt x="49" y="92"/>
                </a:cubicBezTo>
                <a:cubicBezTo>
                  <a:pt x="29" y="92"/>
                  <a:pt x="14" y="89"/>
                  <a:pt x="14" y="84"/>
                </a:cubicBezTo>
                <a:lnTo>
                  <a:pt x="1" y="4"/>
                </a:lnTo>
                <a:lnTo>
                  <a:pt x="0" y="0"/>
                </a:lnTo>
                <a:cubicBezTo>
                  <a:pt x="0" y="5"/>
                  <a:pt x="22" y="8"/>
                  <a:pt x="49" y="8"/>
                </a:cubicBezTo>
                <a:cubicBezTo>
                  <a:pt x="75" y="8"/>
                  <a:pt x="96" y="5"/>
                  <a:pt x="97" y="1"/>
                </a:cubicBezTo>
                <a:lnTo>
                  <a:pt x="83" y="85"/>
                </a:lnTo>
              </a:path>
            </a:pathLst>
          </a:custGeom>
          <a:solidFill>
            <a:srgbClr val="7D9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59" name="Freeform 42"/>
          <p:cNvSpPr>
            <a:spLocks/>
          </p:cNvSpPr>
          <p:nvPr/>
        </p:nvSpPr>
        <p:spPr bwMode="auto">
          <a:xfrm>
            <a:off x="5926668" y="5528512"/>
            <a:ext cx="345723" cy="84221"/>
          </a:xfrm>
          <a:custGeom>
            <a:avLst/>
            <a:gdLst>
              <a:gd name="T0" fmla="*/ 0 w 245"/>
              <a:gd name="T1" fmla="*/ 2147483647 h 56"/>
              <a:gd name="T2" fmla="*/ 0 w 245"/>
              <a:gd name="T3" fmla="*/ 2147483647 h 56"/>
              <a:gd name="T4" fmla="*/ 2147483647 w 245"/>
              <a:gd name="T5" fmla="*/ 2147483647 h 56"/>
              <a:gd name="T6" fmla="*/ 2147483647 w 245"/>
              <a:gd name="T7" fmla="*/ 2147483647 h 56"/>
              <a:gd name="T8" fmla="*/ 2147483647 w 245"/>
              <a:gd name="T9" fmla="*/ 2147483647 h 56"/>
              <a:gd name="T10" fmla="*/ 2147483647 w 245"/>
              <a:gd name="T11" fmla="*/ 2147483647 h 56"/>
              <a:gd name="T12" fmla="*/ 2147483647 w 245"/>
              <a:gd name="T13" fmla="*/ 2147483647 h 56"/>
              <a:gd name="T14" fmla="*/ 2147483647 w 245"/>
              <a:gd name="T15" fmla="*/ 2147483647 h 56"/>
              <a:gd name="T16" fmla="*/ 2147483647 w 245"/>
              <a:gd name="T17" fmla="*/ 2147483647 h 56"/>
              <a:gd name="T18" fmla="*/ 2147483647 w 245"/>
              <a:gd name="T19" fmla="*/ 0 h 56"/>
              <a:gd name="T20" fmla="*/ 2147483647 w 245"/>
              <a:gd name="T21" fmla="*/ 0 h 56"/>
              <a:gd name="T22" fmla="*/ 2147483647 w 245"/>
              <a:gd name="T23" fmla="*/ 2147483647 h 56"/>
              <a:gd name="T24" fmla="*/ 2147483647 w 245"/>
              <a:gd name="T25" fmla="*/ 2147483647 h 56"/>
              <a:gd name="T26" fmla="*/ 2147483647 w 245"/>
              <a:gd name="T27" fmla="*/ 2147483647 h 56"/>
              <a:gd name="T28" fmla="*/ 2147483647 w 245"/>
              <a:gd name="T29" fmla="*/ 2147483647 h 56"/>
              <a:gd name="T30" fmla="*/ 2147483647 w 245"/>
              <a:gd name="T31" fmla="*/ 2147483647 h 56"/>
              <a:gd name="T32" fmla="*/ 2147483647 w 245"/>
              <a:gd name="T33" fmla="*/ 2147483647 h 56"/>
              <a:gd name="T34" fmla="*/ 2147483647 w 245"/>
              <a:gd name="T35" fmla="*/ 2147483647 h 56"/>
              <a:gd name="T36" fmla="*/ 0 w 245"/>
              <a:gd name="T37" fmla="*/ 2147483647 h 56"/>
              <a:gd name="T38" fmla="*/ 0 w 245"/>
              <a:gd name="T39" fmla="*/ 2147483647 h 56"/>
              <a:gd name="T40" fmla="*/ 0 w 245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5"/>
              <a:gd name="T64" fmla="*/ 0 h 56"/>
              <a:gd name="T65" fmla="*/ 245 w 245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5" h="56">
                <a:moveTo>
                  <a:pt x="0" y="56"/>
                </a:moveTo>
                <a:lnTo>
                  <a:pt x="0" y="56"/>
                </a:lnTo>
                <a:lnTo>
                  <a:pt x="49" y="49"/>
                </a:lnTo>
                <a:lnTo>
                  <a:pt x="91" y="49"/>
                </a:lnTo>
                <a:lnTo>
                  <a:pt x="133" y="42"/>
                </a:lnTo>
                <a:lnTo>
                  <a:pt x="168" y="35"/>
                </a:lnTo>
                <a:lnTo>
                  <a:pt x="196" y="28"/>
                </a:lnTo>
                <a:lnTo>
                  <a:pt x="224" y="21"/>
                </a:lnTo>
                <a:lnTo>
                  <a:pt x="238" y="14"/>
                </a:lnTo>
                <a:lnTo>
                  <a:pt x="245" y="0"/>
                </a:lnTo>
                <a:lnTo>
                  <a:pt x="238" y="0"/>
                </a:lnTo>
                <a:lnTo>
                  <a:pt x="231" y="7"/>
                </a:lnTo>
                <a:lnTo>
                  <a:pt x="217" y="14"/>
                </a:lnTo>
                <a:lnTo>
                  <a:pt x="196" y="21"/>
                </a:lnTo>
                <a:lnTo>
                  <a:pt x="168" y="28"/>
                </a:lnTo>
                <a:lnTo>
                  <a:pt x="133" y="35"/>
                </a:lnTo>
                <a:lnTo>
                  <a:pt x="91" y="42"/>
                </a:lnTo>
                <a:lnTo>
                  <a:pt x="42" y="42"/>
                </a:lnTo>
                <a:lnTo>
                  <a:pt x="0" y="42"/>
                </a:lnTo>
                <a:lnTo>
                  <a:pt x="0" y="56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0" name="Freeform 43"/>
          <p:cNvSpPr>
            <a:spLocks/>
          </p:cNvSpPr>
          <p:nvPr/>
        </p:nvSpPr>
        <p:spPr bwMode="auto">
          <a:xfrm>
            <a:off x="5571067" y="5517983"/>
            <a:ext cx="355600" cy="94748"/>
          </a:xfrm>
          <a:custGeom>
            <a:avLst/>
            <a:gdLst>
              <a:gd name="T0" fmla="*/ 0 w 252"/>
              <a:gd name="T1" fmla="*/ 0 h 63"/>
              <a:gd name="T2" fmla="*/ 0 w 252"/>
              <a:gd name="T3" fmla="*/ 0 h 63"/>
              <a:gd name="T4" fmla="*/ 2147483647 w 252"/>
              <a:gd name="T5" fmla="*/ 2147483647 h 63"/>
              <a:gd name="T6" fmla="*/ 2147483647 w 252"/>
              <a:gd name="T7" fmla="*/ 2147483647 h 63"/>
              <a:gd name="T8" fmla="*/ 2147483647 w 252"/>
              <a:gd name="T9" fmla="*/ 2147483647 h 63"/>
              <a:gd name="T10" fmla="*/ 2147483647 w 252"/>
              <a:gd name="T11" fmla="*/ 2147483647 h 63"/>
              <a:gd name="T12" fmla="*/ 2147483647 w 252"/>
              <a:gd name="T13" fmla="*/ 2147483647 h 63"/>
              <a:gd name="T14" fmla="*/ 2147483647 w 252"/>
              <a:gd name="T15" fmla="*/ 2147483647 h 63"/>
              <a:gd name="T16" fmla="*/ 2147483647 w 252"/>
              <a:gd name="T17" fmla="*/ 2147483647 h 63"/>
              <a:gd name="T18" fmla="*/ 2147483647 w 252"/>
              <a:gd name="T19" fmla="*/ 2147483647 h 63"/>
              <a:gd name="T20" fmla="*/ 2147483647 w 252"/>
              <a:gd name="T21" fmla="*/ 2147483647 h 63"/>
              <a:gd name="T22" fmla="*/ 2147483647 w 252"/>
              <a:gd name="T23" fmla="*/ 2147483647 h 63"/>
              <a:gd name="T24" fmla="*/ 2147483647 w 252"/>
              <a:gd name="T25" fmla="*/ 2147483647 h 63"/>
              <a:gd name="T26" fmla="*/ 2147483647 w 252"/>
              <a:gd name="T27" fmla="*/ 2147483647 h 63"/>
              <a:gd name="T28" fmla="*/ 2147483647 w 252"/>
              <a:gd name="T29" fmla="*/ 2147483647 h 63"/>
              <a:gd name="T30" fmla="*/ 2147483647 w 252"/>
              <a:gd name="T31" fmla="*/ 2147483647 h 63"/>
              <a:gd name="T32" fmla="*/ 2147483647 w 252"/>
              <a:gd name="T33" fmla="*/ 2147483647 h 63"/>
              <a:gd name="T34" fmla="*/ 2147483647 w 252"/>
              <a:gd name="T35" fmla="*/ 2147483647 h 63"/>
              <a:gd name="T36" fmla="*/ 2147483647 w 252"/>
              <a:gd name="T37" fmla="*/ 0 h 63"/>
              <a:gd name="T38" fmla="*/ 2147483647 w 252"/>
              <a:gd name="T39" fmla="*/ 0 h 63"/>
              <a:gd name="T40" fmla="*/ 0 w 252"/>
              <a:gd name="T41" fmla="*/ 0 h 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2"/>
              <a:gd name="T64" fmla="*/ 0 h 63"/>
              <a:gd name="T65" fmla="*/ 252 w 252"/>
              <a:gd name="T66" fmla="*/ 63 h 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2" h="63">
                <a:moveTo>
                  <a:pt x="0" y="0"/>
                </a:moveTo>
                <a:lnTo>
                  <a:pt x="0" y="0"/>
                </a:lnTo>
                <a:lnTo>
                  <a:pt x="7" y="14"/>
                </a:lnTo>
                <a:lnTo>
                  <a:pt x="21" y="28"/>
                </a:lnTo>
                <a:lnTo>
                  <a:pt x="49" y="35"/>
                </a:lnTo>
                <a:lnTo>
                  <a:pt x="77" y="42"/>
                </a:lnTo>
                <a:lnTo>
                  <a:pt x="112" y="49"/>
                </a:lnTo>
                <a:lnTo>
                  <a:pt x="154" y="56"/>
                </a:lnTo>
                <a:lnTo>
                  <a:pt x="203" y="56"/>
                </a:lnTo>
                <a:lnTo>
                  <a:pt x="252" y="63"/>
                </a:lnTo>
                <a:lnTo>
                  <a:pt x="252" y="49"/>
                </a:lnTo>
                <a:lnTo>
                  <a:pt x="203" y="49"/>
                </a:lnTo>
                <a:lnTo>
                  <a:pt x="154" y="49"/>
                </a:lnTo>
                <a:lnTo>
                  <a:pt x="112" y="42"/>
                </a:lnTo>
                <a:lnTo>
                  <a:pt x="77" y="35"/>
                </a:lnTo>
                <a:lnTo>
                  <a:pt x="49" y="28"/>
                </a:lnTo>
                <a:lnTo>
                  <a:pt x="28" y="21"/>
                </a:lnTo>
                <a:lnTo>
                  <a:pt x="14" y="7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1" name="Freeform 44"/>
          <p:cNvSpPr>
            <a:spLocks/>
          </p:cNvSpPr>
          <p:nvPr/>
        </p:nvSpPr>
        <p:spPr bwMode="auto">
          <a:xfrm>
            <a:off x="5442657" y="4665246"/>
            <a:ext cx="148166" cy="852739"/>
          </a:xfrm>
          <a:custGeom>
            <a:avLst/>
            <a:gdLst>
              <a:gd name="T0" fmla="*/ 0 w 105"/>
              <a:gd name="T1" fmla="*/ 2147483647 h 567"/>
              <a:gd name="T2" fmla="*/ 0 w 105"/>
              <a:gd name="T3" fmla="*/ 2147483647 h 567"/>
              <a:gd name="T4" fmla="*/ 2147483647 w 105"/>
              <a:gd name="T5" fmla="*/ 2147483647 h 567"/>
              <a:gd name="T6" fmla="*/ 2147483647 w 105"/>
              <a:gd name="T7" fmla="*/ 2147483647 h 567"/>
              <a:gd name="T8" fmla="*/ 2147483647 w 105"/>
              <a:gd name="T9" fmla="*/ 0 h 567"/>
              <a:gd name="T10" fmla="*/ 2147483647 w 105"/>
              <a:gd name="T11" fmla="*/ 0 h 567"/>
              <a:gd name="T12" fmla="*/ 0 w 105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"/>
              <a:gd name="T22" fmla="*/ 0 h 567"/>
              <a:gd name="T23" fmla="*/ 105 w 105"/>
              <a:gd name="T24" fmla="*/ 567 h 5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" h="567">
                <a:moveTo>
                  <a:pt x="0" y="7"/>
                </a:moveTo>
                <a:lnTo>
                  <a:pt x="0" y="7"/>
                </a:lnTo>
                <a:lnTo>
                  <a:pt x="91" y="567"/>
                </a:lnTo>
                <a:lnTo>
                  <a:pt x="105" y="567"/>
                </a:lnTo>
                <a:lnTo>
                  <a:pt x="14" y="0"/>
                </a:lnTo>
                <a:lnTo>
                  <a:pt x="0" y="7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2" name="Freeform 45"/>
          <p:cNvSpPr>
            <a:spLocks/>
          </p:cNvSpPr>
          <p:nvPr/>
        </p:nvSpPr>
        <p:spPr bwMode="auto">
          <a:xfrm>
            <a:off x="5442656" y="4633663"/>
            <a:ext cx="19756" cy="42111"/>
          </a:xfrm>
          <a:custGeom>
            <a:avLst/>
            <a:gdLst>
              <a:gd name="T0" fmla="*/ 2147483647 w 14"/>
              <a:gd name="T1" fmla="*/ 0 h 28"/>
              <a:gd name="T2" fmla="*/ 0 w 14"/>
              <a:gd name="T3" fmla="*/ 2147483647 h 28"/>
              <a:gd name="T4" fmla="*/ 0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0 h 28"/>
              <a:gd name="T10" fmla="*/ 0 w 14"/>
              <a:gd name="T11" fmla="*/ 0 h 28"/>
              <a:gd name="T12" fmla="*/ 2147483647 w 14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7" y="0"/>
                </a:moveTo>
                <a:lnTo>
                  <a:pt x="0" y="7"/>
                </a:lnTo>
                <a:lnTo>
                  <a:pt x="0" y="28"/>
                </a:lnTo>
                <a:lnTo>
                  <a:pt x="14" y="21"/>
                </a:lnTo>
                <a:lnTo>
                  <a:pt x="7" y="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3" name="Freeform 46"/>
          <p:cNvSpPr>
            <a:spLocks/>
          </p:cNvSpPr>
          <p:nvPr/>
        </p:nvSpPr>
        <p:spPr bwMode="auto">
          <a:xfrm>
            <a:off x="5442657" y="4633662"/>
            <a:ext cx="484011" cy="94748"/>
          </a:xfrm>
          <a:custGeom>
            <a:avLst/>
            <a:gdLst>
              <a:gd name="T0" fmla="*/ 2147483647 w 343"/>
              <a:gd name="T1" fmla="*/ 2147483647 h 63"/>
              <a:gd name="T2" fmla="*/ 2147483647 w 343"/>
              <a:gd name="T3" fmla="*/ 2147483647 h 63"/>
              <a:gd name="T4" fmla="*/ 2147483647 w 343"/>
              <a:gd name="T5" fmla="*/ 2147483647 h 63"/>
              <a:gd name="T6" fmla="*/ 2147483647 w 343"/>
              <a:gd name="T7" fmla="*/ 2147483647 h 63"/>
              <a:gd name="T8" fmla="*/ 2147483647 w 343"/>
              <a:gd name="T9" fmla="*/ 2147483647 h 63"/>
              <a:gd name="T10" fmla="*/ 2147483647 w 343"/>
              <a:gd name="T11" fmla="*/ 2147483647 h 63"/>
              <a:gd name="T12" fmla="*/ 2147483647 w 343"/>
              <a:gd name="T13" fmla="*/ 2147483647 h 63"/>
              <a:gd name="T14" fmla="*/ 2147483647 w 343"/>
              <a:gd name="T15" fmla="*/ 2147483647 h 63"/>
              <a:gd name="T16" fmla="*/ 2147483647 w 343"/>
              <a:gd name="T17" fmla="*/ 2147483647 h 63"/>
              <a:gd name="T18" fmla="*/ 2147483647 w 343"/>
              <a:gd name="T19" fmla="*/ 0 h 63"/>
              <a:gd name="T20" fmla="*/ 0 w 343"/>
              <a:gd name="T21" fmla="*/ 0 h 63"/>
              <a:gd name="T22" fmla="*/ 2147483647 w 343"/>
              <a:gd name="T23" fmla="*/ 2147483647 h 63"/>
              <a:gd name="T24" fmla="*/ 2147483647 w 343"/>
              <a:gd name="T25" fmla="*/ 2147483647 h 63"/>
              <a:gd name="T26" fmla="*/ 2147483647 w 343"/>
              <a:gd name="T27" fmla="*/ 2147483647 h 63"/>
              <a:gd name="T28" fmla="*/ 2147483647 w 343"/>
              <a:gd name="T29" fmla="*/ 2147483647 h 63"/>
              <a:gd name="T30" fmla="*/ 2147483647 w 343"/>
              <a:gd name="T31" fmla="*/ 2147483647 h 63"/>
              <a:gd name="T32" fmla="*/ 2147483647 w 343"/>
              <a:gd name="T33" fmla="*/ 2147483647 h 63"/>
              <a:gd name="T34" fmla="*/ 2147483647 w 343"/>
              <a:gd name="T35" fmla="*/ 2147483647 h 63"/>
              <a:gd name="T36" fmla="*/ 2147483647 w 343"/>
              <a:gd name="T37" fmla="*/ 2147483647 h 63"/>
              <a:gd name="T38" fmla="*/ 2147483647 w 343"/>
              <a:gd name="T39" fmla="*/ 2147483647 h 63"/>
              <a:gd name="T40" fmla="*/ 2147483647 w 343"/>
              <a:gd name="T41" fmla="*/ 2147483647 h 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63"/>
              <a:gd name="T65" fmla="*/ 343 w 343"/>
              <a:gd name="T66" fmla="*/ 63 h 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63">
                <a:moveTo>
                  <a:pt x="343" y="49"/>
                </a:moveTo>
                <a:lnTo>
                  <a:pt x="343" y="49"/>
                </a:lnTo>
                <a:lnTo>
                  <a:pt x="273" y="49"/>
                </a:lnTo>
                <a:lnTo>
                  <a:pt x="210" y="49"/>
                </a:lnTo>
                <a:lnTo>
                  <a:pt x="154" y="42"/>
                </a:lnTo>
                <a:lnTo>
                  <a:pt x="105" y="35"/>
                </a:lnTo>
                <a:lnTo>
                  <a:pt x="63" y="28"/>
                </a:lnTo>
                <a:lnTo>
                  <a:pt x="28" y="21"/>
                </a:lnTo>
                <a:lnTo>
                  <a:pt x="14" y="7"/>
                </a:lnTo>
                <a:lnTo>
                  <a:pt x="7" y="0"/>
                </a:lnTo>
                <a:lnTo>
                  <a:pt x="0" y="0"/>
                </a:lnTo>
                <a:lnTo>
                  <a:pt x="7" y="14"/>
                </a:lnTo>
                <a:lnTo>
                  <a:pt x="28" y="28"/>
                </a:lnTo>
                <a:lnTo>
                  <a:pt x="63" y="35"/>
                </a:lnTo>
                <a:lnTo>
                  <a:pt x="98" y="42"/>
                </a:lnTo>
                <a:lnTo>
                  <a:pt x="154" y="49"/>
                </a:lnTo>
                <a:lnTo>
                  <a:pt x="210" y="56"/>
                </a:lnTo>
                <a:lnTo>
                  <a:pt x="273" y="63"/>
                </a:lnTo>
                <a:lnTo>
                  <a:pt x="343" y="63"/>
                </a:lnTo>
                <a:lnTo>
                  <a:pt x="343" y="49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4" name="Freeform 47"/>
          <p:cNvSpPr>
            <a:spLocks/>
          </p:cNvSpPr>
          <p:nvPr/>
        </p:nvSpPr>
        <p:spPr bwMode="auto">
          <a:xfrm>
            <a:off x="5926667" y="4644191"/>
            <a:ext cx="484012" cy="84221"/>
          </a:xfrm>
          <a:custGeom>
            <a:avLst/>
            <a:gdLst>
              <a:gd name="T0" fmla="*/ 2147483647 w 343"/>
              <a:gd name="T1" fmla="*/ 0 h 56"/>
              <a:gd name="T2" fmla="*/ 2147483647 w 343"/>
              <a:gd name="T3" fmla="*/ 0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0 w 343"/>
              <a:gd name="T19" fmla="*/ 2147483647 h 56"/>
              <a:gd name="T20" fmla="*/ 0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0 h 56"/>
              <a:gd name="T38" fmla="*/ 2147483647 w 343"/>
              <a:gd name="T39" fmla="*/ 0 h 56"/>
              <a:gd name="T40" fmla="*/ 2147483647 w 343"/>
              <a:gd name="T41" fmla="*/ 0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0"/>
                </a:moveTo>
                <a:lnTo>
                  <a:pt x="329" y="0"/>
                </a:lnTo>
                <a:lnTo>
                  <a:pt x="322" y="7"/>
                </a:lnTo>
                <a:lnTo>
                  <a:pt x="308" y="14"/>
                </a:lnTo>
                <a:lnTo>
                  <a:pt x="273" y="21"/>
                </a:lnTo>
                <a:lnTo>
                  <a:pt x="231" y="28"/>
                </a:lnTo>
                <a:lnTo>
                  <a:pt x="182" y="35"/>
                </a:lnTo>
                <a:lnTo>
                  <a:pt x="126" y="42"/>
                </a:lnTo>
                <a:lnTo>
                  <a:pt x="63" y="42"/>
                </a:lnTo>
                <a:lnTo>
                  <a:pt x="0" y="42"/>
                </a:lnTo>
                <a:lnTo>
                  <a:pt x="0" y="56"/>
                </a:lnTo>
                <a:lnTo>
                  <a:pt x="63" y="56"/>
                </a:lnTo>
                <a:lnTo>
                  <a:pt x="126" y="49"/>
                </a:lnTo>
                <a:lnTo>
                  <a:pt x="182" y="42"/>
                </a:lnTo>
                <a:lnTo>
                  <a:pt x="231" y="42"/>
                </a:lnTo>
                <a:lnTo>
                  <a:pt x="273" y="28"/>
                </a:lnTo>
                <a:lnTo>
                  <a:pt x="308" y="21"/>
                </a:lnTo>
                <a:lnTo>
                  <a:pt x="329" y="14"/>
                </a:lnTo>
                <a:lnTo>
                  <a:pt x="343" y="0"/>
                </a:lnTo>
                <a:lnTo>
                  <a:pt x="329" y="0"/>
                </a:lnTo>
                <a:lnTo>
                  <a:pt x="343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5" name="Freeform 48"/>
          <p:cNvSpPr>
            <a:spLocks/>
          </p:cNvSpPr>
          <p:nvPr/>
        </p:nvSpPr>
        <p:spPr bwMode="auto">
          <a:xfrm>
            <a:off x="6262512" y="4644191"/>
            <a:ext cx="148167" cy="884321"/>
          </a:xfrm>
          <a:custGeom>
            <a:avLst/>
            <a:gdLst>
              <a:gd name="T0" fmla="*/ 2147483647 w 105"/>
              <a:gd name="T1" fmla="*/ 2147483647 h 588"/>
              <a:gd name="T2" fmla="*/ 2147483647 w 105"/>
              <a:gd name="T3" fmla="*/ 2147483647 h 588"/>
              <a:gd name="T4" fmla="*/ 2147483647 w 105"/>
              <a:gd name="T5" fmla="*/ 0 h 588"/>
              <a:gd name="T6" fmla="*/ 2147483647 w 105"/>
              <a:gd name="T7" fmla="*/ 0 h 588"/>
              <a:gd name="T8" fmla="*/ 0 w 105"/>
              <a:gd name="T9" fmla="*/ 2147483647 h 588"/>
              <a:gd name="T10" fmla="*/ 0 w 105"/>
              <a:gd name="T11" fmla="*/ 2147483647 h 588"/>
              <a:gd name="T12" fmla="*/ 2147483647 w 105"/>
              <a:gd name="T13" fmla="*/ 2147483647 h 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"/>
              <a:gd name="T22" fmla="*/ 0 h 588"/>
              <a:gd name="T23" fmla="*/ 105 w 105"/>
              <a:gd name="T24" fmla="*/ 588 h 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" h="588">
                <a:moveTo>
                  <a:pt x="7" y="588"/>
                </a:moveTo>
                <a:lnTo>
                  <a:pt x="7" y="588"/>
                </a:lnTo>
                <a:lnTo>
                  <a:pt x="105" y="0"/>
                </a:lnTo>
                <a:lnTo>
                  <a:pt x="91" y="0"/>
                </a:lnTo>
                <a:lnTo>
                  <a:pt x="0" y="588"/>
                </a:lnTo>
                <a:lnTo>
                  <a:pt x="7" y="588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6" name="Freeform 49"/>
          <p:cNvSpPr>
            <a:spLocks/>
          </p:cNvSpPr>
          <p:nvPr/>
        </p:nvSpPr>
        <p:spPr bwMode="auto">
          <a:xfrm>
            <a:off x="5472290" y="4675774"/>
            <a:ext cx="474133" cy="936959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0 w 48"/>
              <a:gd name="T7" fmla="*/ 0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89"/>
              <a:gd name="T23" fmla="*/ 48 w 48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89">
                <a:moveTo>
                  <a:pt x="46" y="88"/>
                </a:moveTo>
                <a:cubicBezTo>
                  <a:pt x="46" y="89"/>
                  <a:pt x="43" y="88"/>
                  <a:pt x="42" y="88"/>
                </a:cubicBezTo>
                <a:cubicBezTo>
                  <a:pt x="31" y="88"/>
                  <a:pt x="19" y="85"/>
                  <a:pt x="13" y="84"/>
                </a:cubicBezTo>
                <a:lnTo>
                  <a:pt x="0" y="0"/>
                </a:lnTo>
                <a:cubicBezTo>
                  <a:pt x="9" y="3"/>
                  <a:pt x="31" y="4"/>
                  <a:pt x="46" y="4"/>
                </a:cubicBezTo>
                <a:cubicBezTo>
                  <a:pt x="48" y="4"/>
                  <a:pt x="48" y="4"/>
                  <a:pt x="48" y="4"/>
                </a:cubicBezTo>
                <a:lnTo>
                  <a:pt x="46" y="88"/>
                </a:lnTo>
              </a:path>
            </a:pathLst>
          </a:custGeom>
          <a:solidFill>
            <a:srgbClr val="7D9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7" name="Freeform 50"/>
          <p:cNvSpPr>
            <a:spLocks/>
          </p:cNvSpPr>
          <p:nvPr/>
        </p:nvSpPr>
        <p:spPr bwMode="auto">
          <a:xfrm>
            <a:off x="5482167" y="4675774"/>
            <a:ext cx="444500" cy="936959"/>
          </a:xfrm>
          <a:custGeom>
            <a:avLst/>
            <a:gdLst>
              <a:gd name="T0" fmla="*/ 2147483647 w 45"/>
              <a:gd name="T1" fmla="*/ 2147483647 h 89"/>
              <a:gd name="T2" fmla="*/ 2147483647 w 45"/>
              <a:gd name="T3" fmla="*/ 2147483647 h 89"/>
              <a:gd name="T4" fmla="*/ 2147483647 w 45"/>
              <a:gd name="T5" fmla="*/ 2147483647 h 89"/>
              <a:gd name="T6" fmla="*/ 2147483647 w 45"/>
              <a:gd name="T7" fmla="*/ 2147483647 h 89"/>
              <a:gd name="T8" fmla="*/ 0 w 45"/>
              <a:gd name="T9" fmla="*/ 0 h 89"/>
              <a:gd name="T10" fmla="*/ 2147483647 w 45"/>
              <a:gd name="T11" fmla="*/ 2147483647 h 89"/>
              <a:gd name="T12" fmla="*/ 2147483647 w 45"/>
              <a:gd name="T13" fmla="*/ 2147483647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89"/>
              <a:gd name="T23" fmla="*/ 45 w 45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89">
                <a:moveTo>
                  <a:pt x="45" y="4"/>
                </a:moveTo>
                <a:lnTo>
                  <a:pt x="44" y="88"/>
                </a:lnTo>
                <a:cubicBezTo>
                  <a:pt x="44" y="89"/>
                  <a:pt x="40" y="88"/>
                  <a:pt x="39" y="88"/>
                </a:cubicBezTo>
                <a:cubicBezTo>
                  <a:pt x="30" y="88"/>
                  <a:pt x="18" y="85"/>
                  <a:pt x="13" y="84"/>
                </a:cubicBezTo>
                <a:lnTo>
                  <a:pt x="0" y="0"/>
                </a:lnTo>
                <a:cubicBezTo>
                  <a:pt x="9" y="3"/>
                  <a:pt x="28" y="4"/>
                  <a:pt x="42" y="4"/>
                </a:cubicBezTo>
                <a:cubicBezTo>
                  <a:pt x="44" y="4"/>
                  <a:pt x="45" y="4"/>
                  <a:pt x="45" y="4"/>
                </a:cubicBezTo>
              </a:path>
            </a:pathLst>
          </a:custGeom>
          <a:solidFill>
            <a:srgbClr val="8093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8" name="Freeform 51"/>
          <p:cNvSpPr>
            <a:spLocks/>
          </p:cNvSpPr>
          <p:nvPr/>
        </p:nvSpPr>
        <p:spPr bwMode="auto">
          <a:xfrm>
            <a:off x="5492045" y="4686300"/>
            <a:ext cx="424745" cy="926432"/>
          </a:xfrm>
          <a:custGeom>
            <a:avLst/>
            <a:gdLst>
              <a:gd name="T0" fmla="*/ 2147483647 w 43"/>
              <a:gd name="T1" fmla="*/ 2147483647 h 88"/>
              <a:gd name="T2" fmla="*/ 2147483647 w 43"/>
              <a:gd name="T3" fmla="*/ 2147483647 h 88"/>
              <a:gd name="T4" fmla="*/ 2147483647 w 43"/>
              <a:gd name="T5" fmla="*/ 2147483647 h 88"/>
              <a:gd name="T6" fmla="*/ 2147483647 w 43"/>
              <a:gd name="T7" fmla="*/ 2147483647 h 88"/>
              <a:gd name="T8" fmla="*/ 0 w 43"/>
              <a:gd name="T9" fmla="*/ 0 h 88"/>
              <a:gd name="T10" fmla="*/ 2147483647 w 43"/>
              <a:gd name="T11" fmla="*/ 2147483647 h 88"/>
              <a:gd name="T12" fmla="*/ 2147483647 w 43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88"/>
              <a:gd name="T23" fmla="*/ 43 w 43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88">
                <a:moveTo>
                  <a:pt x="43" y="3"/>
                </a:moveTo>
                <a:lnTo>
                  <a:pt x="42" y="87"/>
                </a:lnTo>
                <a:cubicBezTo>
                  <a:pt x="41" y="88"/>
                  <a:pt x="38" y="87"/>
                  <a:pt x="37" y="87"/>
                </a:cubicBezTo>
                <a:cubicBezTo>
                  <a:pt x="28" y="87"/>
                  <a:pt x="18" y="85"/>
                  <a:pt x="12" y="83"/>
                </a:cubicBezTo>
                <a:lnTo>
                  <a:pt x="0" y="0"/>
                </a:lnTo>
                <a:cubicBezTo>
                  <a:pt x="8" y="2"/>
                  <a:pt x="26" y="3"/>
                  <a:pt x="38" y="3"/>
                </a:cubicBezTo>
                <a:cubicBezTo>
                  <a:pt x="40" y="3"/>
                  <a:pt x="42" y="3"/>
                  <a:pt x="43" y="3"/>
                </a:cubicBezTo>
              </a:path>
            </a:pathLst>
          </a:custGeom>
          <a:solidFill>
            <a:srgbClr val="859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69" name="Freeform 52"/>
          <p:cNvSpPr>
            <a:spLocks/>
          </p:cNvSpPr>
          <p:nvPr/>
        </p:nvSpPr>
        <p:spPr bwMode="auto">
          <a:xfrm>
            <a:off x="5501924" y="4686300"/>
            <a:ext cx="395111" cy="926432"/>
          </a:xfrm>
          <a:custGeom>
            <a:avLst/>
            <a:gdLst>
              <a:gd name="T0" fmla="*/ 2147483647 w 40"/>
              <a:gd name="T1" fmla="*/ 2147483647 h 88"/>
              <a:gd name="T2" fmla="*/ 2147483647 w 40"/>
              <a:gd name="T3" fmla="*/ 2147483647 h 88"/>
              <a:gd name="T4" fmla="*/ 2147483647 w 40"/>
              <a:gd name="T5" fmla="*/ 2147483647 h 88"/>
              <a:gd name="T6" fmla="*/ 2147483647 w 40"/>
              <a:gd name="T7" fmla="*/ 2147483647 h 88"/>
              <a:gd name="T8" fmla="*/ 0 w 40"/>
              <a:gd name="T9" fmla="*/ 0 h 88"/>
              <a:gd name="T10" fmla="*/ 2147483647 w 40"/>
              <a:gd name="T11" fmla="*/ 2147483647 h 88"/>
              <a:gd name="T12" fmla="*/ 2147483647 w 40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88"/>
              <a:gd name="T23" fmla="*/ 40 w 40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88">
                <a:moveTo>
                  <a:pt x="40" y="3"/>
                </a:moveTo>
                <a:lnTo>
                  <a:pt x="40" y="87"/>
                </a:lnTo>
                <a:cubicBezTo>
                  <a:pt x="39" y="88"/>
                  <a:pt x="36" y="87"/>
                  <a:pt x="34" y="87"/>
                </a:cubicBezTo>
                <a:cubicBezTo>
                  <a:pt x="27" y="87"/>
                  <a:pt x="17" y="85"/>
                  <a:pt x="12" y="83"/>
                </a:cubicBezTo>
                <a:lnTo>
                  <a:pt x="0" y="0"/>
                </a:lnTo>
                <a:cubicBezTo>
                  <a:pt x="8" y="2"/>
                  <a:pt x="23" y="3"/>
                  <a:pt x="34" y="3"/>
                </a:cubicBezTo>
                <a:cubicBezTo>
                  <a:pt x="37" y="3"/>
                  <a:pt x="39" y="3"/>
                  <a:pt x="40" y="3"/>
                </a:cubicBezTo>
              </a:path>
            </a:pathLst>
          </a:custGeom>
          <a:solidFill>
            <a:srgbClr val="889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0" name="Freeform 53"/>
          <p:cNvSpPr>
            <a:spLocks/>
          </p:cNvSpPr>
          <p:nvPr/>
        </p:nvSpPr>
        <p:spPr bwMode="auto">
          <a:xfrm>
            <a:off x="5521679" y="4686300"/>
            <a:ext cx="365477" cy="915904"/>
          </a:xfrm>
          <a:custGeom>
            <a:avLst/>
            <a:gdLst>
              <a:gd name="T0" fmla="*/ 2147483647 w 37"/>
              <a:gd name="T1" fmla="*/ 2147483647 h 87"/>
              <a:gd name="T2" fmla="*/ 2147483647 w 37"/>
              <a:gd name="T3" fmla="*/ 2147483647 h 87"/>
              <a:gd name="T4" fmla="*/ 2147483647 w 37"/>
              <a:gd name="T5" fmla="*/ 2147483647 h 87"/>
              <a:gd name="T6" fmla="*/ 2147483647 w 37"/>
              <a:gd name="T7" fmla="*/ 2147483647 h 87"/>
              <a:gd name="T8" fmla="*/ 0 w 37"/>
              <a:gd name="T9" fmla="*/ 0 h 87"/>
              <a:gd name="T10" fmla="*/ 2147483647 w 37"/>
              <a:gd name="T11" fmla="*/ 2147483647 h 87"/>
              <a:gd name="T12" fmla="*/ 2147483647 w 37"/>
              <a:gd name="T13" fmla="*/ 2147483647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87"/>
              <a:gd name="T23" fmla="*/ 37 w 37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87">
                <a:moveTo>
                  <a:pt x="37" y="3"/>
                </a:moveTo>
                <a:lnTo>
                  <a:pt x="37" y="87"/>
                </a:lnTo>
                <a:cubicBezTo>
                  <a:pt x="36" y="87"/>
                  <a:pt x="32" y="87"/>
                  <a:pt x="31" y="87"/>
                </a:cubicBezTo>
                <a:cubicBezTo>
                  <a:pt x="24" y="87"/>
                  <a:pt x="15" y="85"/>
                  <a:pt x="11" y="84"/>
                </a:cubicBezTo>
                <a:lnTo>
                  <a:pt x="0" y="0"/>
                </a:lnTo>
                <a:cubicBezTo>
                  <a:pt x="6" y="2"/>
                  <a:pt x="20" y="3"/>
                  <a:pt x="29" y="3"/>
                </a:cubicBezTo>
                <a:cubicBezTo>
                  <a:pt x="32" y="3"/>
                  <a:pt x="35" y="3"/>
                  <a:pt x="37" y="3"/>
                </a:cubicBezTo>
              </a:path>
            </a:pathLst>
          </a:custGeom>
          <a:solidFill>
            <a:srgbClr val="8A9B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1" name="Freeform 54"/>
          <p:cNvSpPr>
            <a:spLocks/>
          </p:cNvSpPr>
          <p:nvPr/>
        </p:nvSpPr>
        <p:spPr bwMode="auto">
          <a:xfrm>
            <a:off x="5531556" y="4686300"/>
            <a:ext cx="345723" cy="915904"/>
          </a:xfrm>
          <a:custGeom>
            <a:avLst/>
            <a:gdLst>
              <a:gd name="T0" fmla="*/ 2147483647 w 35"/>
              <a:gd name="T1" fmla="*/ 2147483647 h 87"/>
              <a:gd name="T2" fmla="*/ 2147483647 w 35"/>
              <a:gd name="T3" fmla="*/ 2147483647 h 87"/>
              <a:gd name="T4" fmla="*/ 2147483647 w 35"/>
              <a:gd name="T5" fmla="*/ 2147483647 h 87"/>
              <a:gd name="T6" fmla="*/ 2147483647 w 35"/>
              <a:gd name="T7" fmla="*/ 2147483647 h 87"/>
              <a:gd name="T8" fmla="*/ 0 w 35"/>
              <a:gd name="T9" fmla="*/ 0 h 87"/>
              <a:gd name="T10" fmla="*/ 2147483647 w 35"/>
              <a:gd name="T11" fmla="*/ 2147483647 h 87"/>
              <a:gd name="T12" fmla="*/ 2147483647 w 35"/>
              <a:gd name="T13" fmla="*/ 2147483647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87"/>
              <a:gd name="T23" fmla="*/ 35 w 35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87">
                <a:moveTo>
                  <a:pt x="34" y="3"/>
                </a:moveTo>
                <a:lnTo>
                  <a:pt x="35" y="87"/>
                </a:lnTo>
                <a:cubicBezTo>
                  <a:pt x="34" y="87"/>
                  <a:pt x="30" y="87"/>
                  <a:pt x="28" y="87"/>
                </a:cubicBezTo>
                <a:cubicBezTo>
                  <a:pt x="22" y="86"/>
                  <a:pt x="14" y="85"/>
                  <a:pt x="11" y="84"/>
                </a:cubicBezTo>
                <a:lnTo>
                  <a:pt x="0" y="0"/>
                </a:lnTo>
                <a:cubicBezTo>
                  <a:pt x="6" y="2"/>
                  <a:pt x="17" y="3"/>
                  <a:pt x="25" y="3"/>
                </a:cubicBezTo>
                <a:cubicBezTo>
                  <a:pt x="28" y="3"/>
                  <a:pt x="32" y="3"/>
                  <a:pt x="34" y="3"/>
                </a:cubicBezTo>
              </a:path>
            </a:pathLst>
          </a:custGeom>
          <a:solidFill>
            <a:srgbClr val="8D9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2" name="Freeform 55"/>
          <p:cNvSpPr>
            <a:spLocks/>
          </p:cNvSpPr>
          <p:nvPr/>
        </p:nvSpPr>
        <p:spPr bwMode="auto">
          <a:xfrm>
            <a:off x="5541434" y="4696829"/>
            <a:ext cx="325966" cy="905376"/>
          </a:xfrm>
          <a:custGeom>
            <a:avLst/>
            <a:gdLst>
              <a:gd name="T0" fmla="*/ 2147483647 w 33"/>
              <a:gd name="T1" fmla="*/ 2147483647 h 86"/>
              <a:gd name="T2" fmla="*/ 2147483647 w 33"/>
              <a:gd name="T3" fmla="*/ 2147483647 h 86"/>
              <a:gd name="T4" fmla="*/ 2147483647 w 33"/>
              <a:gd name="T5" fmla="*/ 2147483647 h 86"/>
              <a:gd name="T6" fmla="*/ 2147483647 w 33"/>
              <a:gd name="T7" fmla="*/ 2147483647 h 86"/>
              <a:gd name="T8" fmla="*/ 0 w 33"/>
              <a:gd name="T9" fmla="*/ 0 h 86"/>
              <a:gd name="T10" fmla="*/ 2147483647 w 33"/>
              <a:gd name="T11" fmla="*/ 2147483647 h 86"/>
              <a:gd name="T12" fmla="*/ 2147483647 w 33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86"/>
              <a:gd name="T23" fmla="*/ 33 w 33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86">
                <a:moveTo>
                  <a:pt x="32" y="2"/>
                </a:moveTo>
                <a:lnTo>
                  <a:pt x="33" y="86"/>
                </a:lnTo>
                <a:cubicBezTo>
                  <a:pt x="32" y="86"/>
                  <a:pt x="27" y="86"/>
                  <a:pt x="25" y="85"/>
                </a:cubicBezTo>
                <a:cubicBezTo>
                  <a:pt x="21" y="85"/>
                  <a:pt x="13" y="84"/>
                  <a:pt x="11" y="83"/>
                </a:cubicBezTo>
                <a:lnTo>
                  <a:pt x="0" y="0"/>
                </a:lnTo>
                <a:cubicBezTo>
                  <a:pt x="5" y="1"/>
                  <a:pt x="14" y="2"/>
                  <a:pt x="21" y="2"/>
                </a:cubicBezTo>
                <a:cubicBezTo>
                  <a:pt x="25" y="2"/>
                  <a:pt x="29" y="2"/>
                  <a:pt x="32" y="2"/>
                </a:cubicBezTo>
              </a:path>
            </a:pathLst>
          </a:custGeom>
          <a:solidFill>
            <a:srgbClr val="93A2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3" name="Freeform 56"/>
          <p:cNvSpPr>
            <a:spLocks/>
          </p:cNvSpPr>
          <p:nvPr/>
        </p:nvSpPr>
        <p:spPr bwMode="auto">
          <a:xfrm>
            <a:off x="5551311" y="4696829"/>
            <a:ext cx="306212" cy="905376"/>
          </a:xfrm>
          <a:custGeom>
            <a:avLst/>
            <a:gdLst>
              <a:gd name="T0" fmla="*/ 2147483647 w 31"/>
              <a:gd name="T1" fmla="*/ 2147483647 h 86"/>
              <a:gd name="T2" fmla="*/ 2147483647 w 31"/>
              <a:gd name="T3" fmla="*/ 2147483647 h 86"/>
              <a:gd name="T4" fmla="*/ 2147483647 w 31"/>
              <a:gd name="T5" fmla="*/ 2147483647 h 86"/>
              <a:gd name="T6" fmla="*/ 2147483647 w 31"/>
              <a:gd name="T7" fmla="*/ 2147483647 h 86"/>
              <a:gd name="T8" fmla="*/ 0 w 31"/>
              <a:gd name="T9" fmla="*/ 0 h 86"/>
              <a:gd name="T10" fmla="*/ 2147483647 w 31"/>
              <a:gd name="T11" fmla="*/ 2147483647 h 86"/>
              <a:gd name="T12" fmla="*/ 2147483647 w 3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86"/>
              <a:gd name="T23" fmla="*/ 31 w 3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86">
                <a:moveTo>
                  <a:pt x="29" y="3"/>
                </a:moveTo>
                <a:lnTo>
                  <a:pt x="31" y="86"/>
                </a:lnTo>
                <a:cubicBezTo>
                  <a:pt x="29" y="86"/>
                  <a:pt x="25" y="86"/>
                  <a:pt x="23" y="85"/>
                </a:cubicBezTo>
                <a:cubicBezTo>
                  <a:pt x="19" y="85"/>
                  <a:pt x="13" y="84"/>
                  <a:pt x="10" y="83"/>
                </a:cubicBezTo>
                <a:lnTo>
                  <a:pt x="0" y="0"/>
                </a:lnTo>
                <a:cubicBezTo>
                  <a:pt x="5" y="1"/>
                  <a:pt x="12" y="1"/>
                  <a:pt x="17" y="2"/>
                </a:cubicBezTo>
                <a:cubicBezTo>
                  <a:pt x="21" y="2"/>
                  <a:pt x="26" y="2"/>
                  <a:pt x="29" y="3"/>
                </a:cubicBezTo>
              </a:path>
            </a:pathLst>
          </a:custGeom>
          <a:solidFill>
            <a:srgbClr val="9DA9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4" name="Freeform 57"/>
          <p:cNvSpPr>
            <a:spLocks/>
          </p:cNvSpPr>
          <p:nvPr/>
        </p:nvSpPr>
        <p:spPr bwMode="auto">
          <a:xfrm>
            <a:off x="5571067" y="4696829"/>
            <a:ext cx="266700" cy="905376"/>
          </a:xfrm>
          <a:custGeom>
            <a:avLst/>
            <a:gdLst>
              <a:gd name="T0" fmla="*/ 2147483647 w 27"/>
              <a:gd name="T1" fmla="*/ 2147483647 h 86"/>
              <a:gd name="T2" fmla="*/ 2147483647 w 27"/>
              <a:gd name="T3" fmla="*/ 2147483647 h 86"/>
              <a:gd name="T4" fmla="*/ 2147483647 w 27"/>
              <a:gd name="T5" fmla="*/ 2147483647 h 86"/>
              <a:gd name="T6" fmla="*/ 0 w 27"/>
              <a:gd name="T7" fmla="*/ 0 h 86"/>
              <a:gd name="T8" fmla="*/ 2147483647 w 27"/>
              <a:gd name="T9" fmla="*/ 2147483647 h 86"/>
              <a:gd name="T10" fmla="*/ 2147483647 w 27"/>
              <a:gd name="T11" fmla="*/ 2147483647 h 86"/>
              <a:gd name="T12" fmla="*/ 2147483647 w 27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86"/>
              <a:gd name="T23" fmla="*/ 27 w 27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86">
                <a:moveTo>
                  <a:pt x="27" y="86"/>
                </a:moveTo>
                <a:cubicBezTo>
                  <a:pt x="26" y="86"/>
                  <a:pt x="22" y="85"/>
                  <a:pt x="19" y="85"/>
                </a:cubicBezTo>
                <a:cubicBezTo>
                  <a:pt x="16" y="85"/>
                  <a:pt x="11" y="84"/>
                  <a:pt x="9" y="84"/>
                </a:cubicBezTo>
                <a:lnTo>
                  <a:pt x="0" y="0"/>
                </a:lnTo>
                <a:cubicBezTo>
                  <a:pt x="4" y="1"/>
                  <a:pt x="8" y="1"/>
                  <a:pt x="12" y="2"/>
                </a:cubicBezTo>
                <a:cubicBezTo>
                  <a:pt x="16" y="2"/>
                  <a:pt x="22" y="3"/>
                  <a:pt x="26" y="3"/>
                </a:cubicBezTo>
                <a:lnTo>
                  <a:pt x="27" y="86"/>
                </a:lnTo>
              </a:path>
            </a:pathLst>
          </a:custGeom>
          <a:solidFill>
            <a:srgbClr val="A1A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5" name="Freeform 58"/>
          <p:cNvSpPr>
            <a:spLocks/>
          </p:cNvSpPr>
          <p:nvPr/>
        </p:nvSpPr>
        <p:spPr bwMode="auto">
          <a:xfrm>
            <a:off x="5995813" y="4665246"/>
            <a:ext cx="395111" cy="947487"/>
          </a:xfrm>
          <a:custGeom>
            <a:avLst/>
            <a:gdLst>
              <a:gd name="T0" fmla="*/ 0 w 40"/>
              <a:gd name="T1" fmla="*/ 2147483647 h 90"/>
              <a:gd name="T2" fmla="*/ 2147483647 w 40"/>
              <a:gd name="T3" fmla="*/ 2147483647 h 90"/>
              <a:gd name="T4" fmla="*/ 2147483647 w 40"/>
              <a:gd name="T5" fmla="*/ 2147483647 h 90"/>
              <a:gd name="T6" fmla="*/ 2147483647 w 40"/>
              <a:gd name="T7" fmla="*/ 0 h 90"/>
              <a:gd name="T8" fmla="*/ 2147483647 w 40"/>
              <a:gd name="T9" fmla="*/ 2147483647 h 90"/>
              <a:gd name="T10" fmla="*/ 2147483647 w 40"/>
              <a:gd name="T11" fmla="*/ 2147483647 h 90"/>
              <a:gd name="T12" fmla="*/ 0 w 40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90"/>
              <a:gd name="T23" fmla="*/ 40 w 40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90">
                <a:moveTo>
                  <a:pt x="0" y="89"/>
                </a:moveTo>
                <a:cubicBezTo>
                  <a:pt x="1" y="90"/>
                  <a:pt x="5" y="90"/>
                  <a:pt x="6" y="89"/>
                </a:cubicBezTo>
                <a:cubicBezTo>
                  <a:pt x="17" y="89"/>
                  <a:pt x="25" y="87"/>
                  <a:pt x="27" y="84"/>
                </a:cubicBezTo>
                <a:lnTo>
                  <a:pt x="40" y="0"/>
                </a:lnTo>
                <a:cubicBezTo>
                  <a:pt x="35" y="3"/>
                  <a:pt x="23" y="6"/>
                  <a:pt x="8" y="5"/>
                </a:cubicBezTo>
                <a:cubicBezTo>
                  <a:pt x="6" y="5"/>
                  <a:pt x="5" y="5"/>
                  <a:pt x="5" y="5"/>
                </a:cubicBezTo>
                <a:lnTo>
                  <a:pt x="0" y="89"/>
                </a:lnTo>
              </a:path>
            </a:pathLst>
          </a:custGeom>
          <a:solidFill>
            <a:srgbClr val="7D9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6" name="Freeform 59"/>
          <p:cNvSpPr>
            <a:spLocks/>
          </p:cNvSpPr>
          <p:nvPr/>
        </p:nvSpPr>
        <p:spPr bwMode="auto">
          <a:xfrm>
            <a:off x="6015567" y="4665246"/>
            <a:ext cx="375356" cy="947487"/>
          </a:xfrm>
          <a:custGeom>
            <a:avLst/>
            <a:gdLst>
              <a:gd name="T0" fmla="*/ 2147483647 w 38"/>
              <a:gd name="T1" fmla="*/ 2147483647 h 90"/>
              <a:gd name="T2" fmla="*/ 2147483647 w 38"/>
              <a:gd name="T3" fmla="*/ 2147483647 h 90"/>
              <a:gd name="T4" fmla="*/ 2147483647 w 38"/>
              <a:gd name="T5" fmla="*/ 0 h 90"/>
              <a:gd name="T6" fmla="*/ 2147483647 w 38"/>
              <a:gd name="T7" fmla="*/ 2147483647 h 90"/>
              <a:gd name="T8" fmla="*/ 2147483647 w 38"/>
              <a:gd name="T9" fmla="*/ 2147483647 h 90"/>
              <a:gd name="T10" fmla="*/ 0 w 38"/>
              <a:gd name="T11" fmla="*/ 2147483647 h 90"/>
              <a:gd name="T12" fmla="*/ 2147483647 w 38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90"/>
              <a:gd name="T23" fmla="*/ 38 w 3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90">
                <a:moveTo>
                  <a:pt x="5" y="5"/>
                </a:moveTo>
                <a:cubicBezTo>
                  <a:pt x="6" y="5"/>
                  <a:pt x="6" y="5"/>
                  <a:pt x="9" y="5"/>
                </a:cubicBezTo>
                <a:cubicBezTo>
                  <a:pt x="22" y="6"/>
                  <a:pt x="33" y="3"/>
                  <a:pt x="38" y="0"/>
                </a:cubicBezTo>
                <a:lnTo>
                  <a:pt x="25" y="84"/>
                </a:lnTo>
                <a:cubicBezTo>
                  <a:pt x="23" y="86"/>
                  <a:pt x="16" y="88"/>
                  <a:pt x="5" y="89"/>
                </a:cubicBezTo>
                <a:cubicBezTo>
                  <a:pt x="4" y="89"/>
                  <a:pt x="0" y="90"/>
                  <a:pt x="0" y="89"/>
                </a:cubicBezTo>
                <a:lnTo>
                  <a:pt x="5" y="5"/>
                </a:lnTo>
              </a:path>
            </a:pathLst>
          </a:custGeom>
          <a:solidFill>
            <a:srgbClr val="798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7" name="Freeform 60"/>
          <p:cNvSpPr>
            <a:spLocks/>
          </p:cNvSpPr>
          <p:nvPr/>
        </p:nvSpPr>
        <p:spPr bwMode="auto">
          <a:xfrm>
            <a:off x="6025445" y="4675773"/>
            <a:ext cx="365478" cy="926432"/>
          </a:xfrm>
          <a:custGeom>
            <a:avLst/>
            <a:gdLst>
              <a:gd name="T0" fmla="*/ 2147483647 w 37"/>
              <a:gd name="T1" fmla="*/ 2147483647 h 88"/>
              <a:gd name="T2" fmla="*/ 2147483647 w 37"/>
              <a:gd name="T3" fmla="*/ 2147483647 h 88"/>
              <a:gd name="T4" fmla="*/ 2147483647 w 37"/>
              <a:gd name="T5" fmla="*/ 0 h 88"/>
              <a:gd name="T6" fmla="*/ 2147483647 w 37"/>
              <a:gd name="T7" fmla="*/ 2147483647 h 88"/>
              <a:gd name="T8" fmla="*/ 2147483647 w 37"/>
              <a:gd name="T9" fmla="*/ 2147483647 h 88"/>
              <a:gd name="T10" fmla="*/ 0 w 37"/>
              <a:gd name="T11" fmla="*/ 2147483647 h 88"/>
              <a:gd name="T12" fmla="*/ 2147483647 w 37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88"/>
              <a:gd name="T23" fmla="*/ 37 w 37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88">
                <a:moveTo>
                  <a:pt x="6" y="5"/>
                </a:moveTo>
                <a:cubicBezTo>
                  <a:pt x="7" y="4"/>
                  <a:pt x="8" y="4"/>
                  <a:pt x="11" y="4"/>
                </a:cubicBezTo>
                <a:cubicBezTo>
                  <a:pt x="23" y="4"/>
                  <a:pt x="33" y="2"/>
                  <a:pt x="37" y="0"/>
                </a:cubicBezTo>
                <a:lnTo>
                  <a:pt x="24" y="83"/>
                </a:lnTo>
                <a:cubicBezTo>
                  <a:pt x="22" y="85"/>
                  <a:pt x="16" y="87"/>
                  <a:pt x="6" y="88"/>
                </a:cubicBezTo>
                <a:cubicBezTo>
                  <a:pt x="5" y="88"/>
                  <a:pt x="1" y="88"/>
                  <a:pt x="0" y="88"/>
                </a:cubicBezTo>
                <a:lnTo>
                  <a:pt x="6" y="5"/>
                </a:lnTo>
              </a:path>
            </a:pathLst>
          </a:custGeom>
          <a:solidFill>
            <a:srgbClr val="7689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8" name="Freeform 61"/>
          <p:cNvSpPr>
            <a:spLocks/>
          </p:cNvSpPr>
          <p:nvPr/>
        </p:nvSpPr>
        <p:spPr bwMode="auto">
          <a:xfrm>
            <a:off x="6045201" y="4675773"/>
            <a:ext cx="345723" cy="926432"/>
          </a:xfrm>
          <a:custGeom>
            <a:avLst/>
            <a:gdLst>
              <a:gd name="T0" fmla="*/ 2147483647 w 35"/>
              <a:gd name="T1" fmla="*/ 2147483647 h 88"/>
              <a:gd name="T2" fmla="*/ 2147483647 w 35"/>
              <a:gd name="T3" fmla="*/ 2147483647 h 88"/>
              <a:gd name="T4" fmla="*/ 2147483647 w 35"/>
              <a:gd name="T5" fmla="*/ 0 h 88"/>
              <a:gd name="T6" fmla="*/ 2147483647 w 35"/>
              <a:gd name="T7" fmla="*/ 2147483647 h 88"/>
              <a:gd name="T8" fmla="*/ 2147483647 w 35"/>
              <a:gd name="T9" fmla="*/ 2147483647 h 88"/>
              <a:gd name="T10" fmla="*/ 0 w 35"/>
              <a:gd name="T11" fmla="*/ 2147483647 h 88"/>
              <a:gd name="T12" fmla="*/ 2147483647 w 35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88"/>
              <a:gd name="T23" fmla="*/ 35 w 35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88">
                <a:moveTo>
                  <a:pt x="5" y="5"/>
                </a:moveTo>
                <a:cubicBezTo>
                  <a:pt x="7" y="4"/>
                  <a:pt x="9" y="4"/>
                  <a:pt x="12" y="4"/>
                </a:cubicBezTo>
                <a:cubicBezTo>
                  <a:pt x="22" y="4"/>
                  <a:pt x="31" y="2"/>
                  <a:pt x="35" y="0"/>
                </a:cubicBezTo>
                <a:lnTo>
                  <a:pt x="22" y="82"/>
                </a:lnTo>
                <a:cubicBezTo>
                  <a:pt x="20" y="85"/>
                  <a:pt x="15" y="86"/>
                  <a:pt x="6" y="87"/>
                </a:cubicBezTo>
                <a:cubicBezTo>
                  <a:pt x="5" y="88"/>
                  <a:pt x="0" y="88"/>
                  <a:pt x="0" y="88"/>
                </a:cubicBezTo>
                <a:lnTo>
                  <a:pt x="5" y="5"/>
                </a:lnTo>
              </a:path>
            </a:pathLst>
          </a:custGeom>
          <a:solidFill>
            <a:srgbClr val="718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79" name="Freeform 62"/>
          <p:cNvSpPr>
            <a:spLocks/>
          </p:cNvSpPr>
          <p:nvPr/>
        </p:nvSpPr>
        <p:spPr bwMode="auto">
          <a:xfrm>
            <a:off x="6055079" y="4675773"/>
            <a:ext cx="335844" cy="926432"/>
          </a:xfrm>
          <a:custGeom>
            <a:avLst/>
            <a:gdLst>
              <a:gd name="T0" fmla="*/ 2147483647 w 34"/>
              <a:gd name="T1" fmla="*/ 2147483647 h 88"/>
              <a:gd name="T2" fmla="*/ 2147483647 w 34"/>
              <a:gd name="T3" fmla="*/ 2147483647 h 88"/>
              <a:gd name="T4" fmla="*/ 2147483647 w 34"/>
              <a:gd name="T5" fmla="*/ 0 h 88"/>
              <a:gd name="T6" fmla="*/ 2147483647 w 34"/>
              <a:gd name="T7" fmla="*/ 2147483647 h 88"/>
              <a:gd name="T8" fmla="*/ 2147483647 w 34"/>
              <a:gd name="T9" fmla="*/ 2147483647 h 88"/>
              <a:gd name="T10" fmla="*/ 0 w 34"/>
              <a:gd name="T11" fmla="*/ 2147483647 h 88"/>
              <a:gd name="T12" fmla="*/ 2147483647 w 34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88"/>
              <a:gd name="T23" fmla="*/ 34 w 34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88">
                <a:moveTo>
                  <a:pt x="6" y="5"/>
                </a:moveTo>
                <a:cubicBezTo>
                  <a:pt x="9" y="5"/>
                  <a:pt x="11" y="4"/>
                  <a:pt x="14" y="4"/>
                </a:cubicBezTo>
                <a:cubicBezTo>
                  <a:pt x="23" y="4"/>
                  <a:pt x="30" y="2"/>
                  <a:pt x="34" y="0"/>
                </a:cubicBezTo>
                <a:lnTo>
                  <a:pt x="21" y="82"/>
                </a:lnTo>
                <a:cubicBezTo>
                  <a:pt x="20" y="84"/>
                  <a:pt x="14" y="86"/>
                  <a:pt x="7" y="87"/>
                </a:cubicBezTo>
                <a:cubicBezTo>
                  <a:pt x="6" y="87"/>
                  <a:pt x="1" y="88"/>
                  <a:pt x="0" y="88"/>
                </a:cubicBezTo>
                <a:lnTo>
                  <a:pt x="6" y="5"/>
                </a:lnTo>
              </a:path>
            </a:pathLst>
          </a:custGeom>
          <a:solidFill>
            <a:srgbClr val="6B7F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0" name="Freeform 63"/>
          <p:cNvSpPr>
            <a:spLocks/>
          </p:cNvSpPr>
          <p:nvPr/>
        </p:nvSpPr>
        <p:spPr bwMode="auto">
          <a:xfrm>
            <a:off x="6064957" y="4675773"/>
            <a:ext cx="325967" cy="926432"/>
          </a:xfrm>
          <a:custGeom>
            <a:avLst/>
            <a:gdLst>
              <a:gd name="T0" fmla="*/ 2147483647 w 33"/>
              <a:gd name="T1" fmla="*/ 2147483647 h 88"/>
              <a:gd name="T2" fmla="*/ 2147483647 w 33"/>
              <a:gd name="T3" fmla="*/ 2147483647 h 88"/>
              <a:gd name="T4" fmla="*/ 2147483647 w 33"/>
              <a:gd name="T5" fmla="*/ 0 h 88"/>
              <a:gd name="T6" fmla="*/ 2147483647 w 33"/>
              <a:gd name="T7" fmla="*/ 2147483647 h 88"/>
              <a:gd name="T8" fmla="*/ 2147483647 w 33"/>
              <a:gd name="T9" fmla="*/ 2147483647 h 88"/>
              <a:gd name="T10" fmla="*/ 0 w 33"/>
              <a:gd name="T11" fmla="*/ 2147483647 h 88"/>
              <a:gd name="T12" fmla="*/ 2147483647 w 33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88"/>
              <a:gd name="T23" fmla="*/ 33 w 33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88">
                <a:moveTo>
                  <a:pt x="7" y="5"/>
                </a:moveTo>
                <a:cubicBezTo>
                  <a:pt x="10" y="5"/>
                  <a:pt x="13" y="4"/>
                  <a:pt x="16" y="4"/>
                </a:cubicBezTo>
                <a:cubicBezTo>
                  <a:pt x="24" y="3"/>
                  <a:pt x="29" y="2"/>
                  <a:pt x="33" y="0"/>
                </a:cubicBezTo>
                <a:lnTo>
                  <a:pt x="20" y="82"/>
                </a:lnTo>
                <a:cubicBezTo>
                  <a:pt x="19" y="84"/>
                  <a:pt x="14" y="86"/>
                  <a:pt x="8" y="87"/>
                </a:cubicBezTo>
                <a:cubicBezTo>
                  <a:pt x="7" y="87"/>
                  <a:pt x="1" y="88"/>
                  <a:pt x="0" y="88"/>
                </a:cubicBezTo>
                <a:lnTo>
                  <a:pt x="7" y="5"/>
                </a:lnTo>
              </a:path>
            </a:pathLst>
          </a:custGeom>
          <a:solidFill>
            <a:srgbClr val="697C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1" name="Freeform 64"/>
          <p:cNvSpPr>
            <a:spLocks/>
          </p:cNvSpPr>
          <p:nvPr/>
        </p:nvSpPr>
        <p:spPr bwMode="auto">
          <a:xfrm>
            <a:off x="6084711" y="4675773"/>
            <a:ext cx="306212" cy="926432"/>
          </a:xfrm>
          <a:custGeom>
            <a:avLst/>
            <a:gdLst>
              <a:gd name="T0" fmla="*/ 2147483647 w 31"/>
              <a:gd name="T1" fmla="*/ 2147483647 h 88"/>
              <a:gd name="T2" fmla="*/ 2147483647 w 31"/>
              <a:gd name="T3" fmla="*/ 2147483647 h 88"/>
              <a:gd name="T4" fmla="*/ 2147483647 w 31"/>
              <a:gd name="T5" fmla="*/ 0 h 88"/>
              <a:gd name="T6" fmla="*/ 2147483647 w 31"/>
              <a:gd name="T7" fmla="*/ 2147483647 h 88"/>
              <a:gd name="T8" fmla="*/ 2147483647 w 31"/>
              <a:gd name="T9" fmla="*/ 2147483647 h 88"/>
              <a:gd name="T10" fmla="*/ 0 w 31"/>
              <a:gd name="T11" fmla="*/ 2147483647 h 88"/>
              <a:gd name="T12" fmla="*/ 2147483647 w 31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88"/>
              <a:gd name="T23" fmla="*/ 31 w 31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88">
                <a:moveTo>
                  <a:pt x="7" y="5"/>
                </a:moveTo>
                <a:cubicBezTo>
                  <a:pt x="10" y="5"/>
                  <a:pt x="14" y="4"/>
                  <a:pt x="18" y="4"/>
                </a:cubicBezTo>
                <a:cubicBezTo>
                  <a:pt x="23" y="3"/>
                  <a:pt x="27" y="2"/>
                  <a:pt x="31" y="0"/>
                </a:cubicBezTo>
                <a:lnTo>
                  <a:pt x="18" y="82"/>
                </a:lnTo>
                <a:cubicBezTo>
                  <a:pt x="17" y="84"/>
                  <a:pt x="13" y="85"/>
                  <a:pt x="8" y="86"/>
                </a:cubicBezTo>
                <a:cubicBezTo>
                  <a:pt x="6" y="87"/>
                  <a:pt x="1" y="88"/>
                  <a:pt x="0" y="88"/>
                </a:cubicBezTo>
                <a:lnTo>
                  <a:pt x="7" y="5"/>
                </a:lnTo>
              </a:path>
            </a:pathLst>
          </a:custGeom>
          <a:solidFill>
            <a:srgbClr val="67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2" name="Freeform 65"/>
          <p:cNvSpPr>
            <a:spLocks/>
          </p:cNvSpPr>
          <p:nvPr/>
        </p:nvSpPr>
        <p:spPr bwMode="auto">
          <a:xfrm>
            <a:off x="6094591" y="4675775"/>
            <a:ext cx="296333" cy="915903"/>
          </a:xfrm>
          <a:custGeom>
            <a:avLst/>
            <a:gdLst>
              <a:gd name="T0" fmla="*/ 0 w 30"/>
              <a:gd name="T1" fmla="*/ 2147483647 h 87"/>
              <a:gd name="T2" fmla="*/ 2147483647 w 30"/>
              <a:gd name="T3" fmla="*/ 2147483647 h 87"/>
              <a:gd name="T4" fmla="*/ 2147483647 w 30"/>
              <a:gd name="T5" fmla="*/ 2147483647 h 87"/>
              <a:gd name="T6" fmla="*/ 2147483647 w 30"/>
              <a:gd name="T7" fmla="*/ 0 h 87"/>
              <a:gd name="T8" fmla="*/ 2147483647 w 30"/>
              <a:gd name="T9" fmla="*/ 2147483647 h 87"/>
              <a:gd name="T10" fmla="*/ 2147483647 w 30"/>
              <a:gd name="T11" fmla="*/ 2147483647 h 87"/>
              <a:gd name="T12" fmla="*/ 0 w 30"/>
              <a:gd name="T13" fmla="*/ 2147483647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87"/>
              <a:gd name="T23" fmla="*/ 30 w 30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87">
                <a:moveTo>
                  <a:pt x="0" y="87"/>
                </a:moveTo>
                <a:cubicBezTo>
                  <a:pt x="1" y="87"/>
                  <a:pt x="7" y="86"/>
                  <a:pt x="9" y="86"/>
                </a:cubicBezTo>
                <a:cubicBezTo>
                  <a:pt x="12" y="85"/>
                  <a:pt x="16" y="83"/>
                  <a:pt x="17" y="82"/>
                </a:cubicBezTo>
                <a:lnTo>
                  <a:pt x="30" y="0"/>
                </a:lnTo>
                <a:cubicBezTo>
                  <a:pt x="26" y="2"/>
                  <a:pt x="24" y="3"/>
                  <a:pt x="20" y="3"/>
                </a:cubicBezTo>
                <a:cubicBezTo>
                  <a:pt x="16" y="4"/>
                  <a:pt x="12" y="5"/>
                  <a:pt x="7" y="5"/>
                </a:cubicBezTo>
                <a:lnTo>
                  <a:pt x="0" y="87"/>
                </a:lnTo>
              </a:path>
            </a:pathLst>
          </a:custGeom>
          <a:solidFill>
            <a:srgbClr val="637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3" name="Freeform 66"/>
          <p:cNvSpPr>
            <a:spLocks/>
          </p:cNvSpPr>
          <p:nvPr/>
        </p:nvSpPr>
        <p:spPr bwMode="auto">
          <a:xfrm>
            <a:off x="5452534" y="4549441"/>
            <a:ext cx="948267" cy="126332"/>
          </a:xfrm>
          <a:custGeom>
            <a:avLst/>
            <a:gdLst>
              <a:gd name="T0" fmla="*/ 2147483647 w 96"/>
              <a:gd name="T1" fmla="*/ 2147483647 h 12"/>
              <a:gd name="T2" fmla="*/ 2147483647 w 96"/>
              <a:gd name="T3" fmla="*/ 2147483647 h 12"/>
              <a:gd name="T4" fmla="*/ 2147483647 w 96"/>
              <a:gd name="T5" fmla="*/ 2147483647 h 12"/>
              <a:gd name="T6" fmla="*/ 0 w 96"/>
              <a:gd name="T7" fmla="*/ 2147483647 h 12"/>
              <a:gd name="T8" fmla="*/ 0 w 96"/>
              <a:gd name="T9" fmla="*/ 2147483647 h 12"/>
              <a:gd name="T10" fmla="*/ 2147483647 w 96"/>
              <a:gd name="T11" fmla="*/ 0 h 12"/>
              <a:gd name="T12" fmla="*/ 2147483647 w 96"/>
              <a:gd name="T13" fmla="*/ 2147483647 h 12"/>
              <a:gd name="T14" fmla="*/ 2147483647 w 96"/>
              <a:gd name="T15" fmla="*/ 2147483647 h 12"/>
              <a:gd name="T16" fmla="*/ 2147483647 w 96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"/>
              <a:gd name="T28" fmla="*/ 0 h 12"/>
              <a:gd name="T29" fmla="*/ 96 w 9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" h="12">
                <a:moveTo>
                  <a:pt x="96" y="12"/>
                </a:moveTo>
                <a:cubicBezTo>
                  <a:pt x="96" y="11"/>
                  <a:pt x="96" y="11"/>
                  <a:pt x="96" y="11"/>
                </a:cubicBezTo>
                <a:cubicBezTo>
                  <a:pt x="96" y="7"/>
                  <a:pt x="74" y="4"/>
                  <a:pt x="48" y="4"/>
                </a:cubicBezTo>
                <a:cubicBezTo>
                  <a:pt x="21" y="4"/>
                  <a:pt x="0" y="7"/>
                  <a:pt x="0" y="11"/>
                </a:cubicBezTo>
                <a:lnTo>
                  <a:pt x="0" y="8"/>
                </a:lnTo>
                <a:cubicBezTo>
                  <a:pt x="0" y="4"/>
                  <a:pt x="21" y="0"/>
                  <a:pt x="48" y="0"/>
                </a:cubicBezTo>
                <a:cubicBezTo>
                  <a:pt x="74" y="0"/>
                  <a:pt x="96" y="4"/>
                  <a:pt x="96" y="8"/>
                </a:cubicBezTo>
                <a:cubicBezTo>
                  <a:pt x="96" y="8"/>
                  <a:pt x="96" y="8"/>
                  <a:pt x="96" y="8"/>
                </a:cubicBezTo>
                <a:lnTo>
                  <a:pt x="96" y="12"/>
                </a:lnTo>
              </a:path>
            </a:pathLst>
          </a:custGeom>
          <a:solidFill>
            <a:srgbClr val="5A2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4" name="Freeform 67"/>
          <p:cNvSpPr>
            <a:spLocks/>
          </p:cNvSpPr>
          <p:nvPr/>
        </p:nvSpPr>
        <p:spPr bwMode="auto">
          <a:xfrm>
            <a:off x="6390924" y="4665245"/>
            <a:ext cx="9877" cy="10528"/>
          </a:xfrm>
          <a:custGeom>
            <a:avLst/>
            <a:gdLst>
              <a:gd name="T0" fmla="*/ 0 w 7"/>
              <a:gd name="T1" fmla="*/ 0 h 7"/>
              <a:gd name="T2" fmla="*/ 0 w 7"/>
              <a:gd name="T3" fmla="*/ 0 h 7"/>
              <a:gd name="T4" fmla="*/ 0 w 7"/>
              <a:gd name="T5" fmla="*/ 0 h 7"/>
              <a:gd name="T6" fmla="*/ 0 w 7"/>
              <a:gd name="T7" fmla="*/ 0 h 7"/>
              <a:gd name="T8" fmla="*/ 0 w 7"/>
              <a:gd name="T9" fmla="*/ 0 h 7"/>
              <a:gd name="T10" fmla="*/ 0 w 7"/>
              <a:gd name="T11" fmla="*/ 0 h 7"/>
              <a:gd name="T12" fmla="*/ 0 w 7"/>
              <a:gd name="T13" fmla="*/ 0 h 7"/>
              <a:gd name="T14" fmla="*/ 0 w 7"/>
              <a:gd name="T15" fmla="*/ 0 h 7"/>
              <a:gd name="T16" fmla="*/ 0 w 7"/>
              <a:gd name="T17" fmla="*/ 0 h 7"/>
              <a:gd name="T18" fmla="*/ 0 w 7"/>
              <a:gd name="T19" fmla="*/ 0 h 7"/>
              <a:gd name="T20" fmla="*/ 2147483647 w 7"/>
              <a:gd name="T21" fmla="*/ 2147483647 h 7"/>
              <a:gd name="T22" fmla="*/ 2147483647 w 7"/>
              <a:gd name="T23" fmla="*/ 2147483647 h 7"/>
              <a:gd name="T24" fmla="*/ 2147483647 w 7"/>
              <a:gd name="T25" fmla="*/ 2147483647 h 7"/>
              <a:gd name="T26" fmla="*/ 2147483647 w 7"/>
              <a:gd name="T27" fmla="*/ 2147483647 h 7"/>
              <a:gd name="T28" fmla="*/ 2147483647 w 7"/>
              <a:gd name="T29" fmla="*/ 0 h 7"/>
              <a:gd name="T30" fmla="*/ 2147483647 w 7"/>
              <a:gd name="T31" fmla="*/ 0 h 7"/>
              <a:gd name="T32" fmla="*/ 2147483647 w 7"/>
              <a:gd name="T33" fmla="*/ 0 h 7"/>
              <a:gd name="T34" fmla="*/ 2147483647 w 7"/>
              <a:gd name="T35" fmla="*/ 0 h 7"/>
              <a:gd name="T36" fmla="*/ 2147483647 w 7"/>
              <a:gd name="T37" fmla="*/ 0 h 7"/>
              <a:gd name="T38" fmla="*/ 2147483647 w 7"/>
              <a:gd name="T39" fmla="*/ 0 h 7"/>
              <a:gd name="T40" fmla="*/ 0 w 7"/>
              <a:gd name="T41" fmla="*/ 0 h 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7"/>
              <a:gd name="T65" fmla="*/ 7 w 7"/>
              <a:gd name="T66" fmla="*/ 7 h 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7">
                <a:moveTo>
                  <a:pt x="0" y="0"/>
                </a:moveTo>
                <a:lnTo>
                  <a:pt x="0" y="0"/>
                </a:lnTo>
                <a:lnTo>
                  <a:pt x="7" y="7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5" name="Freeform 68"/>
          <p:cNvSpPr>
            <a:spLocks/>
          </p:cNvSpPr>
          <p:nvPr/>
        </p:nvSpPr>
        <p:spPr bwMode="auto">
          <a:xfrm>
            <a:off x="5926668" y="4581025"/>
            <a:ext cx="474133" cy="84221"/>
          </a:xfrm>
          <a:custGeom>
            <a:avLst/>
            <a:gdLst>
              <a:gd name="T0" fmla="*/ 0 w 336"/>
              <a:gd name="T1" fmla="*/ 2147483647 h 56"/>
              <a:gd name="T2" fmla="*/ 0 w 336"/>
              <a:gd name="T3" fmla="*/ 2147483647 h 56"/>
              <a:gd name="T4" fmla="*/ 2147483647 w 336"/>
              <a:gd name="T5" fmla="*/ 2147483647 h 56"/>
              <a:gd name="T6" fmla="*/ 2147483647 w 336"/>
              <a:gd name="T7" fmla="*/ 2147483647 h 56"/>
              <a:gd name="T8" fmla="*/ 2147483647 w 336"/>
              <a:gd name="T9" fmla="*/ 2147483647 h 56"/>
              <a:gd name="T10" fmla="*/ 2147483647 w 336"/>
              <a:gd name="T11" fmla="*/ 2147483647 h 56"/>
              <a:gd name="T12" fmla="*/ 2147483647 w 336"/>
              <a:gd name="T13" fmla="*/ 2147483647 h 56"/>
              <a:gd name="T14" fmla="*/ 2147483647 w 336"/>
              <a:gd name="T15" fmla="*/ 2147483647 h 56"/>
              <a:gd name="T16" fmla="*/ 2147483647 w 336"/>
              <a:gd name="T17" fmla="*/ 2147483647 h 56"/>
              <a:gd name="T18" fmla="*/ 2147483647 w 336"/>
              <a:gd name="T19" fmla="*/ 2147483647 h 56"/>
              <a:gd name="T20" fmla="*/ 2147483647 w 336"/>
              <a:gd name="T21" fmla="*/ 2147483647 h 56"/>
              <a:gd name="T22" fmla="*/ 2147483647 w 336"/>
              <a:gd name="T23" fmla="*/ 2147483647 h 56"/>
              <a:gd name="T24" fmla="*/ 2147483647 w 336"/>
              <a:gd name="T25" fmla="*/ 2147483647 h 56"/>
              <a:gd name="T26" fmla="*/ 2147483647 w 336"/>
              <a:gd name="T27" fmla="*/ 2147483647 h 56"/>
              <a:gd name="T28" fmla="*/ 2147483647 w 336"/>
              <a:gd name="T29" fmla="*/ 2147483647 h 56"/>
              <a:gd name="T30" fmla="*/ 2147483647 w 336"/>
              <a:gd name="T31" fmla="*/ 2147483647 h 56"/>
              <a:gd name="T32" fmla="*/ 2147483647 w 336"/>
              <a:gd name="T33" fmla="*/ 2147483647 h 56"/>
              <a:gd name="T34" fmla="*/ 2147483647 w 336"/>
              <a:gd name="T35" fmla="*/ 0 h 56"/>
              <a:gd name="T36" fmla="*/ 0 w 336"/>
              <a:gd name="T37" fmla="*/ 0 h 56"/>
              <a:gd name="T38" fmla="*/ 0 w 336"/>
              <a:gd name="T39" fmla="*/ 0 h 56"/>
              <a:gd name="T40" fmla="*/ 0 w 336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6"/>
              <a:gd name="T64" fmla="*/ 0 h 56"/>
              <a:gd name="T65" fmla="*/ 336 w 336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6" h="56">
                <a:moveTo>
                  <a:pt x="0" y="7"/>
                </a:moveTo>
                <a:lnTo>
                  <a:pt x="0" y="7"/>
                </a:lnTo>
                <a:lnTo>
                  <a:pt x="63" y="7"/>
                </a:lnTo>
                <a:lnTo>
                  <a:pt x="126" y="14"/>
                </a:lnTo>
                <a:lnTo>
                  <a:pt x="182" y="21"/>
                </a:lnTo>
                <a:lnTo>
                  <a:pt x="238" y="28"/>
                </a:lnTo>
                <a:lnTo>
                  <a:pt x="273" y="35"/>
                </a:lnTo>
                <a:lnTo>
                  <a:pt x="308" y="42"/>
                </a:lnTo>
                <a:lnTo>
                  <a:pt x="322" y="49"/>
                </a:lnTo>
                <a:lnTo>
                  <a:pt x="329" y="56"/>
                </a:lnTo>
                <a:lnTo>
                  <a:pt x="336" y="56"/>
                </a:lnTo>
                <a:lnTo>
                  <a:pt x="329" y="42"/>
                </a:lnTo>
                <a:lnTo>
                  <a:pt x="308" y="35"/>
                </a:lnTo>
                <a:lnTo>
                  <a:pt x="280" y="21"/>
                </a:lnTo>
                <a:lnTo>
                  <a:pt x="238" y="14"/>
                </a:lnTo>
                <a:lnTo>
                  <a:pt x="189" y="7"/>
                </a:lnTo>
                <a:lnTo>
                  <a:pt x="126" y="7"/>
                </a:lnTo>
                <a:lnTo>
                  <a:pt x="63" y="0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6" name="Freeform 69"/>
          <p:cNvSpPr>
            <a:spLocks/>
          </p:cNvSpPr>
          <p:nvPr/>
        </p:nvSpPr>
        <p:spPr bwMode="auto">
          <a:xfrm>
            <a:off x="5442657" y="4581025"/>
            <a:ext cx="484011" cy="84221"/>
          </a:xfrm>
          <a:custGeom>
            <a:avLst/>
            <a:gdLst>
              <a:gd name="T0" fmla="*/ 0 w 343"/>
              <a:gd name="T1" fmla="*/ 2147483647 h 56"/>
              <a:gd name="T2" fmla="*/ 2147483647 w 343"/>
              <a:gd name="T3" fmla="*/ 2147483647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2147483647 w 343"/>
              <a:gd name="T19" fmla="*/ 2147483647 h 56"/>
              <a:gd name="T20" fmla="*/ 2147483647 w 343"/>
              <a:gd name="T21" fmla="*/ 0 h 56"/>
              <a:gd name="T22" fmla="*/ 2147483647 w 343"/>
              <a:gd name="T23" fmla="*/ 0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0 w 343"/>
              <a:gd name="T37" fmla="*/ 2147483647 h 56"/>
              <a:gd name="T38" fmla="*/ 2147483647 w 343"/>
              <a:gd name="T39" fmla="*/ 2147483647 h 56"/>
              <a:gd name="T40" fmla="*/ 0 w 343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0" y="56"/>
                </a:moveTo>
                <a:lnTo>
                  <a:pt x="14" y="56"/>
                </a:lnTo>
                <a:lnTo>
                  <a:pt x="14" y="49"/>
                </a:lnTo>
                <a:lnTo>
                  <a:pt x="35" y="42"/>
                </a:lnTo>
                <a:lnTo>
                  <a:pt x="63" y="35"/>
                </a:lnTo>
                <a:lnTo>
                  <a:pt x="105" y="28"/>
                </a:lnTo>
                <a:lnTo>
                  <a:pt x="154" y="21"/>
                </a:lnTo>
                <a:lnTo>
                  <a:pt x="210" y="14"/>
                </a:lnTo>
                <a:lnTo>
                  <a:pt x="273" y="7"/>
                </a:lnTo>
                <a:lnTo>
                  <a:pt x="343" y="7"/>
                </a:lnTo>
                <a:lnTo>
                  <a:pt x="343" y="0"/>
                </a:lnTo>
                <a:lnTo>
                  <a:pt x="273" y="0"/>
                </a:lnTo>
                <a:lnTo>
                  <a:pt x="210" y="7"/>
                </a:lnTo>
                <a:lnTo>
                  <a:pt x="154" y="7"/>
                </a:lnTo>
                <a:lnTo>
                  <a:pt x="105" y="14"/>
                </a:lnTo>
                <a:lnTo>
                  <a:pt x="63" y="21"/>
                </a:lnTo>
                <a:lnTo>
                  <a:pt x="35" y="35"/>
                </a:lnTo>
                <a:lnTo>
                  <a:pt x="14" y="42"/>
                </a:lnTo>
                <a:lnTo>
                  <a:pt x="0" y="56"/>
                </a:lnTo>
                <a:lnTo>
                  <a:pt x="14" y="56"/>
                </a:lnTo>
                <a:lnTo>
                  <a:pt x="0" y="56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7" name="Freeform 70"/>
          <p:cNvSpPr>
            <a:spLocks/>
          </p:cNvSpPr>
          <p:nvPr/>
        </p:nvSpPr>
        <p:spPr bwMode="auto">
          <a:xfrm>
            <a:off x="5442656" y="4633663"/>
            <a:ext cx="19756" cy="31582"/>
          </a:xfrm>
          <a:custGeom>
            <a:avLst/>
            <a:gdLst>
              <a:gd name="T0" fmla="*/ 0 w 14"/>
              <a:gd name="T1" fmla="*/ 0 h 21"/>
              <a:gd name="T2" fmla="*/ 0 w 14"/>
              <a:gd name="T3" fmla="*/ 0 h 21"/>
              <a:gd name="T4" fmla="*/ 0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0 h 21"/>
              <a:gd name="T10" fmla="*/ 2147483647 w 14"/>
              <a:gd name="T11" fmla="*/ 0 h 21"/>
              <a:gd name="T12" fmla="*/ 0 w 14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1"/>
              <a:gd name="T23" fmla="*/ 14 w 14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1">
                <a:moveTo>
                  <a:pt x="0" y="0"/>
                </a:moveTo>
                <a:lnTo>
                  <a:pt x="0" y="0"/>
                </a:lnTo>
                <a:lnTo>
                  <a:pt x="0" y="21"/>
                </a:lnTo>
                <a:lnTo>
                  <a:pt x="14" y="21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8" name="Freeform 71"/>
          <p:cNvSpPr>
            <a:spLocks/>
          </p:cNvSpPr>
          <p:nvPr/>
        </p:nvSpPr>
        <p:spPr bwMode="auto">
          <a:xfrm>
            <a:off x="5442657" y="4549442"/>
            <a:ext cx="484011" cy="84221"/>
          </a:xfrm>
          <a:custGeom>
            <a:avLst/>
            <a:gdLst>
              <a:gd name="T0" fmla="*/ 2147483647 w 343"/>
              <a:gd name="T1" fmla="*/ 0 h 56"/>
              <a:gd name="T2" fmla="*/ 2147483647 w 343"/>
              <a:gd name="T3" fmla="*/ 0 h 56"/>
              <a:gd name="T4" fmla="*/ 2147483647 w 343"/>
              <a:gd name="T5" fmla="*/ 0 h 56"/>
              <a:gd name="T6" fmla="*/ 2147483647 w 343"/>
              <a:gd name="T7" fmla="*/ 0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0 w 343"/>
              <a:gd name="T19" fmla="*/ 2147483647 h 56"/>
              <a:gd name="T20" fmla="*/ 2147483647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2147483647 h 56"/>
              <a:gd name="T38" fmla="*/ 2147483647 w 343"/>
              <a:gd name="T39" fmla="*/ 2147483647 h 56"/>
              <a:gd name="T40" fmla="*/ 2147483647 w 343"/>
              <a:gd name="T41" fmla="*/ 0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0"/>
                </a:moveTo>
                <a:lnTo>
                  <a:pt x="343" y="0"/>
                </a:lnTo>
                <a:lnTo>
                  <a:pt x="273" y="0"/>
                </a:lnTo>
                <a:lnTo>
                  <a:pt x="210" y="0"/>
                </a:lnTo>
                <a:lnTo>
                  <a:pt x="154" y="7"/>
                </a:lnTo>
                <a:lnTo>
                  <a:pt x="105" y="14"/>
                </a:lnTo>
                <a:lnTo>
                  <a:pt x="63" y="21"/>
                </a:lnTo>
                <a:lnTo>
                  <a:pt x="28" y="35"/>
                </a:lnTo>
                <a:lnTo>
                  <a:pt x="7" y="42"/>
                </a:lnTo>
                <a:lnTo>
                  <a:pt x="0" y="56"/>
                </a:lnTo>
                <a:lnTo>
                  <a:pt x="7" y="56"/>
                </a:lnTo>
                <a:lnTo>
                  <a:pt x="14" y="49"/>
                </a:lnTo>
                <a:lnTo>
                  <a:pt x="35" y="42"/>
                </a:lnTo>
                <a:lnTo>
                  <a:pt x="63" y="28"/>
                </a:lnTo>
                <a:lnTo>
                  <a:pt x="105" y="21"/>
                </a:lnTo>
                <a:lnTo>
                  <a:pt x="154" y="14"/>
                </a:lnTo>
                <a:lnTo>
                  <a:pt x="210" y="14"/>
                </a:lnTo>
                <a:lnTo>
                  <a:pt x="273" y="7"/>
                </a:lnTo>
                <a:lnTo>
                  <a:pt x="343" y="7"/>
                </a:lnTo>
                <a:lnTo>
                  <a:pt x="343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89" name="Freeform 72"/>
          <p:cNvSpPr>
            <a:spLocks/>
          </p:cNvSpPr>
          <p:nvPr/>
        </p:nvSpPr>
        <p:spPr bwMode="auto">
          <a:xfrm>
            <a:off x="5926667" y="4549442"/>
            <a:ext cx="484012" cy="84221"/>
          </a:xfrm>
          <a:custGeom>
            <a:avLst/>
            <a:gdLst>
              <a:gd name="T0" fmla="*/ 2147483647 w 343"/>
              <a:gd name="T1" fmla="*/ 2147483647 h 56"/>
              <a:gd name="T2" fmla="*/ 2147483647 w 343"/>
              <a:gd name="T3" fmla="*/ 2147483647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0 h 56"/>
              <a:gd name="T16" fmla="*/ 2147483647 w 343"/>
              <a:gd name="T17" fmla="*/ 0 h 56"/>
              <a:gd name="T18" fmla="*/ 0 w 343"/>
              <a:gd name="T19" fmla="*/ 0 h 56"/>
              <a:gd name="T20" fmla="*/ 0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2147483647 h 56"/>
              <a:gd name="T38" fmla="*/ 2147483647 w 343"/>
              <a:gd name="T39" fmla="*/ 2147483647 h 56"/>
              <a:gd name="T40" fmla="*/ 2147483647 w 343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56"/>
                </a:moveTo>
                <a:lnTo>
                  <a:pt x="343" y="56"/>
                </a:lnTo>
                <a:lnTo>
                  <a:pt x="336" y="42"/>
                </a:lnTo>
                <a:lnTo>
                  <a:pt x="315" y="35"/>
                </a:lnTo>
                <a:lnTo>
                  <a:pt x="280" y="21"/>
                </a:lnTo>
                <a:lnTo>
                  <a:pt x="238" y="14"/>
                </a:lnTo>
                <a:lnTo>
                  <a:pt x="189" y="7"/>
                </a:lnTo>
                <a:lnTo>
                  <a:pt x="133" y="0"/>
                </a:lnTo>
                <a:lnTo>
                  <a:pt x="70" y="0"/>
                </a:lnTo>
                <a:lnTo>
                  <a:pt x="0" y="0"/>
                </a:lnTo>
                <a:lnTo>
                  <a:pt x="0" y="7"/>
                </a:lnTo>
                <a:lnTo>
                  <a:pt x="70" y="7"/>
                </a:lnTo>
                <a:lnTo>
                  <a:pt x="133" y="14"/>
                </a:lnTo>
                <a:lnTo>
                  <a:pt x="189" y="14"/>
                </a:lnTo>
                <a:lnTo>
                  <a:pt x="238" y="21"/>
                </a:lnTo>
                <a:lnTo>
                  <a:pt x="280" y="28"/>
                </a:lnTo>
                <a:lnTo>
                  <a:pt x="308" y="42"/>
                </a:lnTo>
                <a:lnTo>
                  <a:pt x="329" y="49"/>
                </a:lnTo>
                <a:lnTo>
                  <a:pt x="329" y="56"/>
                </a:lnTo>
                <a:lnTo>
                  <a:pt x="343" y="56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0" name="Freeform 73"/>
          <p:cNvSpPr>
            <a:spLocks/>
          </p:cNvSpPr>
          <p:nvPr/>
        </p:nvSpPr>
        <p:spPr bwMode="auto">
          <a:xfrm>
            <a:off x="6390923" y="4633664"/>
            <a:ext cx="19756" cy="1503"/>
          </a:xfrm>
          <a:custGeom>
            <a:avLst/>
            <a:gdLst>
              <a:gd name="T0" fmla="*/ 2147483647 w 14"/>
              <a:gd name="T1" fmla="*/ 0 h 1587"/>
              <a:gd name="T2" fmla="*/ 2147483647 w 14"/>
              <a:gd name="T3" fmla="*/ 0 h 1587"/>
              <a:gd name="T4" fmla="*/ 2147483647 w 14"/>
              <a:gd name="T5" fmla="*/ 0 h 1587"/>
              <a:gd name="T6" fmla="*/ 2147483647 w 14"/>
              <a:gd name="T7" fmla="*/ 0 h 1587"/>
              <a:gd name="T8" fmla="*/ 2147483647 w 14"/>
              <a:gd name="T9" fmla="*/ 0 h 1587"/>
              <a:gd name="T10" fmla="*/ 2147483647 w 14"/>
              <a:gd name="T11" fmla="*/ 0 h 1587"/>
              <a:gd name="T12" fmla="*/ 2147483647 w 14"/>
              <a:gd name="T13" fmla="*/ 0 h 1587"/>
              <a:gd name="T14" fmla="*/ 2147483647 w 14"/>
              <a:gd name="T15" fmla="*/ 0 h 1587"/>
              <a:gd name="T16" fmla="*/ 2147483647 w 14"/>
              <a:gd name="T17" fmla="*/ 0 h 1587"/>
              <a:gd name="T18" fmla="*/ 2147483647 w 14"/>
              <a:gd name="T19" fmla="*/ 0 h 1587"/>
              <a:gd name="T20" fmla="*/ 0 w 14"/>
              <a:gd name="T21" fmla="*/ 0 h 1587"/>
              <a:gd name="T22" fmla="*/ 0 w 14"/>
              <a:gd name="T23" fmla="*/ 0 h 1587"/>
              <a:gd name="T24" fmla="*/ 0 w 14"/>
              <a:gd name="T25" fmla="*/ 0 h 1587"/>
              <a:gd name="T26" fmla="*/ 0 w 14"/>
              <a:gd name="T27" fmla="*/ 0 h 1587"/>
              <a:gd name="T28" fmla="*/ 0 w 14"/>
              <a:gd name="T29" fmla="*/ 0 h 1587"/>
              <a:gd name="T30" fmla="*/ 0 w 14"/>
              <a:gd name="T31" fmla="*/ 0 h 1587"/>
              <a:gd name="T32" fmla="*/ 0 w 14"/>
              <a:gd name="T33" fmla="*/ 0 h 1587"/>
              <a:gd name="T34" fmla="*/ 0 w 14"/>
              <a:gd name="T35" fmla="*/ 0 h 1587"/>
              <a:gd name="T36" fmla="*/ 0 w 14"/>
              <a:gd name="T37" fmla="*/ 0 h 1587"/>
              <a:gd name="T38" fmla="*/ 0 w 14"/>
              <a:gd name="T39" fmla="*/ 0 h 1587"/>
              <a:gd name="T40" fmla="*/ 2147483647 w 14"/>
              <a:gd name="T41" fmla="*/ 0 h 15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1587"/>
              <a:gd name="T65" fmla="*/ 14 w 14"/>
              <a:gd name="T66" fmla="*/ 1587 h 15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1587">
                <a:moveTo>
                  <a:pt x="14" y="0"/>
                </a:moveTo>
                <a:lnTo>
                  <a:pt x="14" y="0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1" name="Freeform 74"/>
          <p:cNvSpPr>
            <a:spLocks/>
          </p:cNvSpPr>
          <p:nvPr/>
        </p:nvSpPr>
        <p:spPr bwMode="auto">
          <a:xfrm>
            <a:off x="6390923" y="4633663"/>
            <a:ext cx="19756" cy="42111"/>
          </a:xfrm>
          <a:custGeom>
            <a:avLst/>
            <a:gdLst>
              <a:gd name="T0" fmla="*/ 0 w 14"/>
              <a:gd name="T1" fmla="*/ 2147483647 h 28"/>
              <a:gd name="T2" fmla="*/ 2147483647 w 14"/>
              <a:gd name="T3" fmla="*/ 2147483647 h 28"/>
              <a:gd name="T4" fmla="*/ 2147483647 w 14"/>
              <a:gd name="T5" fmla="*/ 0 h 28"/>
              <a:gd name="T6" fmla="*/ 0 w 14"/>
              <a:gd name="T7" fmla="*/ 0 h 28"/>
              <a:gd name="T8" fmla="*/ 0 w 14"/>
              <a:gd name="T9" fmla="*/ 2147483647 h 28"/>
              <a:gd name="T10" fmla="*/ 2147483647 w 14"/>
              <a:gd name="T11" fmla="*/ 2147483647 h 28"/>
              <a:gd name="T12" fmla="*/ 0 w 14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0" y="21"/>
                </a:moveTo>
                <a:lnTo>
                  <a:pt x="7" y="28"/>
                </a:lnTo>
                <a:lnTo>
                  <a:pt x="14" y="0"/>
                </a:lnTo>
                <a:lnTo>
                  <a:pt x="0" y="0"/>
                </a:lnTo>
                <a:lnTo>
                  <a:pt x="0" y="21"/>
                </a:lnTo>
                <a:lnTo>
                  <a:pt x="7" y="28"/>
                </a:lnTo>
                <a:lnTo>
                  <a:pt x="0" y="21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2" name="Freeform 75"/>
          <p:cNvSpPr>
            <a:spLocks/>
          </p:cNvSpPr>
          <p:nvPr/>
        </p:nvSpPr>
        <p:spPr bwMode="auto">
          <a:xfrm>
            <a:off x="6390924" y="4623135"/>
            <a:ext cx="9877" cy="10528"/>
          </a:xfrm>
          <a:custGeom>
            <a:avLst/>
            <a:gdLst>
              <a:gd name="T0" fmla="*/ 0 w 7"/>
              <a:gd name="T1" fmla="*/ 2147483647 h 7"/>
              <a:gd name="T2" fmla="*/ 0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2147483647 h 7"/>
              <a:gd name="T14" fmla="*/ 2147483647 w 7"/>
              <a:gd name="T15" fmla="*/ 2147483647 h 7"/>
              <a:gd name="T16" fmla="*/ 2147483647 w 7"/>
              <a:gd name="T17" fmla="*/ 0 h 7"/>
              <a:gd name="T18" fmla="*/ 0 w 7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7"/>
              <a:gd name="T32" fmla="*/ 7 w 7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7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3" name="Freeform 76"/>
          <p:cNvSpPr>
            <a:spLocks/>
          </p:cNvSpPr>
          <p:nvPr/>
        </p:nvSpPr>
        <p:spPr bwMode="auto">
          <a:xfrm>
            <a:off x="5926668" y="4549442"/>
            <a:ext cx="474133" cy="84221"/>
          </a:xfrm>
          <a:custGeom>
            <a:avLst/>
            <a:gdLst>
              <a:gd name="T0" fmla="*/ 0 w 336"/>
              <a:gd name="T1" fmla="*/ 2147483647 h 56"/>
              <a:gd name="T2" fmla="*/ 0 w 336"/>
              <a:gd name="T3" fmla="*/ 2147483647 h 56"/>
              <a:gd name="T4" fmla="*/ 2147483647 w 336"/>
              <a:gd name="T5" fmla="*/ 2147483647 h 56"/>
              <a:gd name="T6" fmla="*/ 2147483647 w 336"/>
              <a:gd name="T7" fmla="*/ 2147483647 h 56"/>
              <a:gd name="T8" fmla="*/ 2147483647 w 336"/>
              <a:gd name="T9" fmla="*/ 2147483647 h 56"/>
              <a:gd name="T10" fmla="*/ 2147483647 w 336"/>
              <a:gd name="T11" fmla="*/ 2147483647 h 56"/>
              <a:gd name="T12" fmla="*/ 2147483647 w 336"/>
              <a:gd name="T13" fmla="*/ 2147483647 h 56"/>
              <a:gd name="T14" fmla="*/ 2147483647 w 336"/>
              <a:gd name="T15" fmla="*/ 2147483647 h 56"/>
              <a:gd name="T16" fmla="*/ 2147483647 w 336"/>
              <a:gd name="T17" fmla="*/ 2147483647 h 56"/>
              <a:gd name="T18" fmla="*/ 2147483647 w 336"/>
              <a:gd name="T19" fmla="*/ 2147483647 h 56"/>
              <a:gd name="T20" fmla="*/ 2147483647 w 336"/>
              <a:gd name="T21" fmla="*/ 2147483647 h 56"/>
              <a:gd name="T22" fmla="*/ 2147483647 w 336"/>
              <a:gd name="T23" fmla="*/ 2147483647 h 56"/>
              <a:gd name="T24" fmla="*/ 2147483647 w 336"/>
              <a:gd name="T25" fmla="*/ 2147483647 h 56"/>
              <a:gd name="T26" fmla="*/ 2147483647 w 336"/>
              <a:gd name="T27" fmla="*/ 2147483647 h 56"/>
              <a:gd name="T28" fmla="*/ 2147483647 w 336"/>
              <a:gd name="T29" fmla="*/ 2147483647 h 56"/>
              <a:gd name="T30" fmla="*/ 2147483647 w 336"/>
              <a:gd name="T31" fmla="*/ 2147483647 h 56"/>
              <a:gd name="T32" fmla="*/ 2147483647 w 336"/>
              <a:gd name="T33" fmla="*/ 2147483647 h 56"/>
              <a:gd name="T34" fmla="*/ 2147483647 w 336"/>
              <a:gd name="T35" fmla="*/ 0 h 56"/>
              <a:gd name="T36" fmla="*/ 0 w 336"/>
              <a:gd name="T37" fmla="*/ 0 h 56"/>
              <a:gd name="T38" fmla="*/ 0 w 336"/>
              <a:gd name="T39" fmla="*/ 0 h 56"/>
              <a:gd name="T40" fmla="*/ 0 w 336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6"/>
              <a:gd name="T64" fmla="*/ 0 h 56"/>
              <a:gd name="T65" fmla="*/ 336 w 336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6" h="56">
                <a:moveTo>
                  <a:pt x="0" y="14"/>
                </a:moveTo>
                <a:lnTo>
                  <a:pt x="0" y="14"/>
                </a:lnTo>
                <a:lnTo>
                  <a:pt x="84" y="14"/>
                </a:lnTo>
                <a:lnTo>
                  <a:pt x="161" y="14"/>
                </a:lnTo>
                <a:lnTo>
                  <a:pt x="217" y="21"/>
                </a:lnTo>
                <a:lnTo>
                  <a:pt x="259" y="28"/>
                </a:lnTo>
                <a:lnTo>
                  <a:pt x="294" y="35"/>
                </a:lnTo>
                <a:lnTo>
                  <a:pt x="315" y="49"/>
                </a:lnTo>
                <a:lnTo>
                  <a:pt x="322" y="56"/>
                </a:lnTo>
                <a:lnTo>
                  <a:pt x="329" y="56"/>
                </a:lnTo>
                <a:lnTo>
                  <a:pt x="336" y="49"/>
                </a:lnTo>
                <a:lnTo>
                  <a:pt x="329" y="42"/>
                </a:lnTo>
                <a:lnTo>
                  <a:pt x="315" y="35"/>
                </a:lnTo>
                <a:lnTo>
                  <a:pt x="294" y="28"/>
                </a:lnTo>
                <a:lnTo>
                  <a:pt x="259" y="21"/>
                </a:lnTo>
                <a:lnTo>
                  <a:pt x="217" y="14"/>
                </a:lnTo>
                <a:lnTo>
                  <a:pt x="161" y="7"/>
                </a:lnTo>
                <a:lnTo>
                  <a:pt x="84" y="0"/>
                </a:lnTo>
                <a:lnTo>
                  <a:pt x="0" y="0"/>
                </a:lnTo>
                <a:lnTo>
                  <a:pt x="0" y="14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4" name="Freeform 77"/>
          <p:cNvSpPr>
            <a:spLocks/>
          </p:cNvSpPr>
          <p:nvPr/>
        </p:nvSpPr>
        <p:spPr bwMode="auto">
          <a:xfrm>
            <a:off x="5442657" y="4549442"/>
            <a:ext cx="484011" cy="84221"/>
          </a:xfrm>
          <a:custGeom>
            <a:avLst/>
            <a:gdLst>
              <a:gd name="T0" fmla="*/ 2147483647 w 343"/>
              <a:gd name="T1" fmla="*/ 2147483647 h 56"/>
              <a:gd name="T2" fmla="*/ 2147483647 w 343"/>
              <a:gd name="T3" fmla="*/ 2147483647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2147483647 w 343"/>
              <a:gd name="T19" fmla="*/ 0 h 56"/>
              <a:gd name="T20" fmla="*/ 2147483647 w 343"/>
              <a:gd name="T21" fmla="*/ 0 h 56"/>
              <a:gd name="T22" fmla="*/ 2147483647 w 343"/>
              <a:gd name="T23" fmla="*/ 0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0 w 343"/>
              <a:gd name="T35" fmla="*/ 2147483647 h 56"/>
              <a:gd name="T36" fmla="*/ 2147483647 w 343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3"/>
              <a:gd name="T58" fmla="*/ 0 h 56"/>
              <a:gd name="T59" fmla="*/ 343 w 343"/>
              <a:gd name="T60" fmla="*/ 56 h 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3" h="56">
                <a:moveTo>
                  <a:pt x="7" y="56"/>
                </a:moveTo>
                <a:lnTo>
                  <a:pt x="35" y="42"/>
                </a:lnTo>
                <a:lnTo>
                  <a:pt x="77" y="28"/>
                </a:lnTo>
                <a:lnTo>
                  <a:pt x="126" y="21"/>
                </a:lnTo>
                <a:lnTo>
                  <a:pt x="189" y="14"/>
                </a:lnTo>
                <a:lnTo>
                  <a:pt x="245" y="14"/>
                </a:lnTo>
                <a:lnTo>
                  <a:pt x="294" y="14"/>
                </a:lnTo>
                <a:lnTo>
                  <a:pt x="329" y="14"/>
                </a:lnTo>
                <a:lnTo>
                  <a:pt x="343" y="14"/>
                </a:lnTo>
                <a:lnTo>
                  <a:pt x="343" y="0"/>
                </a:lnTo>
                <a:lnTo>
                  <a:pt x="329" y="0"/>
                </a:lnTo>
                <a:lnTo>
                  <a:pt x="294" y="0"/>
                </a:lnTo>
                <a:lnTo>
                  <a:pt x="245" y="7"/>
                </a:lnTo>
                <a:lnTo>
                  <a:pt x="189" y="7"/>
                </a:lnTo>
                <a:lnTo>
                  <a:pt x="126" y="14"/>
                </a:lnTo>
                <a:lnTo>
                  <a:pt x="70" y="21"/>
                </a:lnTo>
                <a:lnTo>
                  <a:pt x="28" y="35"/>
                </a:lnTo>
                <a:lnTo>
                  <a:pt x="0" y="49"/>
                </a:lnTo>
                <a:lnTo>
                  <a:pt x="7" y="56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5" name="Freeform 78"/>
          <p:cNvSpPr>
            <a:spLocks/>
          </p:cNvSpPr>
          <p:nvPr/>
        </p:nvSpPr>
        <p:spPr bwMode="auto">
          <a:xfrm>
            <a:off x="5916791" y="4549443"/>
            <a:ext cx="9877" cy="21055"/>
          </a:xfrm>
          <a:custGeom>
            <a:avLst/>
            <a:gdLst>
              <a:gd name="T0" fmla="*/ 0 w 7"/>
              <a:gd name="T1" fmla="*/ 0 h 14"/>
              <a:gd name="T2" fmla="*/ 0 w 7"/>
              <a:gd name="T3" fmla="*/ 2147483647 h 14"/>
              <a:gd name="T4" fmla="*/ 0 w 7"/>
              <a:gd name="T5" fmla="*/ 2147483647 h 14"/>
              <a:gd name="T6" fmla="*/ 0 w 7"/>
              <a:gd name="T7" fmla="*/ 2147483647 h 14"/>
              <a:gd name="T8" fmla="*/ 0 w 7"/>
              <a:gd name="T9" fmla="*/ 2147483647 h 14"/>
              <a:gd name="T10" fmla="*/ 2147483647 w 7"/>
              <a:gd name="T11" fmla="*/ 2147483647 h 14"/>
              <a:gd name="T12" fmla="*/ 2147483647 w 7"/>
              <a:gd name="T13" fmla="*/ 2147483647 h 14"/>
              <a:gd name="T14" fmla="*/ 2147483647 w 7"/>
              <a:gd name="T15" fmla="*/ 2147483647 h 14"/>
              <a:gd name="T16" fmla="*/ 2147483647 w 7"/>
              <a:gd name="T17" fmla="*/ 2147483647 h 14"/>
              <a:gd name="T18" fmla="*/ 0 w 7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14"/>
              <a:gd name="T32" fmla="*/ 7 w 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14">
                <a:moveTo>
                  <a:pt x="0" y="0"/>
                </a:moveTo>
                <a:lnTo>
                  <a:pt x="0" y="7"/>
                </a:lnTo>
                <a:lnTo>
                  <a:pt x="7" y="7"/>
                </a:lnTo>
                <a:lnTo>
                  <a:pt x="7" y="14"/>
                </a:lnTo>
                <a:lnTo>
                  <a:pt x="7" y="7"/>
                </a:lnTo>
                <a:lnTo>
                  <a:pt x="0" y="0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6" name="Freeform 79"/>
          <p:cNvSpPr>
            <a:spLocks/>
          </p:cNvSpPr>
          <p:nvPr/>
        </p:nvSpPr>
        <p:spPr bwMode="auto">
          <a:xfrm>
            <a:off x="5442656" y="4633664"/>
            <a:ext cx="958144" cy="115803"/>
          </a:xfrm>
          <a:custGeom>
            <a:avLst/>
            <a:gdLst>
              <a:gd name="T0" fmla="*/ 2147483647 w 97"/>
              <a:gd name="T1" fmla="*/ 0 h 11"/>
              <a:gd name="T2" fmla="*/ 2147483647 w 97"/>
              <a:gd name="T3" fmla="*/ 2147483647 h 11"/>
              <a:gd name="T4" fmla="*/ 2147483647 w 97"/>
              <a:gd name="T5" fmla="*/ 2147483647 h 11"/>
              <a:gd name="T6" fmla="*/ 2147483647 w 97"/>
              <a:gd name="T7" fmla="*/ 2147483647 h 11"/>
              <a:gd name="T8" fmla="*/ 0 w 97"/>
              <a:gd name="T9" fmla="*/ 0 h 11"/>
              <a:gd name="T10" fmla="*/ 0 w 97"/>
              <a:gd name="T11" fmla="*/ 0 h 11"/>
              <a:gd name="T12" fmla="*/ 2147483647 w 97"/>
              <a:gd name="T13" fmla="*/ 2147483647 h 11"/>
              <a:gd name="T14" fmla="*/ 2147483647 w 97"/>
              <a:gd name="T15" fmla="*/ 0 h 11"/>
              <a:gd name="T16" fmla="*/ 2147483647 w 97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7"/>
              <a:gd name="T28" fmla="*/ 0 h 11"/>
              <a:gd name="T29" fmla="*/ 97 w 97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7" h="11">
                <a:moveTo>
                  <a:pt x="97" y="0"/>
                </a:moveTo>
                <a:lnTo>
                  <a:pt x="97" y="3"/>
                </a:lnTo>
                <a:cubicBezTo>
                  <a:pt x="95" y="7"/>
                  <a:pt x="74" y="11"/>
                  <a:pt x="49" y="11"/>
                </a:cubicBezTo>
                <a:cubicBezTo>
                  <a:pt x="22" y="11"/>
                  <a:pt x="1" y="8"/>
                  <a:pt x="1" y="3"/>
                </a:cubicBezTo>
                <a:lnTo>
                  <a:pt x="0" y="0"/>
                </a:lnTo>
                <a:cubicBezTo>
                  <a:pt x="0" y="4"/>
                  <a:pt x="22" y="8"/>
                  <a:pt x="49" y="8"/>
                </a:cubicBezTo>
                <a:cubicBezTo>
                  <a:pt x="75" y="8"/>
                  <a:pt x="96" y="4"/>
                  <a:pt x="97" y="0"/>
                </a:cubicBezTo>
              </a:path>
            </a:pathLst>
          </a:custGeom>
          <a:solidFill>
            <a:srgbClr val="6D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7" name="Freeform 80"/>
          <p:cNvSpPr>
            <a:spLocks/>
          </p:cNvSpPr>
          <p:nvPr/>
        </p:nvSpPr>
        <p:spPr bwMode="auto">
          <a:xfrm>
            <a:off x="6390923" y="4633663"/>
            <a:ext cx="19756" cy="42111"/>
          </a:xfrm>
          <a:custGeom>
            <a:avLst/>
            <a:gdLst>
              <a:gd name="T0" fmla="*/ 2147483647 w 14"/>
              <a:gd name="T1" fmla="*/ 2147483647 h 28"/>
              <a:gd name="T2" fmla="*/ 2147483647 w 14"/>
              <a:gd name="T3" fmla="*/ 2147483647 h 28"/>
              <a:gd name="T4" fmla="*/ 2147483647 w 14"/>
              <a:gd name="T5" fmla="*/ 0 h 28"/>
              <a:gd name="T6" fmla="*/ 0 w 14"/>
              <a:gd name="T7" fmla="*/ 0 h 28"/>
              <a:gd name="T8" fmla="*/ 0 w 14"/>
              <a:gd name="T9" fmla="*/ 2147483647 h 28"/>
              <a:gd name="T10" fmla="*/ 0 w 14"/>
              <a:gd name="T11" fmla="*/ 2147483647 h 28"/>
              <a:gd name="T12" fmla="*/ 2147483647 w 14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7" y="28"/>
                </a:moveTo>
                <a:lnTo>
                  <a:pt x="7" y="28"/>
                </a:lnTo>
                <a:lnTo>
                  <a:pt x="14" y="0"/>
                </a:lnTo>
                <a:lnTo>
                  <a:pt x="0" y="0"/>
                </a:lnTo>
                <a:lnTo>
                  <a:pt x="0" y="21"/>
                </a:lnTo>
                <a:lnTo>
                  <a:pt x="7" y="28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8" name="Freeform 81"/>
          <p:cNvSpPr>
            <a:spLocks/>
          </p:cNvSpPr>
          <p:nvPr/>
        </p:nvSpPr>
        <p:spPr bwMode="auto">
          <a:xfrm>
            <a:off x="5926668" y="4665246"/>
            <a:ext cx="474133" cy="84221"/>
          </a:xfrm>
          <a:custGeom>
            <a:avLst/>
            <a:gdLst>
              <a:gd name="T0" fmla="*/ 0 w 336"/>
              <a:gd name="T1" fmla="*/ 2147483647 h 56"/>
              <a:gd name="T2" fmla="*/ 0 w 336"/>
              <a:gd name="T3" fmla="*/ 2147483647 h 56"/>
              <a:gd name="T4" fmla="*/ 2147483647 w 336"/>
              <a:gd name="T5" fmla="*/ 2147483647 h 56"/>
              <a:gd name="T6" fmla="*/ 2147483647 w 336"/>
              <a:gd name="T7" fmla="*/ 2147483647 h 56"/>
              <a:gd name="T8" fmla="*/ 2147483647 w 336"/>
              <a:gd name="T9" fmla="*/ 2147483647 h 56"/>
              <a:gd name="T10" fmla="*/ 2147483647 w 336"/>
              <a:gd name="T11" fmla="*/ 2147483647 h 56"/>
              <a:gd name="T12" fmla="*/ 2147483647 w 336"/>
              <a:gd name="T13" fmla="*/ 2147483647 h 56"/>
              <a:gd name="T14" fmla="*/ 2147483647 w 336"/>
              <a:gd name="T15" fmla="*/ 2147483647 h 56"/>
              <a:gd name="T16" fmla="*/ 2147483647 w 336"/>
              <a:gd name="T17" fmla="*/ 2147483647 h 56"/>
              <a:gd name="T18" fmla="*/ 2147483647 w 336"/>
              <a:gd name="T19" fmla="*/ 2147483647 h 56"/>
              <a:gd name="T20" fmla="*/ 2147483647 w 336"/>
              <a:gd name="T21" fmla="*/ 0 h 56"/>
              <a:gd name="T22" fmla="*/ 2147483647 w 336"/>
              <a:gd name="T23" fmla="*/ 2147483647 h 56"/>
              <a:gd name="T24" fmla="*/ 2147483647 w 336"/>
              <a:gd name="T25" fmla="*/ 2147483647 h 56"/>
              <a:gd name="T26" fmla="*/ 2147483647 w 336"/>
              <a:gd name="T27" fmla="*/ 2147483647 h 56"/>
              <a:gd name="T28" fmla="*/ 2147483647 w 336"/>
              <a:gd name="T29" fmla="*/ 2147483647 h 56"/>
              <a:gd name="T30" fmla="*/ 2147483647 w 336"/>
              <a:gd name="T31" fmla="*/ 2147483647 h 56"/>
              <a:gd name="T32" fmla="*/ 2147483647 w 336"/>
              <a:gd name="T33" fmla="*/ 2147483647 h 56"/>
              <a:gd name="T34" fmla="*/ 2147483647 w 336"/>
              <a:gd name="T35" fmla="*/ 2147483647 h 56"/>
              <a:gd name="T36" fmla="*/ 0 w 336"/>
              <a:gd name="T37" fmla="*/ 2147483647 h 56"/>
              <a:gd name="T38" fmla="*/ 0 w 336"/>
              <a:gd name="T39" fmla="*/ 2147483647 h 56"/>
              <a:gd name="T40" fmla="*/ 0 w 336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6"/>
              <a:gd name="T64" fmla="*/ 0 h 56"/>
              <a:gd name="T65" fmla="*/ 336 w 336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6" h="56">
                <a:moveTo>
                  <a:pt x="0" y="56"/>
                </a:moveTo>
                <a:lnTo>
                  <a:pt x="0" y="56"/>
                </a:lnTo>
                <a:lnTo>
                  <a:pt x="63" y="56"/>
                </a:lnTo>
                <a:lnTo>
                  <a:pt x="126" y="56"/>
                </a:lnTo>
                <a:lnTo>
                  <a:pt x="182" y="49"/>
                </a:lnTo>
                <a:lnTo>
                  <a:pt x="231" y="42"/>
                </a:lnTo>
                <a:lnTo>
                  <a:pt x="273" y="35"/>
                </a:lnTo>
                <a:lnTo>
                  <a:pt x="301" y="28"/>
                </a:lnTo>
                <a:lnTo>
                  <a:pt x="329" y="14"/>
                </a:lnTo>
                <a:lnTo>
                  <a:pt x="336" y="7"/>
                </a:lnTo>
                <a:lnTo>
                  <a:pt x="329" y="0"/>
                </a:lnTo>
                <a:lnTo>
                  <a:pt x="322" y="7"/>
                </a:lnTo>
                <a:lnTo>
                  <a:pt x="301" y="21"/>
                </a:lnTo>
                <a:lnTo>
                  <a:pt x="266" y="28"/>
                </a:lnTo>
                <a:lnTo>
                  <a:pt x="231" y="35"/>
                </a:lnTo>
                <a:lnTo>
                  <a:pt x="182" y="42"/>
                </a:lnTo>
                <a:lnTo>
                  <a:pt x="126" y="42"/>
                </a:lnTo>
                <a:lnTo>
                  <a:pt x="63" y="49"/>
                </a:lnTo>
                <a:lnTo>
                  <a:pt x="0" y="49"/>
                </a:lnTo>
                <a:lnTo>
                  <a:pt x="0" y="56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199" name="Freeform 82"/>
          <p:cNvSpPr>
            <a:spLocks/>
          </p:cNvSpPr>
          <p:nvPr/>
        </p:nvSpPr>
        <p:spPr bwMode="auto">
          <a:xfrm>
            <a:off x="5442657" y="4665246"/>
            <a:ext cx="484011" cy="84221"/>
          </a:xfrm>
          <a:custGeom>
            <a:avLst/>
            <a:gdLst>
              <a:gd name="T0" fmla="*/ 0 w 343"/>
              <a:gd name="T1" fmla="*/ 0 h 56"/>
              <a:gd name="T2" fmla="*/ 0 w 343"/>
              <a:gd name="T3" fmla="*/ 0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2147483647 w 343"/>
              <a:gd name="T19" fmla="*/ 2147483647 h 56"/>
              <a:gd name="T20" fmla="*/ 2147483647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0 h 56"/>
              <a:gd name="T38" fmla="*/ 2147483647 w 343"/>
              <a:gd name="T39" fmla="*/ 0 h 56"/>
              <a:gd name="T40" fmla="*/ 0 w 343"/>
              <a:gd name="T41" fmla="*/ 0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0" y="0"/>
                </a:moveTo>
                <a:lnTo>
                  <a:pt x="0" y="0"/>
                </a:lnTo>
                <a:lnTo>
                  <a:pt x="7" y="14"/>
                </a:lnTo>
                <a:lnTo>
                  <a:pt x="28" y="28"/>
                </a:lnTo>
                <a:lnTo>
                  <a:pt x="63" y="35"/>
                </a:lnTo>
                <a:lnTo>
                  <a:pt x="105" y="42"/>
                </a:lnTo>
                <a:lnTo>
                  <a:pt x="154" y="49"/>
                </a:lnTo>
                <a:lnTo>
                  <a:pt x="210" y="56"/>
                </a:lnTo>
                <a:lnTo>
                  <a:pt x="273" y="56"/>
                </a:lnTo>
                <a:lnTo>
                  <a:pt x="343" y="56"/>
                </a:lnTo>
                <a:lnTo>
                  <a:pt x="343" y="49"/>
                </a:lnTo>
                <a:lnTo>
                  <a:pt x="273" y="49"/>
                </a:lnTo>
                <a:lnTo>
                  <a:pt x="210" y="42"/>
                </a:lnTo>
                <a:lnTo>
                  <a:pt x="154" y="42"/>
                </a:lnTo>
                <a:lnTo>
                  <a:pt x="105" y="35"/>
                </a:lnTo>
                <a:lnTo>
                  <a:pt x="63" y="28"/>
                </a:lnTo>
                <a:lnTo>
                  <a:pt x="35" y="21"/>
                </a:lnTo>
                <a:lnTo>
                  <a:pt x="14" y="7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0" name="Freeform 83"/>
          <p:cNvSpPr>
            <a:spLocks/>
          </p:cNvSpPr>
          <p:nvPr/>
        </p:nvSpPr>
        <p:spPr bwMode="auto">
          <a:xfrm>
            <a:off x="5442656" y="4633663"/>
            <a:ext cx="19756" cy="31582"/>
          </a:xfrm>
          <a:custGeom>
            <a:avLst/>
            <a:gdLst>
              <a:gd name="T0" fmla="*/ 0 w 14"/>
              <a:gd name="T1" fmla="*/ 0 h 21"/>
              <a:gd name="T2" fmla="*/ 0 w 14"/>
              <a:gd name="T3" fmla="*/ 0 h 21"/>
              <a:gd name="T4" fmla="*/ 0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0 h 21"/>
              <a:gd name="T10" fmla="*/ 2147483647 w 14"/>
              <a:gd name="T11" fmla="*/ 2147483647 h 21"/>
              <a:gd name="T12" fmla="*/ 0 w 14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1"/>
              <a:gd name="T23" fmla="*/ 14 w 14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1">
                <a:moveTo>
                  <a:pt x="0" y="0"/>
                </a:moveTo>
                <a:lnTo>
                  <a:pt x="0" y="0"/>
                </a:lnTo>
                <a:lnTo>
                  <a:pt x="0" y="21"/>
                </a:lnTo>
                <a:lnTo>
                  <a:pt x="14" y="21"/>
                </a:lnTo>
                <a:lnTo>
                  <a:pt x="7" y="0"/>
                </a:lnTo>
                <a:lnTo>
                  <a:pt x="7" y="7"/>
                </a:lnTo>
                <a:lnTo>
                  <a:pt x="0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1" name="Freeform 84"/>
          <p:cNvSpPr>
            <a:spLocks/>
          </p:cNvSpPr>
          <p:nvPr/>
        </p:nvSpPr>
        <p:spPr bwMode="auto">
          <a:xfrm>
            <a:off x="5442657" y="4623136"/>
            <a:ext cx="9877" cy="21055"/>
          </a:xfrm>
          <a:custGeom>
            <a:avLst/>
            <a:gdLst>
              <a:gd name="T0" fmla="*/ 2147483647 w 7"/>
              <a:gd name="T1" fmla="*/ 2147483647 h 14"/>
              <a:gd name="T2" fmla="*/ 0 w 7"/>
              <a:gd name="T3" fmla="*/ 2147483647 h 14"/>
              <a:gd name="T4" fmla="*/ 0 w 7"/>
              <a:gd name="T5" fmla="*/ 2147483647 h 14"/>
              <a:gd name="T6" fmla="*/ 2147483647 w 7"/>
              <a:gd name="T7" fmla="*/ 2147483647 h 14"/>
              <a:gd name="T8" fmla="*/ 2147483647 w 7"/>
              <a:gd name="T9" fmla="*/ 2147483647 h 14"/>
              <a:gd name="T10" fmla="*/ 0 w 7"/>
              <a:gd name="T11" fmla="*/ 2147483647 h 14"/>
              <a:gd name="T12" fmla="*/ 2147483647 w 7"/>
              <a:gd name="T13" fmla="*/ 2147483647 h 14"/>
              <a:gd name="T14" fmla="*/ 2147483647 w 7"/>
              <a:gd name="T15" fmla="*/ 0 h 14"/>
              <a:gd name="T16" fmla="*/ 0 w 7"/>
              <a:gd name="T17" fmla="*/ 2147483647 h 14"/>
              <a:gd name="T18" fmla="*/ 2147483647 w 7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14"/>
              <a:gd name="T32" fmla="*/ 7 w 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14">
                <a:moveTo>
                  <a:pt x="7" y="7"/>
                </a:moveTo>
                <a:lnTo>
                  <a:pt x="0" y="7"/>
                </a:lnTo>
                <a:lnTo>
                  <a:pt x="7" y="14"/>
                </a:lnTo>
                <a:lnTo>
                  <a:pt x="0" y="7"/>
                </a:lnTo>
                <a:lnTo>
                  <a:pt x="7" y="7"/>
                </a:lnTo>
                <a:lnTo>
                  <a:pt x="7" y="0"/>
                </a:lnTo>
                <a:lnTo>
                  <a:pt x="0" y="7"/>
                </a:lnTo>
                <a:lnTo>
                  <a:pt x="7" y="7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2" name="Freeform 85"/>
          <p:cNvSpPr>
            <a:spLocks/>
          </p:cNvSpPr>
          <p:nvPr/>
        </p:nvSpPr>
        <p:spPr bwMode="auto">
          <a:xfrm>
            <a:off x="5442657" y="4633663"/>
            <a:ext cx="484011" cy="84221"/>
          </a:xfrm>
          <a:custGeom>
            <a:avLst/>
            <a:gdLst>
              <a:gd name="T0" fmla="*/ 2147483647 w 343"/>
              <a:gd name="T1" fmla="*/ 2147483647 h 56"/>
              <a:gd name="T2" fmla="*/ 2147483647 w 343"/>
              <a:gd name="T3" fmla="*/ 2147483647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2147483647 w 343"/>
              <a:gd name="T19" fmla="*/ 0 h 56"/>
              <a:gd name="T20" fmla="*/ 0 w 343"/>
              <a:gd name="T21" fmla="*/ 0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2147483647 h 56"/>
              <a:gd name="T38" fmla="*/ 2147483647 w 343"/>
              <a:gd name="T39" fmla="*/ 2147483647 h 56"/>
              <a:gd name="T40" fmla="*/ 2147483647 w 343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49"/>
                </a:moveTo>
                <a:lnTo>
                  <a:pt x="343" y="49"/>
                </a:lnTo>
                <a:lnTo>
                  <a:pt x="273" y="49"/>
                </a:lnTo>
                <a:lnTo>
                  <a:pt x="210" y="42"/>
                </a:lnTo>
                <a:lnTo>
                  <a:pt x="154" y="42"/>
                </a:lnTo>
                <a:lnTo>
                  <a:pt x="105" y="35"/>
                </a:lnTo>
                <a:lnTo>
                  <a:pt x="63" y="28"/>
                </a:lnTo>
                <a:lnTo>
                  <a:pt x="35" y="14"/>
                </a:lnTo>
                <a:lnTo>
                  <a:pt x="14" y="7"/>
                </a:lnTo>
                <a:lnTo>
                  <a:pt x="7" y="0"/>
                </a:lnTo>
                <a:lnTo>
                  <a:pt x="0" y="0"/>
                </a:lnTo>
                <a:lnTo>
                  <a:pt x="7" y="14"/>
                </a:lnTo>
                <a:lnTo>
                  <a:pt x="28" y="28"/>
                </a:lnTo>
                <a:lnTo>
                  <a:pt x="63" y="35"/>
                </a:lnTo>
                <a:lnTo>
                  <a:pt x="105" y="42"/>
                </a:lnTo>
                <a:lnTo>
                  <a:pt x="154" y="49"/>
                </a:lnTo>
                <a:lnTo>
                  <a:pt x="210" y="56"/>
                </a:lnTo>
                <a:lnTo>
                  <a:pt x="273" y="56"/>
                </a:lnTo>
                <a:lnTo>
                  <a:pt x="343" y="56"/>
                </a:lnTo>
                <a:lnTo>
                  <a:pt x="343" y="49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3" name="Freeform 86"/>
          <p:cNvSpPr>
            <a:spLocks/>
          </p:cNvSpPr>
          <p:nvPr/>
        </p:nvSpPr>
        <p:spPr bwMode="auto">
          <a:xfrm>
            <a:off x="5926667" y="4633663"/>
            <a:ext cx="484012" cy="84221"/>
          </a:xfrm>
          <a:custGeom>
            <a:avLst/>
            <a:gdLst>
              <a:gd name="T0" fmla="*/ 2147483647 w 343"/>
              <a:gd name="T1" fmla="*/ 0 h 56"/>
              <a:gd name="T2" fmla="*/ 2147483647 w 343"/>
              <a:gd name="T3" fmla="*/ 0 h 56"/>
              <a:gd name="T4" fmla="*/ 2147483647 w 343"/>
              <a:gd name="T5" fmla="*/ 2147483647 h 56"/>
              <a:gd name="T6" fmla="*/ 2147483647 w 343"/>
              <a:gd name="T7" fmla="*/ 2147483647 h 56"/>
              <a:gd name="T8" fmla="*/ 2147483647 w 343"/>
              <a:gd name="T9" fmla="*/ 2147483647 h 56"/>
              <a:gd name="T10" fmla="*/ 2147483647 w 343"/>
              <a:gd name="T11" fmla="*/ 2147483647 h 56"/>
              <a:gd name="T12" fmla="*/ 2147483647 w 343"/>
              <a:gd name="T13" fmla="*/ 2147483647 h 56"/>
              <a:gd name="T14" fmla="*/ 2147483647 w 343"/>
              <a:gd name="T15" fmla="*/ 2147483647 h 56"/>
              <a:gd name="T16" fmla="*/ 2147483647 w 343"/>
              <a:gd name="T17" fmla="*/ 2147483647 h 56"/>
              <a:gd name="T18" fmla="*/ 0 w 343"/>
              <a:gd name="T19" fmla="*/ 2147483647 h 56"/>
              <a:gd name="T20" fmla="*/ 0 w 343"/>
              <a:gd name="T21" fmla="*/ 2147483647 h 56"/>
              <a:gd name="T22" fmla="*/ 2147483647 w 343"/>
              <a:gd name="T23" fmla="*/ 2147483647 h 56"/>
              <a:gd name="T24" fmla="*/ 2147483647 w 343"/>
              <a:gd name="T25" fmla="*/ 2147483647 h 56"/>
              <a:gd name="T26" fmla="*/ 2147483647 w 343"/>
              <a:gd name="T27" fmla="*/ 2147483647 h 56"/>
              <a:gd name="T28" fmla="*/ 2147483647 w 343"/>
              <a:gd name="T29" fmla="*/ 2147483647 h 56"/>
              <a:gd name="T30" fmla="*/ 2147483647 w 343"/>
              <a:gd name="T31" fmla="*/ 2147483647 h 56"/>
              <a:gd name="T32" fmla="*/ 2147483647 w 343"/>
              <a:gd name="T33" fmla="*/ 2147483647 h 56"/>
              <a:gd name="T34" fmla="*/ 2147483647 w 343"/>
              <a:gd name="T35" fmla="*/ 2147483647 h 56"/>
              <a:gd name="T36" fmla="*/ 2147483647 w 343"/>
              <a:gd name="T37" fmla="*/ 0 h 56"/>
              <a:gd name="T38" fmla="*/ 2147483647 w 343"/>
              <a:gd name="T39" fmla="*/ 2147483647 h 56"/>
              <a:gd name="T40" fmla="*/ 2147483647 w 343"/>
              <a:gd name="T41" fmla="*/ 0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3"/>
              <a:gd name="T64" fmla="*/ 0 h 56"/>
              <a:gd name="T65" fmla="*/ 343 w 343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3" h="56">
                <a:moveTo>
                  <a:pt x="343" y="0"/>
                </a:moveTo>
                <a:lnTo>
                  <a:pt x="329" y="0"/>
                </a:lnTo>
                <a:lnTo>
                  <a:pt x="322" y="7"/>
                </a:lnTo>
                <a:lnTo>
                  <a:pt x="308" y="21"/>
                </a:lnTo>
                <a:lnTo>
                  <a:pt x="273" y="28"/>
                </a:lnTo>
                <a:lnTo>
                  <a:pt x="231" y="35"/>
                </a:lnTo>
                <a:lnTo>
                  <a:pt x="182" y="42"/>
                </a:lnTo>
                <a:lnTo>
                  <a:pt x="126" y="42"/>
                </a:lnTo>
                <a:lnTo>
                  <a:pt x="63" y="49"/>
                </a:lnTo>
                <a:lnTo>
                  <a:pt x="0" y="49"/>
                </a:lnTo>
                <a:lnTo>
                  <a:pt x="0" y="56"/>
                </a:lnTo>
                <a:lnTo>
                  <a:pt x="63" y="56"/>
                </a:lnTo>
                <a:lnTo>
                  <a:pt x="126" y="56"/>
                </a:lnTo>
                <a:lnTo>
                  <a:pt x="182" y="49"/>
                </a:lnTo>
                <a:lnTo>
                  <a:pt x="238" y="42"/>
                </a:lnTo>
                <a:lnTo>
                  <a:pt x="273" y="35"/>
                </a:lnTo>
                <a:lnTo>
                  <a:pt x="308" y="28"/>
                </a:lnTo>
                <a:lnTo>
                  <a:pt x="329" y="14"/>
                </a:lnTo>
                <a:lnTo>
                  <a:pt x="343" y="0"/>
                </a:lnTo>
                <a:lnTo>
                  <a:pt x="336" y="7"/>
                </a:lnTo>
                <a:lnTo>
                  <a:pt x="343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4" name="Freeform 87"/>
          <p:cNvSpPr>
            <a:spLocks/>
          </p:cNvSpPr>
          <p:nvPr/>
        </p:nvSpPr>
        <p:spPr bwMode="auto">
          <a:xfrm>
            <a:off x="6390923" y="4633663"/>
            <a:ext cx="19756" cy="10527"/>
          </a:xfrm>
          <a:custGeom>
            <a:avLst/>
            <a:gdLst>
              <a:gd name="T0" fmla="*/ 2147483647 w 14"/>
              <a:gd name="T1" fmla="*/ 0 h 7"/>
              <a:gd name="T2" fmla="*/ 2147483647 w 14"/>
              <a:gd name="T3" fmla="*/ 0 h 7"/>
              <a:gd name="T4" fmla="*/ 2147483647 w 14"/>
              <a:gd name="T5" fmla="*/ 0 h 7"/>
              <a:gd name="T6" fmla="*/ 2147483647 w 14"/>
              <a:gd name="T7" fmla="*/ 2147483647 h 7"/>
              <a:gd name="T8" fmla="*/ 2147483647 w 14"/>
              <a:gd name="T9" fmla="*/ 2147483647 h 7"/>
              <a:gd name="T10" fmla="*/ 0 w 14"/>
              <a:gd name="T11" fmla="*/ 0 h 7"/>
              <a:gd name="T12" fmla="*/ 2147483647 w 14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14" y="0"/>
                </a:moveTo>
                <a:lnTo>
                  <a:pt x="14" y="0"/>
                </a:lnTo>
                <a:lnTo>
                  <a:pt x="7" y="7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5" name="Freeform 88"/>
          <p:cNvSpPr>
            <a:spLocks/>
          </p:cNvSpPr>
          <p:nvPr/>
        </p:nvSpPr>
        <p:spPr bwMode="auto">
          <a:xfrm>
            <a:off x="6390923" y="4633663"/>
            <a:ext cx="19756" cy="10527"/>
          </a:xfrm>
          <a:custGeom>
            <a:avLst/>
            <a:gdLst>
              <a:gd name="T0" fmla="*/ 2147483647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0 h 7"/>
              <a:gd name="T10" fmla="*/ 2147483647 w 14"/>
              <a:gd name="T11" fmla="*/ 0 h 7"/>
              <a:gd name="T12" fmla="*/ 2147483647 w 14"/>
              <a:gd name="T13" fmla="*/ 0 h 7"/>
              <a:gd name="T14" fmla="*/ 2147483647 w 14"/>
              <a:gd name="T15" fmla="*/ 0 h 7"/>
              <a:gd name="T16" fmla="*/ 0 w 14"/>
              <a:gd name="T17" fmla="*/ 2147483647 h 7"/>
              <a:gd name="T18" fmla="*/ 2147483647 w 14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"/>
              <a:gd name="T32" fmla="*/ 14 w 14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">
                <a:moveTo>
                  <a:pt x="7" y="7"/>
                </a:moveTo>
                <a:lnTo>
                  <a:pt x="14" y="7"/>
                </a:lnTo>
                <a:lnTo>
                  <a:pt x="7" y="7"/>
                </a:lnTo>
                <a:lnTo>
                  <a:pt x="7" y="0"/>
                </a:lnTo>
                <a:lnTo>
                  <a:pt x="0" y="7"/>
                </a:lnTo>
                <a:lnTo>
                  <a:pt x="7" y="7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6" name="Freeform 89"/>
          <p:cNvSpPr>
            <a:spLocks/>
          </p:cNvSpPr>
          <p:nvPr/>
        </p:nvSpPr>
        <p:spPr bwMode="auto">
          <a:xfrm>
            <a:off x="5897034" y="4644191"/>
            <a:ext cx="503766" cy="84221"/>
          </a:xfrm>
          <a:custGeom>
            <a:avLst/>
            <a:gdLst>
              <a:gd name="T0" fmla="*/ 0 w 357"/>
              <a:gd name="T1" fmla="*/ 2147483647 h 56"/>
              <a:gd name="T2" fmla="*/ 0 w 357"/>
              <a:gd name="T3" fmla="*/ 2147483647 h 56"/>
              <a:gd name="T4" fmla="*/ 2147483647 w 357"/>
              <a:gd name="T5" fmla="*/ 2147483647 h 56"/>
              <a:gd name="T6" fmla="*/ 2147483647 w 357"/>
              <a:gd name="T7" fmla="*/ 2147483647 h 56"/>
              <a:gd name="T8" fmla="*/ 2147483647 w 357"/>
              <a:gd name="T9" fmla="*/ 2147483647 h 56"/>
              <a:gd name="T10" fmla="*/ 2147483647 w 357"/>
              <a:gd name="T11" fmla="*/ 2147483647 h 56"/>
              <a:gd name="T12" fmla="*/ 2147483647 w 357"/>
              <a:gd name="T13" fmla="*/ 2147483647 h 56"/>
              <a:gd name="T14" fmla="*/ 2147483647 w 357"/>
              <a:gd name="T15" fmla="*/ 2147483647 h 56"/>
              <a:gd name="T16" fmla="*/ 2147483647 w 357"/>
              <a:gd name="T17" fmla="*/ 2147483647 h 56"/>
              <a:gd name="T18" fmla="*/ 2147483647 w 357"/>
              <a:gd name="T19" fmla="*/ 0 h 56"/>
              <a:gd name="T20" fmla="*/ 2147483647 w 357"/>
              <a:gd name="T21" fmla="*/ 0 h 56"/>
              <a:gd name="T22" fmla="*/ 2147483647 w 357"/>
              <a:gd name="T23" fmla="*/ 0 h 56"/>
              <a:gd name="T24" fmla="*/ 2147483647 w 357"/>
              <a:gd name="T25" fmla="*/ 2147483647 h 56"/>
              <a:gd name="T26" fmla="*/ 2147483647 w 357"/>
              <a:gd name="T27" fmla="*/ 2147483647 h 56"/>
              <a:gd name="T28" fmla="*/ 2147483647 w 357"/>
              <a:gd name="T29" fmla="*/ 2147483647 h 56"/>
              <a:gd name="T30" fmla="*/ 2147483647 w 357"/>
              <a:gd name="T31" fmla="*/ 2147483647 h 56"/>
              <a:gd name="T32" fmla="*/ 2147483647 w 357"/>
              <a:gd name="T33" fmla="*/ 2147483647 h 56"/>
              <a:gd name="T34" fmla="*/ 2147483647 w 357"/>
              <a:gd name="T35" fmla="*/ 2147483647 h 56"/>
              <a:gd name="T36" fmla="*/ 0 w 357"/>
              <a:gd name="T37" fmla="*/ 2147483647 h 56"/>
              <a:gd name="T38" fmla="*/ 0 w 357"/>
              <a:gd name="T39" fmla="*/ 2147483647 h 56"/>
              <a:gd name="T40" fmla="*/ 0 w 35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7"/>
              <a:gd name="T64" fmla="*/ 0 h 56"/>
              <a:gd name="T65" fmla="*/ 357 w 35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7" h="56">
                <a:moveTo>
                  <a:pt x="0" y="56"/>
                </a:moveTo>
                <a:lnTo>
                  <a:pt x="0" y="56"/>
                </a:lnTo>
                <a:lnTo>
                  <a:pt x="112" y="49"/>
                </a:lnTo>
                <a:lnTo>
                  <a:pt x="189" y="49"/>
                </a:lnTo>
                <a:lnTo>
                  <a:pt x="252" y="42"/>
                </a:lnTo>
                <a:lnTo>
                  <a:pt x="294" y="35"/>
                </a:lnTo>
                <a:lnTo>
                  <a:pt x="329" y="21"/>
                </a:lnTo>
                <a:lnTo>
                  <a:pt x="343" y="14"/>
                </a:lnTo>
                <a:lnTo>
                  <a:pt x="357" y="7"/>
                </a:lnTo>
                <a:lnTo>
                  <a:pt x="357" y="0"/>
                </a:lnTo>
                <a:lnTo>
                  <a:pt x="350" y="0"/>
                </a:lnTo>
                <a:lnTo>
                  <a:pt x="343" y="7"/>
                </a:lnTo>
                <a:lnTo>
                  <a:pt x="322" y="14"/>
                </a:lnTo>
                <a:lnTo>
                  <a:pt x="294" y="21"/>
                </a:lnTo>
                <a:lnTo>
                  <a:pt x="252" y="28"/>
                </a:lnTo>
                <a:lnTo>
                  <a:pt x="189" y="35"/>
                </a:lnTo>
                <a:lnTo>
                  <a:pt x="112" y="42"/>
                </a:lnTo>
                <a:lnTo>
                  <a:pt x="0" y="42"/>
                </a:lnTo>
                <a:lnTo>
                  <a:pt x="0" y="56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7" name="Freeform 90"/>
          <p:cNvSpPr>
            <a:spLocks/>
          </p:cNvSpPr>
          <p:nvPr/>
        </p:nvSpPr>
        <p:spPr bwMode="auto">
          <a:xfrm>
            <a:off x="5452534" y="4644191"/>
            <a:ext cx="444500" cy="84221"/>
          </a:xfrm>
          <a:custGeom>
            <a:avLst/>
            <a:gdLst>
              <a:gd name="T0" fmla="*/ 0 w 315"/>
              <a:gd name="T1" fmla="*/ 2147483647 h 56"/>
              <a:gd name="T2" fmla="*/ 2147483647 w 315"/>
              <a:gd name="T3" fmla="*/ 2147483647 h 56"/>
              <a:gd name="T4" fmla="*/ 2147483647 w 315"/>
              <a:gd name="T5" fmla="*/ 2147483647 h 56"/>
              <a:gd name="T6" fmla="*/ 2147483647 w 315"/>
              <a:gd name="T7" fmla="*/ 2147483647 h 56"/>
              <a:gd name="T8" fmla="*/ 2147483647 w 315"/>
              <a:gd name="T9" fmla="*/ 2147483647 h 56"/>
              <a:gd name="T10" fmla="*/ 2147483647 w 315"/>
              <a:gd name="T11" fmla="*/ 2147483647 h 56"/>
              <a:gd name="T12" fmla="*/ 2147483647 w 315"/>
              <a:gd name="T13" fmla="*/ 2147483647 h 56"/>
              <a:gd name="T14" fmla="*/ 2147483647 w 315"/>
              <a:gd name="T15" fmla="*/ 2147483647 h 56"/>
              <a:gd name="T16" fmla="*/ 2147483647 w 315"/>
              <a:gd name="T17" fmla="*/ 2147483647 h 56"/>
              <a:gd name="T18" fmla="*/ 2147483647 w 315"/>
              <a:gd name="T19" fmla="*/ 2147483647 h 56"/>
              <a:gd name="T20" fmla="*/ 2147483647 w 315"/>
              <a:gd name="T21" fmla="*/ 2147483647 h 56"/>
              <a:gd name="T22" fmla="*/ 2147483647 w 315"/>
              <a:gd name="T23" fmla="*/ 2147483647 h 56"/>
              <a:gd name="T24" fmla="*/ 2147483647 w 315"/>
              <a:gd name="T25" fmla="*/ 2147483647 h 56"/>
              <a:gd name="T26" fmla="*/ 2147483647 w 315"/>
              <a:gd name="T27" fmla="*/ 2147483647 h 56"/>
              <a:gd name="T28" fmla="*/ 2147483647 w 315"/>
              <a:gd name="T29" fmla="*/ 2147483647 h 56"/>
              <a:gd name="T30" fmla="*/ 2147483647 w 315"/>
              <a:gd name="T31" fmla="*/ 2147483647 h 56"/>
              <a:gd name="T32" fmla="*/ 2147483647 w 315"/>
              <a:gd name="T33" fmla="*/ 2147483647 h 56"/>
              <a:gd name="T34" fmla="*/ 0 w 315"/>
              <a:gd name="T35" fmla="*/ 0 h 56"/>
              <a:gd name="T36" fmla="*/ 0 w 315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5"/>
              <a:gd name="T58" fmla="*/ 0 h 56"/>
              <a:gd name="T59" fmla="*/ 315 w 315"/>
              <a:gd name="T60" fmla="*/ 56 h 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5" h="56">
                <a:moveTo>
                  <a:pt x="0" y="7"/>
                </a:moveTo>
                <a:lnTo>
                  <a:pt x="28" y="28"/>
                </a:lnTo>
                <a:lnTo>
                  <a:pt x="70" y="35"/>
                </a:lnTo>
                <a:lnTo>
                  <a:pt x="126" y="42"/>
                </a:lnTo>
                <a:lnTo>
                  <a:pt x="182" y="49"/>
                </a:lnTo>
                <a:lnTo>
                  <a:pt x="231" y="49"/>
                </a:lnTo>
                <a:lnTo>
                  <a:pt x="280" y="56"/>
                </a:lnTo>
                <a:lnTo>
                  <a:pt x="308" y="56"/>
                </a:lnTo>
                <a:lnTo>
                  <a:pt x="315" y="56"/>
                </a:lnTo>
                <a:lnTo>
                  <a:pt x="315" y="42"/>
                </a:lnTo>
                <a:lnTo>
                  <a:pt x="308" y="42"/>
                </a:lnTo>
                <a:lnTo>
                  <a:pt x="280" y="42"/>
                </a:lnTo>
                <a:lnTo>
                  <a:pt x="231" y="42"/>
                </a:lnTo>
                <a:lnTo>
                  <a:pt x="182" y="42"/>
                </a:lnTo>
                <a:lnTo>
                  <a:pt x="126" y="35"/>
                </a:lnTo>
                <a:lnTo>
                  <a:pt x="77" y="28"/>
                </a:lnTo>
                <a:lnTo>
                  <a:pt x="35" y="14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8" name="Freeform 91"/>
          <p:cNvSpPr>
            <a:spLocks/>
          </p:cNvSpPr>
          <p:nvPr/>
        </p:nvSpPr>
        <p:spPr bwMode="auto">
          <a:xfrm>
            <a:off x="5897035" y="4707357"/>
            <a:ext cx="9877" cy="21055"/>
          </a:xfrm>
          <a:custGeom>
            <a:avLst/>
            <a:gdLst>
              <a:gd name="T0" fmla="*/ 2147483647 w 7"/>
              <a:gd name="T1" fmla="*/ 0 h 14"/>
              <a:gd name="T2" fmla="*/ 2147483647 w 7"/>
              <a:gd name="T3" fmla="*/ 0 h 14"/>
              <a:gd name="T4" fmla="*/ 0 w 7"/>
              <a:gd name="T5" fmla="*/ 0 h 14"/>
              <a:gd name="T6" fmla="*/ 0 w 7"/>
              <a:gd name="T7" fmla="*/ 0 h 14"/>
              <a:gd name="T8" fmla="*/ 0 w 7"/>
              <a:gd name="T9" fmla="*/ 2147483647 h 14"/>
              <a:gd name="T10" fmla="*/ 0 w 7"/>
              <a:gd name="T11" fmla="*/ 2147483647 h 14"/>
              <a:gd name="T12" fmla="*/ 0 w 7"/>
              <a:gd name="T13" fmla="*/ 2147483647 h 14"/>
              <a:gd name="T14" fmla="*/ 0 w 7"/>
              <a:gd name="T15" fmla="*/ 2147483647 h 14"/>
              <a:gd name="T16" fmla="*/ 0 w 7"/>
              <a:gd name="T17" fmla="*/ 2147483647 h 14"/>
              <a:gd name="T18" fmla="*/ 2147483647 w 7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14"/>
              <a:gd name="T32" fmla="*/ 7 w 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14">
                <a:moveTo>
                  <a:pt x="7" y="0"/>
                </a:moveTo>
                <a:lnTo>
                  <a:pt x="7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7" y="0"/>
                </a:lnTo>
                <a:close/>
              </a:path>
            </a:pathLst>
          </a:custGeom>
          <a:solidFill>
            <a:srgbClr val="B73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09" name="Freeform 92"/>
          <p:cNvSpPr>
            <a:spLocks/>
          </p:cNvSpPr>
          <p:nvPr/>
        </p:nvSpPr>
        <p:spPr bwMode="auto">
          <a:xfrm>
            <a:off x="4968524" y="3265070"/>
            <a:ext cx="187677" cy="284246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0 h 27"/>
              <a:gd name="T4" fmla="*/ 2147483647 w 19"/>
              <a:gd name="T5" fmla="*/ 2147483647 h 27"/>
              <a:gd name="T6" fmla="*/ 0 w 19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27"/>
              <a:gd name="T14" fmla="*/ 19 w 19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27">
                <a:moveTo>
                  <a:pt x="0" y="1"/>
                </a:moveTo>
                <a:lnTo>
                  <a:pt x="6" y="0"/>
                </a:lnTo>
                <a:lnTo>
                  <a:pt x="19" y="27"/>
                </a:lnTo>
                <a:lnTo>
                  <a:pt x="0" y="1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0" name="Freeform 93"/>
          <p:cNvSpPr>
            <a:spLocks/>
          </p:cNvSpPr>
          <p:nvPr/>
        </p:nvSpPr>
        <p:spPr bwMode="auto">
          <a:xfrm>
            <a:off x="5136445" y="4159920"/>
            <a:ext cx="237067" cy="252663"/>
          </a:xfrm>
          <a:custGeom>
            <a:avLst/>
            <a:gdLst>
              <a:gd name="T0" fmla="*/ 0 w 24"/>
              <a:gd name="T1" fmla="*/ 2147483647 h 24"/>
              <a:gd name="T2" fmla="*/ 2147483647 w 24"/>
              <a:gd name="T3" fmla="*/ 0 h 24"/>
              <a:gd name="T4" fmla="*/ 2147483647 w 24"/>
              <a:gd name="T5" fmla="*/ 2147483647 h 24"/>
              <a:gd name="T6" fmla="*/ 0 w 24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24"/>
              <a:gd name="T14" fmla="*/ 24 w 24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24">
                <a:moveTo>
                  <a:pt x="0" y="2"/>
                </a:moveTo>
                <a:lnTo>
                  <a:pt x="6" y="0"/>
                </a:lnTo>
                <a:lnTo>
                  <a:pt x="24" y="24"/>
                </a:lnTo>
                <a:lnTo>
                  <a:pt x="0" y="2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1" name="Freeform 94"/>
          <p:cNvSpPr>
            <a:spLocks/>
          </p:cNvSpPr>
          <p:nvPr/>
        </p:nvSpPr>
        <p:spPr bwMode="auto">
          <a:xfrm>
            <a:off x="5916790" y="3159794"/>
            <a:ext cx="39511" cy="231608"/>
          </a:xfrm>
          <a:custGeom>
            <a:avLst/>
            <a:gdLst>
              <a:gd name="T0" fmla="*/ 0 w 4"/>
              <a:gd name="T1" fmla="*/ 0 h 22"/>
              <a:gd name="T2" fmla="*/ 2147483647 w 4"/>
              <a:gd name="T3" fmla="*/ 2147483647 h 22"/>
              <a:gd name="T4" fmla="*/ 0 w 4"/>
              <a:gd name="T5" fmla="*/ 2147483647 h 22"/>
              <a:gd name="T6" fmla="*/ 0 w 4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2"/>
              <a:gd name="T14" fmla="*/ 4 w 4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2">
                <a:moveTo>
                  <a:pt x="0" y="0"/>
                </a:moveTo>
                <a:lnTo>
                  <a:pt x="4" y="2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2" name="Freeform 95"/>
          <p:cNvSpPr>
            <a:spLocks/>
          </p:cNvSpPr>
          <p:nvPr/>
        </p:nvSpPr>
        <p:spPr bwMode="auto">
          <a:xfrm>
            <a:off x="7230533" y="3380875"/>
            <a:ext cx="276578" cy="221081"/>
          </a:xfrm>
          <a:custGeom>
            <a:avLst/>
            <a:gdLst>
              <a:gd name="T0" fmla="*/ 2147483647 w 28"/>
              <a:gd name="T1" fmla="*/ 2147483647 h 21"/>
              <a:gd name="T2" fmla="*/ 2147483647 w 28"/>
              <a:gd name="T3" fmla="*/ 0 h 21"/>
              <a:gd name="T4" fmla="*/ 0 w 28"/>
              <a:gd name="T5" fmla="*/ 2147483647 h 21"/>
              <a:gd name="T6" fmla="*/ 2147483647 w 28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1"/>
              <a:gd name="T14" fmla="*/ 28 w 28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1">
                <a:moveTo>
                  <a:pt x="28" y="3"/>
                </a:moveTo>
                <a:lnTo>
                  <a:pt x="22" y="0"/>
                </a:lnTo>
                <a:lnTo>
                  <a:pt x="0" y="21"/>
                </a:lnTo>
                <a:lnTo>
                  <a:pt x="28" y="3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3" name="Freeform 96"/>
          <p:cNvSpPr>
            <a:spLocks/>
          </p:cNvSpPr>
          <p:nvPr/>
        </p:nvSpPr>
        <p:spPr bwMode="auto">
          <a:xfrm>
            <a:off x="6331656" y="3644066"/>
            <a:ext cx="197556" cy="273718"/>
          </a:xfrm>
          <a:custGeom>
            <a:avLst/>
            <a:gdLst>
              <a:gd name="T0" fmla="*/ 2147483647 w 20"/>
              <a:gd name="T1" fmla="*/ 0 h 26"/>
              <a:gd name="T2" fmla="*/ 2147483647 w 20"/>
              <a:gd name="T3" fmla="*/ 0 h 26"/>
              <a:gd name="T4" fmla="*/ 0 w 20"/>
              <a:gd name="T5" fmla="*/ 2147483647 h 26"/>
              <a:gd name="T6" fmla="*/ 2147483647 w 20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26"/>
              <a:gd name="T14" fmla="*/ 20 w 20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26">
                <a:moveTo>
                  <a:pt x="20" y="0"/>
                </a:moveTo>
                <a:lnTo>
                  <a:pt x="13" y="0"/>
                </a:lnTo>
                <a:lnTo>
                  <a:pt x="0" y="26"/>
                </a:lnTo>
                <a:lnTo>
                  <a:pt x="20" y="0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4" name="Freeform 97"/>
          <p:cNvSpPr>
            <a:spLocks/>
          </p:cNvSpPr>
          <p:nvPr/>
        </p:nvSpPr>
        <p:spPr bwMode="auto">
          <a:xfrm>
            <a:off x="6341535" y="4402054"/>
            <a:ext cx="296333" cy="168442"/>
          </a:xfrm>
          <a:custGeom>
            <a:avLst/>
            <a:gdLst>
              <a:gd name="T0" fmla="*/ 2147483647 w 30"/>
              <a:gd name="T1" fmla="*/ 2147483647 h 16"/>
              <a:gd name="T2" fmla="*/ 2147483647 w 30"/>
              <a:gd name="T3" fmla="*/ 0 h 16"/>
              <a:gd name="T4" fmla="*/ 0 w 30"/>
              <a:gd name="T5" fmla="*/ 2147483647 h 16"/>
              <a:gd name="T6" fmla="*/ 2147483647 w 30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6"/>
              <a:gd name="T14" fmla="*/ 30 w 30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6">
                <a:moveTo>
                  <a:pt x="30" y="4"/>
                </a:moveTo>
                <a:lnTo>
                  <a:pt x="25" y="0"/>
                </a:lnTo>
                <a:lnTo>
                  <a:pt x="0" y="16"/>
                </a:lnTo>
                <a:lnTo>
                  <a:pt x="30" y="4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5" name="Freeform 98"/>
          <p:cNvSpPr>
            <a:spLocks/>
          </p:cNvSpPr>
          <p:nvPr/>
        </p:nvSpPr>
        <p:spPr bwMode="auto">
          <a:xfrm>
            <a:off x="3433234" y="2462593"/>
            <a:ext cx="1879600" cy="906881"/>
          </a:xfrm>
          <a:custGeom>
            <a:avLst/>
            <a:gdLst>
              <a:gd name="T0" fmla="*/ 2147483647 w 93"/>
              <a:gd name="T1" fmla="*/ 2147483647 h 66"/>
              <a:gd name="T2" fmla="*/ 2147483647 w 93"/>
              <a:gd name="T3" fmla="*/ 2147483647 h 66"/>
              <a:gd name="T4" fmla="*/ 2147483647 w 93"/>
              <a:gd name="T5" fmla="*/ 2147483647 h 66"/>
              <a:gd name="T6" fmla="*/ 2147483647 w 93"/>
              <a:gd name="T7" fmla="*/ 2147483647 h 66"/>
              <a:gd name="T8" fmla="*/ 0 w 93"/>
              <a:gd name="T9" fmla="*/ 2147483647 h 66"/>
              <a:gd name="T10" fmla="*/ 2147483647 w 93"/>
              <a:gd name="T11" fmla="*/ 2147483647 h 66"/>
              <a:gd name="T12" fmla="*/ 2147483647 w 93"/>
              <a:gd name="T13" fmla="*/ 2147483647 h 66"/>
              <a:gd name="T14" fmla="*/ 2147483647 w 93"/>
              <a:gd name="T15" fmla="*/ 2147483647 h 66"/>
              <a:gd name="T16" fmla="*/ 2147483647 w 93"/>
              <a:gd name="T17" fmla="*/ 2147483647 h 66"/>
              <a:gd name="T18" fmla="*/ 2147483647 w 93"/>
              <a:gd name="T19" fmla="*/ 2147483647 h 66"/>
              <a:gd name="T20" fmla="*/ 2147483647 w 93"/>
              <a:gd name="T21" fmla="*/ 2147483647 h 66"/>
              <a:gd name="T22" fmla="*/ 2147483647 w 93"/>
              <a:gd name="T23" fmla="*/ 0 h 66"/>
              <a:gd name="T24" fmla="*/ 2147483647 w 93"/>
              <a:gd name="T25" fmla="*/ 2147483647 h 66"/>
              <a:gd name="T26" fmla="*/ 2147483647 w 93"/>
              <a:gd name="T27" fmla="*/ 2147483647 h 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3"/>
              <a:gd name="T43" fmla="*/ 0 h 66"/>
              <a:gd name="T44" fmla="*/ 93 w 93"/>
              <a:gd name="T45" fmla="*/ 66 h 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3" h="66">
                <a:moveTo>
                  <a:pt x="17" y="24"/>
                </a:moveTo>
                <a:cubicBezTo>
                  <a:pt x="17" y="24"/>
                  <a:pt x="15" y="30"/>
                  <a:pt x="12" y="36"/>
                </a:cubicBezTo>
                <a:cubicBezTo>
                  <a:pt x="9" y="43"/>
                  <a:pt x="7" y="51"/>
                  <a:pt x="7" y="52"/>
                </a:cubicBezTo>
                <a:cubicBezTo>
                  <a:pt x="7" y="55"/>
                  <a:pt x="6" y="61"/>
                  <a:pt x="4" y="63"/>
                </a:cubicBezTo>
                <a:cubicBezTo>
                  <a:pt x="2" y="65"/>
                  <a:pt x="0" y="66"/>
                  <a:pt x="0" y="66"/>
                </a:cubicBezTo>
                <a:cubicBezTo>
                  <a:pt x="0" y="66"/>
                  <a:pt x="6" y="66"/>
                  <a:pt x="10" y="64"/>
                </a:cubicBezTo>
                <a:cubicBezTo>
                  <a:pt x="13" y="64"/>
                  <a:pt x="24" y="62"/>
                  <a:pt x="38" y="59"/>
                </a:cubicBezTo>
                <a:cubicBezTo>
                  <a:pt x="52" y="57"/>
                  <a:pt x="69" y="54"/>
                  <a:pt x="74" y="53"/>
                </a:cubicBezTo>
                <a:cubicBezTo>
                  <a:pt x="83" y="52"/>
                  <a:pt x="85" y="51"/>
                  <a:pt x="85" y="51"/>
                </a:cubicBezTo>
                <a:cubicBezTo>
                  <a:pt x="85" y="51"/>
                  <a:pt x="79" y="46"/>
                  <a:pt x="78" y="43"/>
                </a:cubicBezTo>
                <a:cubicBezTo>
                  <a:pt x="78" y="41"/>
                  <a:pt x="78" y="32"/>
                  <a:pt x="80" y="23"/>
                </a:cubicBezTo>
                <a:cubicBezTo>
                  <a:pt x="82" y="14"/>
                  <a:pt x="86" y="5"/>
                  <a:pt x="93" y="0"/>
                </a:cubicBezTo>
                <a:cubicBezTo>
                  <a:pt x="93" y="0"/>
                  <a:pt x="71" y="7"/>
                  <a:pt x="51" y="14"/>
                </a:cubicBezTo>
                <a:cubicBezTo>
                  <a:pt x="34" y="19"/>
                  <a:pt x="19" y="24"/>
                  <a:pt x="17" y="24"/>
                </a:cubicBezTo>
              </a:path>
            </a:pathLst>
          </a:custGeom>
          <a:solidFill>
            <a:srgbClr val="E5491B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6" name="Freeform 99"/>
          <p:cNvSpPr>
            <a:spLocks/>
          </p:cNvSpPr>
          <p:nvPr/>
        </p:nvSpPr>
        <p:spPr bwMode="auto">
          <a:xfrm>
            <a:off x="5422901" y="2528136"/>
            <a:ext cx="1135944" cy="621130"/>
          </a:xfrm>
          <a:custGeom>
            <a:avLst/>
            <a:gdLst>
              <a:gd name="T0" fmla="*/ 2147483647 w 115"/>
              <a:gd name="T1" fmla="*/ 2147483647 h 59"/>
              <a:gd name="T2" fmla="*/ 2147483647 w 115"/>
              <a:gd name="T3" fmla="*/ 2147483647 h 59"/>
              <a:gd name="T4" fmla="*/ 2147483647 w 115"/>
              <a:gd name="T5" fmla="*/ 0 h 59"/>
              <a:gd name="T6" fmla="*/ 2147483647 w 115"/>
              <a:gd name="T7" fmla="*/ 0 h 59"/>
              <a:gd name="T8" fmla="*/ 2147483647 w 115"/>
              <a:gd name="T9" fmla="*/ 2147483647 h 59"/>
              <a:gd name="T10" fmla="*/ 2147483647 w 115"/>
              <a:gd name="T11" fmla="*/ 2147483647 h 59"/>
              <a:gd name="T12" fmla="*/ 2147483647 w 115"/>
              <a:gd name="T13" fmla="*/ 2147483647 h 59"/>
              <a:gd name="T14" fmla="*/ 2147483647 w 115"/>
              <a:gd name="T15" fmla="*/ 2147483647 h 59"/>
              <a:gd name="T16" fmla="*/ 2147483647 w 115"/>
              <a:gd name="T17" fmla="*/ 2147483647 h 59"/>
              <a:gd name="T18" fmla="*/ 2147483647 w 115"/>
              <a:gd name="T19" fmla="*/ 2147483647 h 59"/>
              <a:gd name="T20" fmla="*/ 2147483647 w 115"/>
              <a:gd name="T21" fmla="*/ 2147483647 h 59"/>
              <a:gd name="T22" fmla="*/ 2147483647 w 115"/>
              <a:gd name="T23" fmla="*/ 2147483647 h 59"/>
              <a:gd name="T24" fmla="*/ 2147483647 w 115"/>
              <a:gd name="T25" fmla="*/ 2147483647 h 59"/>
              <a:gd name="T26" fmla="*/ 2147483647 w 115"/>
              <a:gd name="T27" fmla="*/ 2147483647 h 59"/>
              <a:gd name="T28" fmla="*/ 2147483647 w 115"/>
              <a:gd name="T29" fmla="*/ 2147483647 h 59"/>
              <a:gd name="T30" fmla="*/ 2147483647 w 115"/>
              <a:gd name="T31" fmla="*/ 2147483647 h 59"/>
              <a:gd name="T32" fmla="*/ 2147483647 w 115"/>
              <a:gd name="T33" fmla="*/ 2147483647 h 59"/>
              <a:gd name="T34" fmla="*/ 2147483647 w 115"/>
              <a:gd name="T35" fmla="*/ 2147483647 h 59"/>
              <a:gd name="T36" fmla="*/ 2147483647 w 115"/>
              <a:gd name="T37" fmla="*/ 2147483647 h 59"/>
              <a:gd name="T38" fmla="*/ 0 w 115"/>
              <a:gd name="T39" fmla="*/ 2147483647 h 59"/>
              <a:gd name="T40" fmla="*/ 0 w 115"/>
              <a:gd name="T41" fmla="*/ 2147483647 h 59"/>
              <a:gd name="T42" fmla="*/ 2147483647 w 11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5"/>
              <a:gd name="T67" fmla="*/ 0 h 59"/>
              <a:gd name="T68" fmla="*/ 115 w 11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5" h="59">
                <a:moveTo>
                  <a:pt x="61" y="7"/>
                </a:moveTo>
                <a:cubicBezTo>
                  <a:pt x="65" y="6"/>
                  <a:pt x="70" y="5"/>
                  <a:pt x="75" y="4"/>
                </a:cubicBezTo>
                <a:cubicBezTo>
                  <a:pt x="85" y="3"/>
                  <a:pt x="98" y="4"/>
                  <a:pt x="105" y="0"/>
                </a:cubicBezTo>
                <a:cubicBezTo>
                  <a:pt x="108" y="6"/>
                  <a:pt x="108" y="12"/>
                  <a:pt x="108" y="19"/>
                </a:cubicBezTo>
                <a:lnTo>
                  <a:pt x="108" y="20"/>
                </a:lnTo>
                <a:cubicBezTo>
                  <a:pt x="107" y="26"/>
                  <a:pt x="111" y="32"/>
                  <a:pt x="112" y="38"/>
                </a:cubicBezTo>
                <a:cubicBezTo>
                  <a:pt x="113" y="40"/>
                  <a:pt x="114" y="41"/>
                  <a:pt x="115" y="43"/>
                </a:cubicBezTo>
                <a:cubicBezTo>
                  <a:pt x="111" y="45"/>
                  <a:pt x="108" y="44"/>
                  <a:pt x="104" y="45"/>
                </a:cubicBezTo>
                <a:cubicBezTo>
                  <a:pt x="100" y="45"/>
                  <a:pt x="95" y="46"/>
                  <a:pt x="91" y="46"/>
                </a:cubicBezTo>
                <a:cubicBezTo>
                  <a:pt x="86" y="47"/>
                  <a:pt x="80" y="47"/>
                  <a:pt x="76" y="47"/>
                </a:cubicBezTo>
                <a:cubicBezTo>
                  <a:pt x="70" y="48"/>
                  <a:pt x="64" y="49"/>
                  <a:pt x="59" y="50"/>
                </a:cubicBezTo>
                <a:cubicBezTo>
                  <a:pt x="58" y="50"/>
                  <a:pt x="57" y="50"/>
                  <a:pt x="56" y="51"/>
                </a:cubicBezTo>
                <a:cubicBezTo>
                  <a:pt x="42" y="53"/>
                  <a:pt x="28" y="55"/>
                  <a:pt x="14" y="58"/>
                </a:cubicBezTo>
                <a:cubicBezTo>
                  <a:pt x="14" y="59"/>
                  <a:pt x="13" y="59"/>
                  <a:pt x="12" y="59"/>
                </a:cubicBezTo>
                <a:cubicBezTo>
                  <a:pt x="11" y="53"/>
                  <a:pt x="10" y="47"/>
                  <a:pt x="9" y="40"/>
                </a:cubicBezTo>
                <a:cubicBezTo>
                  <a:pt x="8" y="33"/>
                  <a:pt x="6" y="26"/>
                  <a:pt x="3" y="19"/>
                </a:cubicBezTo>
                <a:lnTo>
                  <a:pt x="1" y="16"/>
                </a:lnTo>
                <a:cubicBezTo>
                  <a:pt x="1" y="15"/>
                  <a:pt x="1" y="15"/>
                  <a:pt x="0" y="14"/>
                </a:cubicBezTo>
                <a:cubicBezTo>
                  <a:pt x="15" y="14"/>
                  <a:pt x="46" y="11"/>
                  <a:pt x="61" y="7"/>
                </a:cubicBezTo>
              </a:path>
            </a:pathLst>
          </a:custGeom>
          <a:solidFill>
            <a:srgbClr val="ABDAF9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7" name="Freeform 100"/>
          <p:cNvSpPr>
            <a:spLocks/>
          </p:cNvSpPr>
          <p:nvPr/>
        </p:nvSpPr>
        <p:spPr bwMode="auto">
          <a:xfrm>
            <a:off x="6627990" y="3917784"/>
            <a:ext cx="977900" cy="663240"/>
          </a:xfrm>
          <a:custGeom>
            <a:avLst/>
            <a:gdLst>
              <a:gd name="T0" fmla="*/ 2147483647 w 99"/>
              <a:gd name="T1" fmla="*/ 2147483647 h 63"/>
              <a:gd name="T2" fmla="*/ 2147483647 w 99"/>
              <a:gd name="T3" fmla="*/ 0 h 63"/>
              <a:gd name="T4" fmla="*/ 2147483647 w 99"/>
              <a:gd name="T5" fmla="*/ 2147483647 h 63"/>
              <a:gd name="T6" fmla="*/ 2147483647 w 99"/>
              <a:gd name="T7" fmla="*/ 2147483647 h 63"/>
              <a:gd name="T8" fmla="*/ 2147483647 w 99"/>
              <a:gd name="T9" fmla="*/ 2147483647 h 63"/>
              <a:gd name="T10" fmla="*/ 2147483647 w 99"/>
              <a:gd name="T11" fmla="*/ 2147483647 h 63"/>
              <a:gd name="T12" fmla="*/ 2147483647 w 99"/>
              <a:gd name="T13" fmla="*/ 2147483647 h 63"/>
              <a:gd name="T14" fmla="*/ 2147483647 w 99"/>
              <a:gd name="T15" fmla="*/ 2147483647 h 63"/>
              <a:gd name="T16" fmla="*/ 2147483647 w 99"/>
              <a:gd name="T17" fmla="*/ 2147483647 h 63"/>
              <a:gd name="T18" fmla="*/ 2147483647 w 99"/>
              <a:gd name="T19" fmla="*/ 2147483647 h 63"/>
              <a:gd name="T20" fmla="*/ 2147483647 w 99"/>
              <a:gd name="T21" fmla="*/ 2147483647 h 63"/>
              <a:gd name="T22" fmla="*/ 2147483647 w 99"/>
              <a:gd name="T23" fmla="*/ 2147483647 h 63"/>
              <a:gd name="T24" fmla="*/ 2147483647 w 99"/>
              <a:gd name="T25" fmla="*/ 2147483647 h 63"/>
              <a:gd name="T26" fmla="*/ 2147483647 w 99"/>
              <a:gd name="T27" fmla="*/ 2147483647 h 63"/>
              <a:gd name="T28" fmla="*/ 2147483647 w 99"/>
              <a:gd name="T29" fmla="*/ 2147483647 h 63"/>
              <a:gd name="T30" fmla="*/ 2147483647 w 99"/>
              <a:gd name="T31" fmla="*/ 2147483647 h 63"/>
              <a:gd name="T32" fmla="*/ 2147483647 w 99"/>
              <a:gd name="T33" fmla="*/ 2147483647 h 63"/>
              <a:gd name="T34" fmla="*/ 2147483647 w 99"/>
              <a:gd name="T35" fmla="*/ 2147483647 h 63"/>
              <a:gd name="T36" fmla="*/ 2147483647 w 99"/>
              <a:gd name="T37" fmla="*/ 2147483647 h 63"/>
              <a:gd name="T38" fmla="*/ 2147483647 w 99"/>
              <a:gd name="T39" fmla="*/ 2147483647 h 63"/>
              <a:gd name="T40" fmla="*/ 2147483647 w 99"/>
              <a:gd name="T41" fmla="*/ 2147483647 h 63"/>
              <a:gd name="T42" fmla="*/ 2147483647 w 99"/>
              <a:gd name="T43" fmla="*/ 2147483647 h 63"/>
              <a:gd name="T44" fmla="*/ 2147483647 w 99"/>
              <a:gd name="T45" fmla="*/ 2147483647 h 63"/>
              <a:gd name="T46" fmla="*/ 2147483647 w 99"/>
              <a:gd name="T47" fmla="*/ 2147483647 h 63"/>
              <a:gd name="T48" fmla="*/ 2147483647 w 99"/>
              <a:gd name="T49" fmla="*/ 2147483647 h 63"/>
              <a:gd name="T50" fmla="*/ 2147483647 w 99"/>
              <a:gd name="T51" fmla="*/ 2147483647 h 63"/>
              <a:gd name="T52" fmla="*/ 0 w 99"/>
              <a:gd name="T53" fmla="*/ 2147483647 h 63"/>
              <a:gd name="T54" fmla="*/ 0 w 99"/>
              <a:gd name="T55" fmla="*/ 2147483647 h 63"/>
              <a:gd name="T56" fmla="*/ 0 w 99"/>
              <a:gd name="T57" fmla="*/ 2147483647 h 63"/>
              <a:gd name="T58" fmla="*/ 0 w 99"/>
              <a:gd name="T59" fmla="*/ 0 h 63"/>
              <a:gd name="T60" fmla="*/ 2147483647 w 99"/>
              <a:gd name="T61" fmla="*/ 2147483647 h 6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9"/>
              <a:gd name="T94" fmla="*/ 0 h 63"/>
              <a:gd name="T95" fmla="*/ 99 w 99"/>
              <a:gd name="T96" fmla="*/ 63 h 6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9" h="63">
                <a:moveTo>
                  <a:pt x="12" y="3"/>
                </a:moveTo>
                <a:cubicBezTo>
                  <a:pt x="13" y="2"/>
                  <a:pt x="13" y="0"/>
                  <a:pt x="15" y="0"/>
                </a:cubicBezTo>
                <a:cubicBezTo>
                  <a:pt x="16" y="0"/>
                  <a:pt x="17" y="0"/>
                  <a:pt x="18" y="1"/>
                </a:cubicBezTo>
                <a:cubicBezTo>
                  <a:pt x="24" y="0"/>
                  <a:pt x="31" y="1"/>
                  <a:pt x="36" y="2"/>
                </a:cubicBezTo>
                <a:cubicBezTo>
                  <a:pt x="39" y="3"/>
                  <a:pt x="41" y="3"/>
                  <a:pt x="43" y="5"/>
                </a:cubicBezTo>
                <a:cubicBezTo>
                  <a:pt x="44" y="3"/>
                  <a:pt x="45" y="4"/>
                  <a:pt x="47" y="4"/>
                </a:cubicBezTo>
                <a:cubicBezTo>
                  <a:pt x="47" y="4"/>
                  <a:pt x="48" y="4"/>
                  <a:pt x="48" y="4"/>
                </a:cubicBezTo>
                <a:cubicBezTo>
                  <a:pt x="50" y="3"/>
                  <a:pt x="53" y="3"/>
                  <a:pt x="56" y="2"/>
                </a:cubicBezTo>
                <a:cubicBezTo>
                  <a:pt x="59" y="2"/>
                  <a:pt x="64" y="1"/>
                  <a:pt x="68" y="1"/>
                </a:cubicBezTo>
                <a:cubicBezTo>
                  <a:pt x="71" y="2"/>
                  <a:pt x="75" y="2"/>
                  <a:pt x="78" y="1"/>
                </a:cubicBezTo>
                <a:cubicBezTo>
                  <a:pt x="81" y="0"/>
                  <a:pt x="81" y="4"/>
                  <a:pt x="83" y="5"/>
                </a:cubicBezTo>
                <a:cubicBezTo>
                  <a:pt x="87" y="4"/>
                  <a:pt x="92" y="3"/>
                  <a:pt x="96" y="1"/>
                </a:cubicBezTo>
                <a:cubicBezTo>
                  <a:pt x="98" y="9"/>
                  <a:pt x="97" y="19"/>
                  <a:pt x="96" y="27"/>
                </a:cubicBezTo>
                <a:lnTo>
                  <a:pt x="96" y="29"/>
                </a:lnTo>
                <a:cubicBezTo>
                  <a:pt x="94" y="37"/>
                  <a:pt x="97" y="45"/>
                  <a:pt x="97" y="53"/>
                </a:cubicBezTo>
                <a:cubicBezTo>
                  <a:pt x="98" y="56"/>
                  <a:pt x="98" y="58"/>
                  <a:pt x="99" y="61"/>
                </a:cubicBezTo>
                <a:cubicBezTo>
                  <a:pt x="96" y="62"/>
                  <a:pt x="92" y="61"/>
                  <a:pt x="89" y="61"/>
                </a:cubicBezTo>
                <a:cubicBezTo>
                  <a:pt x="85" y="61"/>
                  <a:pt x="81" y="61"/>
                  <a:pt x="77" y="60"/>
                </a:cubicBezTo>
                <a:cubicBezTo>
                  <a:pt x="73" y="60"/>
                  <a:pt x="67" y="60"/>
                  <a:pt x="63" y="59"/>
                </a:cubicBezTo>
                <a:cubicBezTo>
                  <a:pt x="58" y="59"/>
                  <a:pt x="53" y="59"/>
                  <a:pt x="48" y="60"/>
                </a:cubicBezTo>
                <a:cubicBezTo>
                  <a:pt x="47" y="60"/>
                  <a:pt x="46" y="59"/>
                  <a:pt x="45" y="60"/>
                </a:cubicBezTo>
                <a:cubicBezTo>
                  <a:pt x="32" y="60"/>
                  <a:pt x="19" y="60"/>
                  <a:pt x="6" y="62"/>
                </a:cubicBezTo>
                <a:cubicBezTo>
                  <a:pt x="6" y="62"/>
                  <a:pt x="5" y="62"/>
                  <a:pt x="5" y="63"/>
                </a:cubicBezTo>
                <a:cubicBezTo>
                  <a:pt x="5" y="54"/>
                  <a:pt x="5" y="46"/>
                  <a:pt x="4" y="37"/>
                </a:cubicBezTo>
                <a:cubicBezTo>
                  <a:pt x="4" y="27"/>
                  <a:pt x="3" y="17"/>
                  <a:pt x="1" y="8"/>
                </a:cubicBezTo>
                <a:lnTo>
                  <a:pt x="0" y="3"/>
                </a:lnTo>
                <a:cubicBezTo>
                  <a:pt x="0" y="2"/>
                  <a:pt x="0" y="2"/>
                  <a:pt x="0" y="1"/>
                </a:cubicBezTo>
                <a:lnTo>
                  <a:pt x="0" y="0"/>
                </a:lnTo>
                <a:cubicBezTo>
                  <a:pt x="4" y="1"/>
                  <a:pt x="8" y="2"/>
                  <a:pt x="12" y="3"/>
                </a:cubicBezTo>
              </a:path>
            </a:pathLst>
          </a:custGeom>
          <a:solidFill>
            <a:srgbClr val="715E9E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8" name="Freeform 101"/>
          <p:cNvSpPr>
            <a:spLocks/>
          </p:cNvSpPr>
          <p:nvPr/>
        </p:nvSpPr>
        <p:spPr bwMode="auto">
          <a:xfrm>
            <a:off x="6371168" y="2907131"/>
            <a:ext cx="780344" cy="663240"/>
          </a:xfrm>
          <a:custGeom>
            <a:avLst/>
            <a:gdLst>
              <a:gd name="T0" fmla="*/ 2147483647 w 71"/>
              <a:gd name="T1" fmla="*/ 0 h 63"/>
              <a:gd name="T2" fmla="*/ 2147483647 w 71"/>
              <a:gd name="T3" fmla="*/ 2147483647 h 63"/>
              <a:gd name="T4" fmla="*/ 2147483647 w 71"/>
              <a:gd name="T5" fmla="*/ 2147483647 h 63"/>
              <a:gd name="T6" fmla="*/ 2147483647 w 71"/>
              <a:gd name="T7" fmla="*/ 2147483647 h 63"/>
              <a:gd name="T8" fmla="*/ 2147483647 w 71"/>
              <a:gd name="T9" fmla="*/ 2147483647 h 63"/>
              <a:gd name="T10" fmla="*/ 2147483647 w 71"/>
              <a:gd name="T11" fmla="*/ 2147483647 h 63"/>
              <a:gd name="T12" fmla="*/ 2147483647 w 71"/>
              <a:gd name="T13" fmla="*/ 2147483647 h 63"/>
              <a:gd name="T14" fmla="*/ 2147483647 w 71"/>
              <a:gd name="T15" fmla="*/ 2147483647 h 63"/>
              <a:gd name="T16" fmla="*/ 2147483647 w 71"/>
              <a:gd name="T17" fmla="*/ 2147483647 h 63"/>
              <a:gd name="T18" fmla="*/ 2147483647 w 71"/>
              <a:gd name="T19" fmla="*/ 0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"/>
              <a:gd name="T31" fmla="*/ 0 h 63"/>
              <a:gd name="T32" fmla="*/ 71 w 71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" h="63">
                <a:moveTo>
                  <a:pt x="12" y="0"/>
                </a:moveTo>
                <a:cubicBezTo>
                  <a:pt x="12" y="0"/>
                  <a:pt x="0" y="49"/>
                  <a:pt x="1" y="53"/>
                </a:cubicBezTo>
                <a:cubicBezTo>
                  <a:pt x="2" y="58"/>
                  <a:pt x="12" y="57"/>
                  <a:pt x="10" y="59"/>
                </a:cubicBezTo>
                <a:cubicBezTo>
                  <a:pt x="8" y="61"/>
                  <a:pt x="7" y="62"/>
                  <a:pt x="7" y="62"/>
                </a:cubicBezTo>
                <a:cubicBezTo>
                  <a:pt x="7" y="62"/>
                  <a:pt x="13" y="63"/>
                  <a:pt x="17" y="63"/>
                </a:cubicBezTo>
                <a:cubicBezTo>
                  <a:pt x="22" y="62"/>
                  <a:pt x="58" y="62"/>
                  <a:pt x="63" y="62"/>
                </a:cubicBezTo>
                <a:cubicBezTo>
                  <a:pt x="68" y="63"/>
                  <a:pt x="69" y="63"/>
                  <a:pt x="69" y="63"/>
                </a:cubicBezTo>
                <a:cubicBezTo>
                  <a:pt x="69" y="63"/>
                  <a:pt x="70" y="59"/>
                  <a:pt x="70" y="55"/>
                </a:cubicBezTo>
                <a:cubicBezTo>
                  <a:pt x="69" y="51"/>
                  <a:pt x="64" y="13"/>
                  <a:pt x="71" y="6"/>
                </a:cubicBezTo>
                <a:cubicBezTo>
                  <a:pt x="71" y="6"/>
                  <a:pt x="17" y="3"/>
                  <a:pt x="12" y="0"/>
                </a:cubicBezTo>
              </a:path>
            </a:pathLst>
          </a:custGeom>
          <a:solidFill>
            <a:srgbClr val="EAE326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19" name="Freeform 102"/>
          <p:cNvSpPr>
            <a:spLocks/>
          </p:cNvSpPr>
          <p:nvPr/>
        </p:nvSpPr>
        <p:spPr bwMode="auto">
          <a:xfrm>
            <a:off x="3983567" y="3627521"/>
            <a:ext cx="1268588" cy="464720"/>
          </a:xfrm>
          <a:custGeom>
            <a:avLst/>
            <a:gdLst>
              <a:gd name="T0" fmla="*/ 2147483647 w 108"/>
              <a:gd name="T1" fmla="*/ 0 h 40"/>
              <a:gd name="T2" fmla="*/ 2147483647 w 108"/>
              <a:gd name="T3" fmla="*/ 2147483647 h 40"/>
              <a:gd name="T4" fmla="*/ 2147483647 w 108"/>
              <a:gd name="T5" fmla="*/ 2147483647 h 40"/>
              <a:gd name="T6" fmla="*/ 2147483647 w 108"/>
              <a:gd name="T7" fmla="*/ 2147483647 h 40"/>
              <a:gd name="T8" fmla="*/ 0 w 108"/>
              <a:gd name="T9" fmla="*/ 2147483647 h 40"/>
              <a:gd name="T10" fmla="*/ 2147483647 w 108"/>
              <a:gd name="T11" fmla="*/ 2147483647 h 40"/>
              <a:gd name="T12" fmla="*/ 2147483647 w 108"/>
              <a:gd name="T13" fmla="*/ 2147483647 h 40"/>
              <a:gd name="T14" fmla="*/ 2147483647 w 108"/>
              <a:gd name="T15" fmla="*/ 2147483647 h 40"/>
              <a:gd name="T16" fmla="*/ 2147483647 w 108"/>
              <a:gd name="T17" fmla="*/ 2147483647 h 40"/>
              <a:gd name="T18" fmla="*/ 2147483647 w 108"/>
              <a:gd name="T19" fmla="*/ 2147483647 h 40"/>
              <a:gd name="T20" fmla="*/ 2147483647 w 108"/>
              <a:gd name="T21" fmla="*/ 2147483647 h 40"/>
              <a:gd name="T22" fmla="*/ 2147483647 w 108"/>
              <a:gd name="T23" fmla="*/ 2147483647 h 40"/>
              <a:gd name="T24" fmla="*/ 2147483647 w 108"/>
              <a:gd name="T25" fmla="*/ 2147483647 h 40"/>
              <a:gd name="T26" fmla="*/ 2147483647 w 108"/>
              <a:gd name="T27" fmla="*/ 0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"/>
              <a:gd name="T43" fmla="*/ 0 h 40"/>
              <a:gd name="T44" fmla="*/ 108 w 108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" h="40">
                <a:moveTo>
                  <a:pt x="26" y="0"/>
                </a:moveTo>
                <a:cubicBezTo>
                  <a:pt x="26" y="0"/>
                  <a:pt x="22" y="6"/>
                  <a:pt x="18" y="13"/>
                </a:cubicBezTo>
                <a:cubicBezTo>
                  <a:pt x="14" y="19"/>
                  <a:pt x="10" y="26"/>
                  <a:pt x="10" y="27"/>
                </a:cubicBezTo>
                <a:cubicBezTo>
                  <a:pt x="10" y="30"/>
                  <a:pt x="8" y="37"/>
                  <a:pt x="5" y="38"/>
                </a:cubicBezTo>
                <a:cubicBezTo>
                  <a:pt x="2" y="39"/>
                  <a:pt x="0" y="40"/>
                  <a:pt x="0" y="40"/>
                </a:cubicBezTo>
                <a:cubicBezTo>
                  <a:pt x="0" y="40"/>
                  <a:pt x="8" y="40"/>
                  <a:pt x="14" y="40"/>
                </a:cubicBezTo>
                <a:cubicBezTo>
                  <a:pt x="18" y="40"/>
                  <a:pt x="33" y="40"/>
                  <a:pt x="48" y="40"/>
                </a:cubicBezTo>
                <a:cubicBezTo>
                  <a:pt x="63" y="40"/>
                  <a:pt x="78" y="40"/>
                  <a:pt x="82" y="40"/>
                </a:cubicBezTo>
                <a:cubicBezTo>
                  <a:pt x="89" y="40"/>
                  <a:pt x="91" y="40"/>
                  <a:pt x="91" y="40"/>
                </a:cubicBezTo>
                <a:cubicBezTo>
                  <a:pt x="91" y="40"/>
                  <a:pt x="87" y="36"/>
                  <a:pt x="87" y="33"/>
                </a:cubicBezTo>
                <a:cubicBezTo>
                  <a:pt x="87" y="32"/>
                  <a:pt x="89" y="26"/>
                  <a:pt x="93" y="19"/>
                </a:cubicBezTo>
                <a:cubicBezTo>
                  <a:pt x="97" y="13"/>
                  <a:pt x="102" y="6"/>
                  <a:pt x="108" y="4"/>
                </a:cubicBezTo>
                <a:cubicBezTo>
                  <a:pt x="108" y="4"/>
                  <a:pt x="89" y="4"/>
                  <a:pt x="69" y="3"/>
                </a:cubicBezTo>
                <a:cubicBezTo>
                  <a:pt x="50" y="2"/>
                  <a:pt x="29" y="1"/>
                  <a:pt x="26" y="0"/>
                </a:cubicBezTo>
              </a:path>
            </a:pathLst>
          </a:custGeom>
          <a:solidFill>
            <a:srgbClr val="FDFFC7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0" name="Freeform 103"/>
          <p:cNvSpPr>
            <a:spLocks/>
          </p:cNvSpPr>
          <p:nvPr/>
        </p:nvSpPr>
        <p:spPr bwMode="auto">
          <a:xfrm>
            <a:off x="7112001" y="2854493"/>
            <a:ext cx="938389" cy="724903"/>
          </a:xfrm>
          <a:custGeom>
            <a:avLst/>
            <a:gdLst>
              <a:gd name="T0" fmla="*/ 2147483647 w 89"/>
              <a:gd name="T1" fmla="*/ 2147483647 h 53"/>
              <a:gd name="T2" fmla="*/ 2147483647 w 89"/>
              <a:gd name="T3" fmla="*/ 2147483647 h 53"/>
              <a:gd name="T4" fmla="*/ 2147483647 w 89"/>
              <a:gd name="T5" fmla="*/ 2147483647 h 53"/>
              <a:gd name="T6" fmla="*/ 2147483647 w 89"/>
              <a:gd name="T7" fmla="*/ 0 h 53"/>
              <a:gd name="T8" fmla="*/ 2147483647 w 89"/>
              <a:gd name="T9" fmla="*/ 2147483647 h 53"/>
              <a:gd name="T10" fmla="*/ 2147483647 w 89"/>
              <a:gd name="T11" fmla="*/ 2147483647 h 53"/>
              <a:gd name="T12" fmla="*/ 0 w 89"/>
              <a:gd name="T13" fmla="*/ 2147483647 h 53"/>
              <a:gd name="T14" fmla="*/ 2147483647 w 89"/>
              <a:gd name="T15" fmla="*/ 2147483647 h 53"/>
              <a:gd name="T16" fmla="*/ 2147483647 w 89"/>
              <a:gd name="T17" fmla="*/ 2147483647 h 53"/>
              <a:gd name="T18" fmla="*/ 2147483647 w 89"/>
              <a:gd name="T19" fmla="*/ 2147483647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9"/>
              <a:gd name="T31" fmla="*/ 0 h 53"/>
              <a:gd name="T32" fmla="*/ 89 w 89"/>
              <a:gd name="T33" fmla="*/ 53 h 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9" h="53">
                <a:moveTo>
                  <a:pt x="89" y="18"/>
                </a:moveTo>
                <a:cubicBezTo>
                  <a:pt x="89" y="18"/>
                  <a:pt x="39" y="6"/>
                  <a:pt x="33" y="6"/>
                </a:cubicBezTo>
                <a:cubicBezTo>
                  <a:pt x="27" y="6"/>
                  <a:pt x="14" y="4"/>
                  <a:pt x="12" y="3"/>
                </a:cubicBezTo>
                <a:cubicBezTo>
                  <a:pt x="10" y="1"/>
                  <a:pt x="8" y="0"/>
                  <a:pt x="8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9"/>
                  <a:pt x="2" y="32"/>
                  <a:pt x="1" y="35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9" y="38"/>
                  <a:pt x="15" y="39"/>
                </a:cubicBezTo>
                <a:cubicBezTo>
                  <a:pt x="20" y="39"/>
                  <a:pt x="66" y="47"/>
                  <a:pt x="75" y="53"/>
                </a:cubicBezTo>
                <a:cubicBezTo>
                  <a:pt x="75" y="53"/>
                  <a:pt x="85" y="20"/>
                  <a:pt x="89" y="18"/>
                </a:cubicBezTo>
              </a:path>
            </a:pathLst>
          </a:custGeom>
          <a:solidFill>
            <a:srgbClr val="84CBF5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1" name="Freeform 105"/>
          <p:cNvSpPr>
            <a:spLocks/>
          </p:cNvSpPr>
          <p:nvPr/>
        </p:nvSpPr>
        <p:spPr bwMode="auto">
          <a:xfrm>
            <a:off x="5798257" y="4170448"/>
            <a:ext cx="29633" cy="189497"/>
          </a:xfrm>
          <a:custGeom>
            <a:avLst/>
            <a:gdLst>
              <a:gd name="T0" fmla="*/ 0 w 3"/>
              <a:gd name="T1" fmla="*/ 0 h 18"/>
              <a:gd name="T2" fmla="*/ 2147483647 w 3"/>
              <a:gd name="T3" fmla="*/ 2147483647 h 18"/>
              <a:gd name="T4" fmla="*/ 2147483647 w 3"/>
              <a:gd name="T5" fmla="*/ 2147483647 h 18"/>
              <a:gd name="T6" fmla="*/ 0 w 3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8"/>
              <a:gd name="T14" fmla="*/ 3 w 3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8">
                <a:moveTo>
                  <a:pt x="0" y="0"/>
                </a:moveTo>
                <a:lnTo>
                  <a:pt x="3" y="1"/>
                </a:lnTo>
                <a:lnTo>
                  <a:pt x="3" y="18"/>
                </a:lnTo>
                <a:lnTo>
                  <a:pt x="0" y="0"/>
                </a:lnTo>
              </a:path>
            </a:pathLst>
          </a:custGeom>
          <a:solidFill>
            <a:srgbClr val="61BFF3"/>
          </a:solidFill>
          <a:ln w="0">
            <a:solidFill>
              <a:srgbClr val="0077B4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2" name="Freeform 106"/>
          <p:cNvSpPr>
            <a:spLocks/>
          </p:cNvSpPr>
          <p:nvPr/>
        </p:nvSpPr>
        <p:spPr bwMode="auto">
          <a:xfrm>
            <a:off x="6163734" y="4454693"/>
            <a:ext cx="128412" cy="178970"/>
          </a:xfrm>
          <a:custGeom>
            <a:avLst/>
            <a:gdLst>
              <a:gd name="T0" fmla="*/ 2147483647 w 13"/>
              <a:gd name="T1" fmla="*/ 2147483647 h 17"/>
              <a:gd name="T2" fmla="*/ 2147483647 w 13"/>
              <a:gd name="T3" fmla="*/ 2147483647 h 17"/>
              <a:gd name="T4" fmla="*/ 2147483647 w 13"/>
              <a:gd name="T5" fmla="*/ 2147483647 h 17"/>
              <a:gd name="T6" fmla="*/ 2147483647 w 13"/>
              <a:gd name="T7" fmla="*/ 2147483647 h 17"/>
              <a:gd name="T8" fmla="*/ 2147483647 w 13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7"/>
              <a:gd name="T17" fmla="*/ 13 w 1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7">
                <a:moveTo>
                  <a:pt x="12" y="2"/>
                </a:moveTo>
                <a:cubicBezTo>
                  <a:pt x="13" y="3"/>
                  <a:pt x="12" y="7"/>
                  <a:pt x="10" y="11"/>
                </a:cubicBezTo>
                <a:cubicBezTo>
                  <a:pt x="7" y="15"/>
                  <a:pt x="3" y="17"/>
                  <a:pt x="2" y="16"/>
                </a:cubicBezTo>
                <a:cubicBezTo>
                  <a:pt x="0" y="15"/>
                  <a:pt x="1" y="11"/>
                  <a:pt x="4" y="7"/>
                </a:cubicBezTo>
                <a:cubicBezTo>
                  <a:pt x="6" y="3"/>
                  <a:pt x="10" y="0"/>
                  <a:pt x="12" y="2"/>
                </a:cubicBezTo>
              </a:path>
            </a:pathLst>
          </a:custGeom>
          <a:solidFill>
            <a:srgbClr val="FDFA00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3" name="Freeform 107"/>
          <p:cNvSpPr>
            <a:spLocks/>
          </p:cNvSpPr>
          <p:nvPr/>
        </p:nvSpPr>
        <p:spPr bwMode="auto">
          <a:xfrm>
            <a:off x="6163735" y="4454693"/>
            <a:ext cx="118533" cy="178970"/>
          </a:xfrm>
          <a:custGeom>
            <a:avLst/>
            <a:gdLst>
              <a:gd name="T0" fmla="*/ 2147483647 w 12"/>
              <a:gd name="T1" fmla="*/ 2147483647 h 17"/>
              <a:gd name="T2" fmla="*/ 2147483647 w 12"/>
              <a:gd name="T3" fmla="*/ 2147483647 h 17"/>
              <a:gd name="T4" fmla="*/ 2147483647 w 12"/>
              <a:gd name="T5" fmla="*/ 0 h 17"/>
              <a:gd name="T6" fmla="*/ 0 w 12"/>
              <a:gd name="T7" fmla="*/ 2147483647 h 17"/>
              <a:gd name="T8" fmla="*/ 2147483647 w 12"/>
              <a:gd name="T9" fmla="*/ 2147483647 h 17"/>
              <a:gd name="T10" fmla="*/ 2147483647 w 12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7"/>
              <a:gd name="T20" fmla="*/ 12 w 12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7">
                <a:moveTo>
                  <a:pt x="2" y="17"/>
                </a:moveTo>
                <a:lnTo>
                  <a:pt x="12" y="2"/>
                </a:lnTo>
                <a:lnTo>
                  <a:pt x="10" y="0"/>
                </a:lnTo>
                <a:lnTo>
                  <a:pt x="0" y="15"/>
                </a:lnTo>
                <a:lnTo>
                  <a:pt x="2" y="17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4" name="Freeform 108"/>
          <p:cNvSpPr>
            <a:spLocks/>
          </p:cNvSpPr>
          <p:nvPr/>
        </p:nvSpPr>
        <p:spPr bwMode="auto">
          <a:xfrm>
            <a:off x="6143979" y="4444166"/>
            <a:ext cx="138289" cy="178969"/>
          </a:xfrm>
          <a:custGeom>
            <a:avLst/>
            <a:gdLst>
              <a:gd name="T0" fmla="*/ 2147483647 w 14"/>
              <a:gd name="T1" fmla="*/ 2147483647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7"/>
              <a:gd name="T17" fmla="*/ 14 w 1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7">
                <a:moveTo>
                  <a:pt x="12" y="1"/>
                </a:moveTo>
                <a:cubicBezTo>
                  <a:pt x="14" y="3"/>
                  <a:pt x="13" y="7"/>
                  <a:pt x="10" y="11"/>
                </a:cubicBezTo>
                <a:cubicBezTo>
                  <a:pt x="7" y="15"/>
                  <a:pt x="4" y="17"/>
                  <a:pt x="2" y="16"/>
                </a:cubicBezTo>
                <a:cubicBezTo>
                  <a:pt x="0" y="15"/>
                  <a:pt x="1" y="11"/>
                  <a:pt x="4" y="7"/>
                </a:cubicBezTo>
                <a:cubicBezTo>
                  <a:pt x="7" y="3"/>
                  <a:pt x="10" y="0"/>
                  <a:pt x="12" y="1"/>
                </a:cubicBezTo>
              </a:path>
            </a:pathLst>
          </a:custGeom>
          <a:solidFill>
            <a:srgbClr val="FDFA00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5" name="Line 109"/>
          <p:cNvSpPr>
            <a:spLocks noChangeShapeType="1"/>
          </p:cNvSpPr>
          <p:nvPr/>
        </p:nvSpPr>
        <p:spPr bwMode="auto">
          <a:xfrm>
            <a:off x="6163734" y="4612609"/>
            <a:ext cx="19756" cy="2105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6" name="Line 110"/>
          <p:cNvSpPr>
            <a:spLocks noChangeShapeType="1"/>
          </p:cNvSpPr>
          <p:nvPr/>
        </p:nvSpPr>
        <p:spPr bwMode="auto">
          <a:xfrm flipH="1" flipV="1">
            <a:off x="6262511" y="4454693"/>
            <a:ext cx="19756" cy="1052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7" name="Freeform 111"/>
          <p:cNvSpPr>
            <a:spLocks/>
          </p:cNvSpPr>
          <p:nvPr/>
        </p:nvSpPr>
        <p:spPr bwMode="auto">
          <a:xfrm>
            <a:off x="6173612" y="4623135"/>
            <a:ext cx="19756" cy="10528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2147483647 w 2"/>
              <a:gd name="T7" fmla="*/ 2147483647 h 1"/>
              <a:gd name="T8" fmla="*/ 2147483647 w 2"/>
              <a:gd name="T9" fmla="*/ 2147483647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"/>
              <a:gd name="T35" fmla="*/ 2 w 2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">
                <a:moveTo>
                  <a:pt x="0" y="0"/>
                </a:moveTo>
                <a:lnTo>
                  <a:pt x="1" y="1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8" name="Freeform 112"/>
          <p:cNvSpPr>
            <a:spLocks/>
          </p:cNvSpPr>
          <p:nvPr/>
        </p:nvSpPr>
        <p:spPr bwMode="auto">
          <a:xfrm>
            <a:off x="6183489" y="4612609"/>
            <a:ext cx="19756" cy="21055"/>
          </a:xfrm>
          <a:custGeom>
            <a:avLst/>
            <a:gdLst>
              <a:gd name="T0" fmla="*/ 0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2"/>
              <a:gd name="T29" fmla="*/ 2 w 2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2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29" name="Freeform 113"/>
          <p:cNvSpPr>
            <a:spLocks/>
          </p:cNvSpPr>
          <p:nvPr/>
        </p:nvSpPr>
        <p:spPr bwMode="auto">
          <a:xfrm>
            <a:off x="6193367" y="4612608"/>
            <a:ext cx="19756" cy="10527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2147483647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"/>
              <a:gd name="T26" fmla="*/ 2 w 2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0" name="Freeform 114"/>
          <p:cNvSpPr>
            <a:spLocks/>
          </p:cNvSpPr>
          <p:nvPr/>
        </p:nvSpPr>
        <p:spPr bwMode="auto">
          <a:xfrm>
            <a:off x="6272391" y="4465221"/>
            <a:ext cx="9877" cy="10527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2147483647 w 1"/>
              <a:gd name="T11" fmla="*/ 2147483647 h 1"/>
              <a:gd name="T12" fmla="*/ 2147483647 w 1"/>
              <a:gd name="T13" fmla="*/ 2147483647 h 1"/>
              <a:gd name="T14" fmla="*/ 2147483647 w 1"/>
              <a:gd name="T15" fmla="*/ 2147483647 h 1"/>
              <a:gd name="T16" fmla="*/ 2147483647 w 1"/>
              <a:gd name="T17" fmla="*/ 2147483647 h 1"/>
              <a:gd name="T18" fmla="*/ 2147483647 w 1"/>
              <a:gd name="T19" fmla="*/ 2147483647 h 1"/>
              <a:gd name="T20" fmla="*/ 2147483647 w 1"/>
              <a:gd name="T21" fmla="*/ 2147483647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1" name="Freeform 115"/>
          <p:cNvSpPr>
            <a:spLocks/>
          </p:cNvSpPr>
          <p:nvPr/>
        </p:nvSpPr>
        <p:spPr bwMode="auto">
          <a:xfrm>
            <a:off x="6272390" y="4475748"/>
            <a:ext cx="19756" cy="10528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0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2" name="Freeform 116"/>
          <p:cNvSpPr>
            <a:spLocks/>
          </p:cNvSpPr>
          <p:nvPr/>
        </p:nvSpPr>
        <p:spPr bwMode="auto">
          <a:xfrm>
            <a:off x="5699479" y="4549442"/>
            <a:ext cx="98778" cy="157914"/>
          </a:xfrm>
          <a:custGeom>
            <a:avLst/>
            <a:gdLst>
              <a:gd name="T0" fmla="*/ 2147483647 w 10"/>
              <a:gd name="T1" fmla="*/ 2147483647 h 15"/>
              <a:gd name="T2" fmla="*/ 2147483647 w 10"/>
              <a:gd name="T3" fmla="*/ 2147483647 h 15"/>
              <a:gd name="T4" fmla="*/ 2147483647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5"/>
              <a:gd name="T17" fmla="*/ 10 w 1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5">
                <a:moveTo>
                  <a:pt x="8" y="14"/>
                </a:moveTo>
                <a:cubicBezTo>
                  <a:pt x="7" y="15"/>
                  <a:pt x="4" y="13"/>
                  <a:pt x="2" y="9"/>
                </a:cubicBezTo>
                <a:cubicBezTo>
                  <a:pt x="0" y="5"/>
                  <a:pt x="0" y="2"/>
                  <a:pt x="1" y="1"/>
                </a:cubicBezTo>
                <a:cubicBezTo>
                  <a:pt x="3" y="0"/>
                  <a:pt x="6" y="3"/>
                  <a:pt x="7" y="6"/>
                </a:cubicBezTo>
                <a:cubicBezTo>
                  <a:pt x="9" y="10"/>
                  <a:pt x="10" y="13"/>
                  <a:pt x="8" y="14"/>
                </a:cubicBezTo>
              </a:path>
            </a:pathLst>
          </a:custGeom>
          <a:solidFill>
            <a:srgbClr val="FDFA00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3" name="Freeform 117"/>
          <p:cNvSpPr>
            <a:spLocks/>
          </p:cNvSpPr>
          <p:nvPr/>
        </p:nvSpPr>
        <p:spPr bwMode="auto">
          <a:xfrm>
            <a:off x="5709356" y="4549443"/>
            <a:ext cx="88900" cy="147387"/>
          </a:xfrm>
          <a:custGeom>
            <a:avLst/>
            <a:gdLst>
              <a:gd name="T0" fmla="*/ 0 w 9"/>
              <a:gd name="T1" fmla="*/ 2147483647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0 h 14"/>
              <a:gd name="T8" fmla="*/ 0 w 9"/>
              <a:gd name="T9" fmla="*/ 2147483647 h 14"/>
              <a:gd name="T10" fmla="*/ 0 w 9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4"/>
              <a:gd name="T20" fmla="*/ 9 w 9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4">
                <a:moveTo>
                  <a:pt x="0" y="1"/>
                </a:moveTo>
                <a:lnTo>
                  <a:pt x="7" y="14"/>
                </a:lnTo>
                <a:lnTo>
                  <a:pt x="9" y="14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4" name="Freeform 118"/>
          <p:cNvSpPr>
            <a:spLocks/>
          </p:cNvSpPr>
          <p:nvPr/>
        </p:nvSpPr>
        <p:spPr bwMode="auto">
          <a:xfrm>
            <a:off x="5709356" y="4549443"/>
            <a:ext cx="98778" cy="147387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0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4"/>
              <a:gd name="T17" fmla="*/ 10 w 1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4">
                <a:moveTo>
                  <a:pt x="9" y="13"/>
                </a:moveTo>
                <a:cubicBezTo>
                  <a:pt x="7" y="14"/>
                  <a:pt x="4" y="12"/>
                  <a:pt x="3" y="8"/>
                </a:cubicBezTo>
                <a:cubicBezTo>
                  <a:pt x="1" y="5"/>
                  <a:pt x="0" y="1"/>
                  <a:pt x="2" y="0"/>
                </a:cubicBezTo>
                <a:cubicBezTo>
                  <a:pt x="3" y="0"/>
                  <a:pt x="6" y="2"/>
                  <a:pt x="8" y="5"/>
                </a:cubicBezTo>
                <a:cubicBezTo>
                  <a:pt x="10" y="9"/>
                  <a:pt x="10" y="12"/>
                  <a:pt x="9" y="13"/>
                </a:cubicBezTo>
              </a:path>
            </a:pathLst>
          </a:custGeom>
          <a:solidFill>
            <a:srgbClr val="FDFA00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5" name="Line 119"/>
          <p:cNvSpPr>
            <a:spLocks noChangeShapeType="1"/>
          </p:cNvSpPr>
          <p:nvPr/>
        </p:nvSpPr>
        <p:spPr bwMode="auto">
          <a:xfrm flipH="1">
            <a:off x="5709356" y="4549442"/>
            <a:ext cx="19756" cy="10527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6" name="Line 120"/>
          <p:cNvSpPr>
            <a:spLocks noChangeShapeType="1"/>
          </p:cNvSpPr>
          <p:nvPr/>
        </p:nvSpPr>
        <p:spPr bwMode="auto">
          <a:xfrm flipV="1">
            <a:off x="5778501" y="4686301"/>
            <a:ext cx="19756" cy="1052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7" name="Freeform 121"/>
          <p:cNvSpPr>
            <a:spLocks/>
          </p:cNvSpPr>
          <p:nvPr/>
        </p:nvSpPr>
        <p:spPr bwMode="auto">
          <a:xfrm>
            <a:off x="5709356" y="4559969"/>
            <a:ext cx="9878" cy="1052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2147483647 h 1"/>
              <a:gd name="T8" fmla="*/ 0 w 1"/>
              <a:gd name="T9" fmla="*/ 2147483647 h 1"/>
              <a:gd name="T10" fmla="*/ 2147483647 w 1"/>
              <a:gd name="T11" fmla="*/ 0 h 1"/>
              <a:gd name="T12" fmla="*/ 2147483647 w 1"/>
              <a:gd name="T13" fmla="*/ 0 h 1"/>
              <a:gd name="T14" fmla="*/ 2147483647 w 1"/>
              <a:gd name="T15" fmla="*/ 0 h 1"/>
              <a:gd name="T16" fmla="*/ 2147483647 w 1"/>
              <a:gd name="T17" fmla="*/ 0 h 1"/>
              <a:gd name="T18" fmla="*/ 2147483647 w 1"/>
              <a:gd name="T19" fmla="*/ 0 h 1"/>
              <a:gd name="T20" fmla="*/ 2147483647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8" name="Freeform 122"/>
          <p:cNvSpPr>
            <a:spLocks/>
          </p:cNvSpPr>
          <p:nvPr/>
        </p:nvSpPr>
        <p:spPr bwMode="auto">
          <a:xfrm>
            <a:off x="5699478" y="4570498"/>
            <a:ext cx="19756" cy="10527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0 w 2"/>
              <a:gd name="T7" fmla="*/ 2147483647 h 1"/>
              <a:gd name="T8" fmla="*/ 0 w 2"/>
              <a:gd name="T9" fmla="*/ 2147483647 h 1"/>
              <a:gd name="T10" fmla="*/ 0 w 2"/>
              <a:gd name="T11" fmla="*/ 2147483647 h 1"/>
              <a:gd name="T12" fmla="*/ 0 w 2"/>
              <a:gd name="T13" fmla="*/ 0 h 1"/>
              <a:gd name="T14" fmla="*/ 2147483647 w 2"/>
              <a:gd name="T15" fmla="*/ 0 h 1"/>
              <a:gd name="T16" fmla="*/ 2147483647 w 2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"/>
              <a:gd name="T29" fmla="*/ 2 w 2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39" name="Freeform 123"/>
          <p:cNvSpPr>
            <a:spLocks/>
          </p:cNvSpPr>
          <p:nvPr/>
        </p:nvSpPr>
        <p:spPr bwMode="auto">
          <a:xfrm>
            <a:off x="5699478" y="4581024"/>
            <a:ext cx="19756" cy="10528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2147483647 h 1"/>
              <a:gd name="T4" fmla="*/ 0 w 2"/>
              <a:gd name="T5" fmla="*/ 2147483647 h 1"/>
              <a:gd name="T6" fmla="*/ 2147483647 w 2"/>
              <a:gd name="T7" fmla="*/ 0 h 1"/>
              <a:gd name="T8" fmla="*/ 2147483647 w 2"/>
              <a:gd name="T9" fmla="*/ 0 h 1"/>
              <a:gd name="T10" fmla="*/ 2147483647 w 2"/>
              <a:gd name="T11" fmla="*/ 0 h 1"/>
              <a:gd name="T12" fmla="*/ 2147483647 w 2"/>
              <a:gd name="T13" fmla="*/ 0 h 1"/>
              <a:gd name="T14" fmla="*/ 2147483647 w 2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"/>
              <a:gd name="T26" fmla="*/ 2 w 2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">
                <a:moveTo>
                  <a:pt x="2" y="0"/>
                </a:move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40" name="Freeform 124"/>
          <p:cNvSpPr>
            <a:spLocks/>
          </p:cNvSpPr>
          <p:nvPr/>
        </p:nvSpPr>
        <p:spPr bwMode="auto">
          <a:xfrm>
            <a:off x="5768622" y="4696830"/>
            <a:ext cx="19756" cy="1503"/>
          </a:xfrm>
          <a:custGeom>
            <a:avLst/>
            <a:gdLst>
              <a:gd name="T0" fmla="*/ 2147483647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2147483647 w 2"/>
              <a:gd name="T13" fmla="*/ 0 h 1587"/>
              <a:gd name="T14" fmla="*/ 2147483647 w 2"/>
              <a:gd name="T15" fmla="*/ 0 h 1587"/>
              <a:gd name="T16" fmla="*/ 2147483647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1" y="0"/>
                </a:moveTo>
                <a:lnTo>
                  <a:pt x="2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41" name="Freeform 125"/>
          <p:cNvSpPr>
            <a:spLocks/>
          </p:cNvSpPr>
          <p:nvPr/>
        </p:nvSpPr>
        <p:spPr bwMode="auto">
          <a:xfrm>
            <a:off x="5768623" y="4686301"/>
            <a:ext cx="9878" cy="1052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2147483647 w 1"/>
              <a:gd name="T9" fmla="*/ 0 h 1"/>
              <a:gd name="T10" fmla="*/ 2147483647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42" name="Text Box 127"/>
          <p:cNvSpPr txBox="1">
            <a:spLocks noChangeArrowheads="1"/>
          </p:cNvSpPr>
          <p:nvPr/>
        </p:nvSpPr>
        <p:spPr bwMode="auto">
          <a:xfrm>
            <a:off x="4123267" y="3716255"/>
            <a:ext cx="1031016" cy="2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>
                <a:solidFill>
                  <a:srgbClr val="000066"/>
                </a:solidFill>
              </a:rPr>
              <a:t>Túltermelés</a:t>
            </a:r>
            <a:endParaRPr lang="en-GB" altLang="hu-HU" sz="1200">
              <a:solidFill>
                <a:srgbClr val="000066"/>
              </a:solidFill>
            </a:endParaRPr>
          </a:p>
        </p:txBody>
      </p:sp>
      <p:sp>
        <p:nvSpPr>
          <p:cNvPr id="5243" name="Freeform 126"/>
          <p:cNvSpPr>
            <a:spLocks/>
          </p:cNvSpPr>
          <p:nvPr/>
        </p:nvSpPr>
        <p:spPr bwMode="auto">
          <a:xfrm>
            <a:off x="5249334" y="3317709"/>
            <a:ext cx="1151467" cy="767013"/>
          </a:xfrm>
          <a:custGeom>
            <a:avLst/>
            <a:gdLst>
              <a:gd name="T0" fmla="*/ 2147483647 w 89"/>
              <a:gd name="T1" fmla="*/ 2147483647 h 63"/>
              <a:gd name="T2" fmla="*/ 2147483647 w 89"/>
              <a:gd name="T3" fmla="*/ 2147483647 h 63"/>
              <a:gd name="T4" fmla="*/ 2147483647 w 89"/>
              <a:gd name="T5" fmla="*/ 2147483647 h 63"/>
              <a:gd name="T6" fmla="*/ 2147483647 w 89"/>
              <a:gd name="T7" fmla="*/ 2147483647 h 63"/>
              <a:gd name="T8" fmla="*/ 2147483647 w 89"/>
              <a:gd name="T9" fmla="*/ 2147483647 h 63"/>
              <a:gd name="T10" fmla="*/ 2147483647 w 89"/>
              <a:gd name="T11" fmla="*/ 2147483647 h 63"/>
              <a:gd name="T12" fmla="*/ 2147483647 w 89"/>
              <a:gd name="T13" fmla="*/ 2147483647 h 63"/>
              <a:gd name="T14" fmla="*/ 2147483647 w 89"/>
              <a:gd name="T15" fmla="*/ 2147483647 h 63"/>
              <a:gd name="T16" fmla="*/ 2147483647 w 89"/>
              <a:gd name="T17" fmla="*/ 2147483647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63"/>
              <a:gd name="T29" fmla="*/ 89 w 89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63">
                <a:moveTo>
                  <a:pt x="16" y="19"/>
                </a:moveTo>
                <a:cubicBezTo>
                  <a:pt x="0" y="18"/>
                  <a:pt x="3" y="47"/>
                  <a:pt x="4" y="53"/>
                </a:cubicBezTo>
                <a:cubicBezTo>
                  <a:pt x="6" y="60"/>
                  <a:pt x="19" y="54"/>
                  <a:pt x="11" y="62"/>
                </a:cubicBezTo>
                <a:cubicBezTo>
                  <a:pt x="11" y="62"/>
                  <a:pt x="17" y="63"/>
                  <a:pt x="22" y="62"/>
                </a:cubicBezTo>
                <a:cubicBezTo>
                  <a:pt x="27" y="62"/>
                  <a:pt x="66" y="62"/>
                  <a:pt x="71" y="62"/>
                </a:cubicBezTo>
                <a:cubicBezTo>
                  <a:pt x="77" y="62"/>
                  <a:pt x="77" y="55"/>
                  <a:pt x="77" y="55"/>
                </a:cubicBezTo>
                <a:cubicBezTo>
                  <a:pt x="77" y="55"/>
                  <a:pt x="79" y="59"/>
                  <a:pt x="79" y="55"/>
                </a:cubicBezTo>
                <a:cubicBezTo>
                  <a:pt x="78" y="50"/>
                  <a:pt x="89" y="0"/>
                  <a:pt x="79" y="6"/>
                </a:cubicBezTo>
                <a:cubicBezTo>
                  <a:pt x="37" y="29"/>
                  <a:pt x="30" y="21"/>
                  <a:pt x="16" y="19"/>
                </a:cubicBezTo>
              </a:path>
            </a:pathLst>
          </a:custGeom>
          <a:solidFill>
            <a:srgbClr val="BCB1D5"/>
          </a:solidFill>
          <a:ln w="0">
            <a:solidFill>
              <a:srgbClr val="340D71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hu-HU"/>
          </a:p>
        </p:txBody>
      </p:sp>
      <p:sp>
        <p:nvSpPr>
          <p:cNvPr id="5244" name="Text Box 128"/>
          <p:cNvSpPr txBox="1">
            <a:spLocks noChangeArrowheads="1"/>
          </p:cNvSpPr>
          <p:nvPr/>
        </p:nvSpPr>
        <p:spPr bwMode="auto">
          <a:xfrm>
            <a:off x="4435124" y="2842462"/>
            <a:ext cx="578969" cy="2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>
                <a:solidFill>
                  <a:schemeClr val="bg1"/>
                </a:solidFill>
              </a:rPr>
              <a:t>Selejt</a:t>
            </a:r>
            <a:endParaRPr lang="en-GB" altLang="hu-HU" sz="1200">
              <a:solidFill>
                <a:schemeClr val="bg1"/>
              </a:solidFill>
            </a:endParaRPr>
          </a:p>
        </p:txBody>
      </p:sp>
      <p:sp>
        <p:nvSpPr>
          <p:cNvPr id="5245" name="Text Box 129"/>
          <p:cNvSpPr txBox="1">
            <a:spLocks noChangeArrowheads="1"/>
          </p:cNvSpPr>
          <p:nvPr/>
        </p:nvSpPr>
        <p:spPr bwMode="auto">
          <a:xfrm>
            <a:off x="5549901" y="2695075"/>
            <a:ext cx="926821" cy="2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 dirty="0">
                <a:solidFill>
                  <a:srgbClr val="000066"/>
                </a:solidFill>
              </a:rPr>
              <a:t>Várakozás</a:t>
            </a:r>
            <a:endParaRPr lang="en-GB" altLang="hu-HU" sz="1200" dirty="0">
              <a:solidFill>
                <a:srgbClr val="000066"/>
              </a:solidFill>
            </a:endParaRPr>
          </a:p>
        </p:txBody>
      </p:sp>
      <p:sp>
        <p:nvSpPr>
          <p:cNvPr id="5246" name="Text Box 131"/>
          <p:cNvSpPr txBox="1">
            <a:spLocks noChangeArrowheads="1"/>
          </p:cNvSpPr>
          <p:nvPr/>
        </p:nvSpPr>
        <p:spPr bwMode="auto">
          <a:xfrm>
            <a:off x="6437490" y="3137236"/>
            <a:ext cx="705607" cy="2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>
                <a:solidFill>
                  <a:srgbClr val="000066"/>
                </a:solidFill>
              </a:rPr>
              <a:t>Készlet</a:t>
            </a:r>
            <a:endParaRPr lang="en-GB" altLang="hu-HU" sz="1200">
              <a:solidFill>
                <a:srgbClr val="000066"/>
              </a:solidFill>
            </a:endParaRPr>
          </a:p>
        </p:txBody>
      </p:sp>
      <p:pic>
        <p:nvPicPr>
          <p:cNvPr id="5247" name="Picture 135" descr="C:\Users\Ida\AppData\Local\Microsoft\Windows\Temporary Internet Files\Content.IE5\L45JBEAI\MC90044170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4293">
            <a:off x="5720757" y="4178338"/>
            <a:ext cx="499311" cy="46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8" name="Text Box 132"/>
          <p:cNvSpPr txBox="1">
            <a:spLocks noChangeArrowheads="1"/>
          </p:cNvSpPr>
          <p:nvPr/>
        </p:nvSpPr>
        <p:spPr bwMode="auto">
          <a:xfrm>
            <a:off x="6663267" y="4014037"/>
            <a:ext cx="979720" cy="4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>
                <a:solidFill>
                  <a:schemeClr val="bg1"/>
                </a:solidFill>
              </a:rPr>
              <a:t>Felesleges</a:t>
            </a:r>
          </a:p>
          <a:p>
            <a:r>
              <a:rPr lang="hu-HU" altLang="hu-HU" sz="1200">
                <a:solidFill>
                  <a:schemeClr val="bg1"/>
                </a:solidFill>
              </a:rPr>
              <a:t>folyamatok</a:t>
            </a:r>
            <a:endParaRPr lang="en-GB" altLang="hu-HU" sz="1200">
              <a:solidFill>
                <a:schemeClr val="bg1"/>
              </a:solidFill>
            </a:endParaRPr>
          </a:p>
        </p:txBody>
      </p:sp>
      <p:sp>
        <p:nvSpPr>
          <p:cNvPr id="5249" name="Text Box 133"/>
          <p:cNvSpPr txBox="1">
            <a:spLocks noChangeArrowheads="1"/>
          </p:cNvSpPr>
          <p:nvPr/>
        </p:nvSpPr>
        <p:spPr bwMode="auto">
          <a:xfrm>
            <a:off x="7196667" y="3069557"/>
            <a:ext cx="784154" cy="2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u-HU" altLang="hu-HU" sz="1200">
                <a:solidFill>
                  <a:srgbClr val="000066"/>
                </a:solidFill>
              </a:rPr>
              <a:t>Szállítás</a:t>
            </a:r>
            <a:endParaRPr lang="en-GB" altLang="hu-HU" sz="1200">
              <a:solidFill>
                <a:srgbClr val="000066"/>
              </a:solidFill>
            </a:endParaRPr>
          </a:p>
        </p:txBody>
      </p:sp>
      <p:sp>
        <p:nvSpPr>
          <p:cNvPr id="5250" name="Text Box 134"/>
          <p:cNvSpPr txBox="1">
            <a:spLocks noChangeArrowheads="1"/>
          </p:cNvSpPr>
          <p:nvPr/>
        </p:nvSpPr>
        <p:spPr bwMode="auto">
          <a:xfrm>
            <a:off x="6637869" y="5015665"/>
            <a:ext cx="3662302" cy="51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hu-HU" altLang="hu-HU" sz="1400" dirty="0" smtClean="0">
                <a:solidFill>
                  <a:srgbClr val="000066"/>
                </a:solidFill>
              </a:rPr>
              <a:t>VESZTESÉGEK 7 FAJTÁJA</a:t>
            </a:r>
          </a:p>
          <a:p>
            <a:pPr algn="l"/>
            <a:r>
              <a:rPr lang="hu-HU" altLang="hu-HU" sz="1400" dirty="0" smtClean="0">
                <a:solidFill>
                  <a:srgbClr val="FF0000"/>
                </a:solidFill>
              </a:rPr>
              <a:t>(8.:kihasználatlan dolgozói kreativitás)</a:t>
            </a:r>
            <a:endParaRPr lang="hu-HU" altLang="hu-HU" sz="1400" dirty="0">
              <a:solidFill>
                <a:srgbClr val="FF0000"/>
              </a:solidFill>
            </a:endParaRPr>
          </a:p>
        </p:txBody>
      </p:sp>
      <p:sp>
        <p:nvSpPr>
          <p:cNvPr id="5251" name="Text Box 130"/>
          <p:cNvSpPr txBox="1">
            <a:spLocks noChangeArrowheads="1"/>
          </p:cNvSpPr>
          <p:nvPr/>
        </p:nvSpPr>
        <p:spPr bwMode="auto">
          <a:xfrm>
            <a:off x="5274734" y="3636546"/>
            <a:ext cx="1086556" cy="2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85" tIns="41742" rIns="83485" bIns="41742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200">
                <a:solidFill>
                  <a:srgbClr val="000066"/>
                </a:solidFill>
              </a:rPr>
              <a:t>Mozgás</a:t>
            </a:r>
            <a:endParaRPr lang="en-GB" altLang="hu-HU" sz="1200">
              <a:solidFill>
                <a:srgbClr val="000066"/>
              </a:solidFill>
            </a:endParaRPr>
          </a:p>
        </p:txBody>
      </p:sp>
      <p:pic>
        <p:nvPicPr>
          <p:cNvPr id="5252" name="Picture 136" descr="C:\Users\Ida\AppData\Local\Microsoft\Windows\Temporary Internet Files\Content.IE5\L45JBEAI\MC90044170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67" y="4096754"/>
            <a:ext cx="246944" cy="2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" name="Kép 1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92" y="6356630"/>
            <a:ext cx="1501422" cy="2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207568" y="5982085"/>
            <a:ext cx="5773254" cy="651271"/>
          </a:xfrm>
          <a:prstGeom prst="rect">
            <a:avLst/>
          </a:prstGeom>
          <a:solidFill>
            <a:srgbClr val="CDE6FF"/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wrap="none" lIns="83485" tIns="41742" rIns="83485" bIns="41742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 sz="1400" dirty="0" smtClean="0"/>
          </a:p>
          <a:p>
            <a:r>
              <a:rPr lang="hu-HU" altLang="hu-HU" sz="1400" dirty="0" smtClean="0"/>
              <a:t>A vezetés feladata a dolgozók bevonásával:</a:t>
            </a:r>
          </a:p>
          <a:p>
            <a:r>
              <a:rPr lang="hu-HU" altLang="hu-HU" sz="1400" dirty="0"/>
              <a:t>	</a:t>
            </a:r>
            <a:r>
              <a:rPr lang="hu-HU" altLang="hu-HU" sz="1400" dirty="0" smtClean="0"/>
              <a:t>- a veszteségek felszínre hozása, minimalizálása</a:t>
            </a:r>
          </a:p>
          <a:p>
            <a:r>
              <a:rPr lang="hu-HU" altLang="hu-HU" sz="1400" dirty="0"/>
              <a:t>	</a:t>
            </a:r>
            <a:r>
              <a:rPr lang="hu-HU" altLang="hu-HU" sz="1400" dirty="0" smtClean="0"/>
              <a:t>- a szükséges, de nem eladható munka optimalizálása</a:t>
            </a:r>
          </a:p>
          <a:p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40742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983432" y="2380519"/>
            <a:ext cx="10699613" cy="3096344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cég akkor kerül válságba, </a:t>
            </a:r>
            <a:b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az azt alkotó emberek nem fejlődnek tovább, nem reagálnak gyorsan és megfelelően a változásokra. </a:t>
            </a:r>
            <a:endParaRPr lang="hu-H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gray">
          <a:xfrm>
            <a:off x="1871898" y="692696"/>
            <a:ext cx="8616590" cy="612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jövő kiszámítható?</a:t>
            </a:r>
          </a:p>
          <a:p>
            <a:pPr algn="ctr"/>
            <a:r>
              <a:rPr lang="hu-HU" sz="2800" b="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MÉRŐ lászló</a:t>
            </a:r>
            <a:endParaRPr lang="hu-HU" sz="2800" b="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15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4" y="6025286"/>
            <a:ext cx="1961964" cy="752086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3"/>
          <p:cNvPicPr>
            <a:picLocks noChangeAspect="1"/>
          </p:cNvPicPr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1839854" y="1745729"/>
            <a:ext cx="8936666" cy="4347567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2639616" y="2024844"/>
            <a:ext cx="7742237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171564" y="2168860"/>
            <a:ext cx="17463" cy="3590925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9795" y="1269180"/>
            <a:ext cx="2781547" cy="24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hu-HU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ELÉGEDETTSÉG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-5400000">
            <a:off x="864589" y="4745831"/>
            <a:ext cx="1887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hu-H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Nem elkötelezett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-513011" y="3396901"/>
            <a:ext cx="332874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hu-HU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LKÖTELEZETTSÉG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448982" y="1649439"/>
            <a:ext cx="1835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hu-H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Határozatlan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283070" y="1649439"/>
            <a:ext cx="1835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hu-H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Elégedetlen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67608" y="2096852"/>
            <a:ext cx="1908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en-US" sz="1400" b="1" i="1" dirty="0" smtClean="0">
                <a:cs typeface="Arial" panose="020B0604020202020204" pitchFamily="34" charset="0"/>
              </a:rPr>
              <a:t>“</a:t>
            </a:r>
            <a:r>
              <a:rPr lang="hu-HU" sz="1400" b="1" i="1" dirty="0" smtClean="0">
                <a:cs typeface="Arial" panose="020B0604020202020204" pitchFamily="34" charset="0"/>
              </a:rPr>
              <a:t>Húzóerő</a:t>
            </a:r>
            <a:r>
              <a:rPr lang="en-US" sz="1400" b="1" i="1" dirty="0" smtClean="0">
                <a:cs typeface="Arial" panose="020B0604020202020204" pitchFamily="34" charset="0"/>
              </a:rPr>
              <a:t>”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918784" y="4098926"/>
            <a:ext cx="260570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20000"/>
              </a:spcBef>
            </a:pPr>
            <a:r>
              <a:rPr lang="en-US" sz="1400" b="1" i="1" dirty="0" smtClean="0">
                <a:cs typeface="Arial" panose="020B0604020202020204" pitchFamily="34" charset="0"/>
              </a:rPr>
              <a:t>“</a:t>
            </a:r>
            <a:r>
              <a:rPr lang="hu-HU" sz="1400" b="1" i="1" dirty="0" smtClean="0">
                <a:cs typeface="Arial" panose="020B0604020202020204" pitchFamily="34" charset="0"/>
              </a:rPr>
              <a:t>Lélekben már felmondott</a:t>
            </a:r>
            <a:r>
              <a:rPr lang="en-US" sz="1400" b="1" i="1" dirty="0" smtClean="0">
                <a:cs typeface="Arial" panose="020B0604020202020204" pitchFamily="34" charset="0"/>
              </a:rPr>
              <a:t>”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208458" y="2096852"/>
            <a:ext cx="190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en-US" sz="1400" b="1" i="1" dirty="0" smtClean="0">
                <a:cs typeface="Arial" panose="020B0604020202020204" pitchFamily="34" charset="0"/>
              </a:rPr>
              <a:t>“</a:t>
            </a:r>
            <a:r>
              <a:rPr lang="hu-HU" sz="1400" b="1" i="1" dirty="0" smtClean="0">
                <a:cs typeface="Arial" panose="020B0604020202020204" pitchFamily="34" charset="0"/>
              </a:rPr>
              <a:t>Mártírok</a:t>
            </a:r>
            <a:r>
              <a:rPr lang="en-US" sz="1400" b="1" i="1" dirty="0" smtClean="0">
                <a:cs typeface="Arial" panose="020B0604020202020204" pitchFamily="34" charset="0"/>
              </a:rPr>
              <a:t>”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06507" y="4098925"/>
            <a:ext cx="2308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20000"/>
              </a:spcBef>
            </a:pPr>
            <a:r>
              <a:rPr lang="en-US" sz="1400" b="1" i="1" dirty="0" smtClean="0">
                <a:cs typeface="Arial" panose="020B0604020202020204" pitchFamily="34" charset="0"/>
              </a:rPr>
              <a:t>“</a:t>
            </a:r>
            <a:r>
              <a:rPr lang="hu-HU" sz="1400" b="1" i="1" dirty="0" smtClean="0">
                <a:cs typeface="Arial" panose="020B0604020202020204" pitchFamily="34" charset="0"/>
              </a:rPr>
              <a:t>Jövőbeli lehetőség</a:t>
            </a:r>
            <a:r>
              <a:rPr lang="en-US" sz="1400" b="1" i="1" dirty="0" smtClean="0">
                <a:cs typeface="Arial" panose="020B0604020202020204" pitchFamily="34" charset="0"/>
              </a:rPr>
              <a:t>”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141157" y="4098926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20000"/>
              </a:spcBef>
            </a:pPr>
            <a:r>
              <a:rPr lang="en-US" sz="1400" b="1" i="1" dirty="0" smtClean="0">
                <a:cs typeface="Arial" panose="020B0604020202020204" pitchFamily="34" charset="0"/>
              </a:rPr>
              <a:t>“</a:t>
            </a:r>
            <a:r>
              <a:rPr lang="hu-HU" sz="1400" b="1" i="1" dirty="0" smtClean="0">
                <a:cs typeface="Arial" panose="020B0604020202020204" pitchFamily="34" charset="0"/>
              </a:rPr>
              <a:t>Határeset</a:t>
            </a:r>
            <a:r>
              <a:rPr lang="en-US" sz="1400" b="1" i="1" dirty="0" smtClean="0">
                <a:cs typeface="Arial" panose="020B0604020202020204" pitchFamily="34" charset="0"/>
              </a:rPr>
              <a:t>”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519936" y="2096852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20000"/>
              </a:spcBef>
            </a:pPr>
            <a:r>
              <a:rPr lang="en-US" sz="1400" b="1" i="1" dirty="0" smtClean="0">
                <a:cs typeface="Arial" panose="020B0604020202020204" pitchFamily="34" charset="0"/>
              </a:rPr>
              <a:t>“</a:t>
            </a:r>
            <a:r>
              <a:rPr lang="hu-HU" sz="1400" b="1" i="1" dirty="0" smtClean="0">
                <a:cs typeface="Arial" panose="020B0604020202020204" pitchFamily="34" charset="0"/>
              </a:rPr>
              <a:t>Időzített bomba</a:t>
            </a:r>
            <a:r>
              <a:rPr lang="en-US" sz="1400" b="1" i="1" dirty="0" smtClean="0">
                <a:cs typeface="Arial" panose="020B0604020202020204" pitchFamily="34" charset="0"/>
              </a:rPr>
              <a:t>”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23" name="Rectangle 19"/>
          <p:cNvSpPr/>
          <p:nvPr/>
        </p:nvSpPr>
        <p:spPr bwMode="auto">
          <a:xfrm>
            <a:off x="7521070" y="3770314"/>
            <a:ext cx="366712" cy="269875"/>
          </a:xfrm>
          <a:prstGeom prst="rect">
            <a:avLst/>
          </a:prstGeom>
          <a:noFill/>
          <a:ln w="28575" cap="flat" cmpd="sng" algn="ctr">
            <a:solidFill>
              <a:srgbClr val="FFE6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hu-HU" sz="1050" b="1" dirty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0"/>
          <p:cNvSpPr/>
          <p:nvPr/>
        </p:nvSpPr>
        <p:spPr bwMode="auto">
          <a:xfrm>
            <a:off x="10108695" y="3771901"/>
            <a:ext cx="366712" cy="269875"/>
          </a:xfrm>
          <a:prstGeom prst="rect">
            <a:avLst/>
          </a:prstGeom>
          <a:noFill/>
          <a:ln w="28575" cap="flat" cmpd="sng" algn="ctr">
            <a:solidFill>
              <a:srgbClr val="D3CD8B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hu-HU" sz="1050" b="1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1"/>
          <p:cNvSpPr/>
          <p:nvPr/>
        </p:nvSpPr>
        <p:spPr bwMode="auto">
          <a:xfrm>
            <a:off x="10118220" y="5573714"/>
            <a:ext cx="366712" cy="269875"/>
          </a:xfrm>
          <a:prstGeom prst="rect">
            <a:avLst/>
          </a:prstGeom>
          <a:noFill/>
          <a:ln w="28575" cap="flat" cmpd="sng" algn="ctr">
            <a:solidFill>
              <a:srgbClr val="0039A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hu-HU" sz="1050" b="1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2"/>
          <p:cNvSpPr/>
          <p:nvPr/>
        </p:nvSpPr>
        <p:spPr bwMode="auto">
          <a:xfrm>
            <a:off x="7522658" y="5573714"/>
            <a:ext cx="366713" cy="269875"/>
          </a:xfrm>
          <a:prstGeom prst="rect">
            <a:avLst/>
          </a:prstGeom>
          <a:noFill/>
          <a:ln w="28575" cap="flat" cmpd="sng" algn="ctr">
            <a:solidFill>
              <a:srgbClr val="7AB8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hu-HU" sz="105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3"/>
          <p:cNvSpPr/>
          <p:nvPr/>
        </p:nvSpPr>
        <p:spPr bwMode="auto">
          <a:xfrm>
            <a:off x="4939795" y="5573714"/>
            <a:ext cx="366712" cy="269875"/>
          </a:xfrm>
          <a:prstGeom prst="rect">
            <a:avLst/>
          </a:prstGeom>
          <a:noFill/>
          <a:ln w="28575" cap="flat" cmpd="sng" algn="ctr">
            <a:solidFill>
              <a:srgbClr val="5EB6E4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hu-HU" sz="1050" b="1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323692" y="2638073"/>
            <a:ext cx="3259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947428" y="326345"/>
            <a:ext cx="8424936" cy="76239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ELÉGEDETT és elkötelezett emberekkel lehet kreatívan építkezni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ject 2"/>
          <p:cNvPicPr>
            <a:picLocks noChangeAspect="1"/>
          </p:cNvPicPr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8581910" y="152273"/>
            <a:ext cx="2060806" cy="1072779"/>
          </a:xfrm>
          <a:prstGeom prst="rect">
            <a:avLst/>
          </a:prstGeom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747628" y="1628800"/>
            <a:ext cx="1835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hu-H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Elégedett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 rot="-5400000">
            <a:off x="974279" y="2806701"/>
            <a:ext cx="1622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20000"/>
              </a:spcBef>
            </a:pPr>
            <a:r>
              <a:rPr lang="hu-H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Elkötelezett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5600" y="6021288"/>
            <a:ext cx="7656773" cy="245926"/>
          </a:xfrm>
          <a:noFill/>
        </p:spPr>
        <p:txBody>
          <a:bodyPr/>
          <a:lstStyle/>
          <a:p>
            <a:pPr algn="ctr" eaLnBrk="1" hangingPunct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ELÉGEDETTSÉGI - ELKÖTELEZETTSÉGI MÁTRIX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94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2388066" y="180504"/>
            <a:ext cx="7596366" cy="584200"/>
          </a:xfrm>
        </p:spPr>
        <p:txBody>
          <a:bodyPr/>
          <a:lstStyle/>
          <a:p>
            <a:pPr algn="ctr"/>
            <a:r>
              <a:rPr lang="hu-H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Csíkszentmihályi</a:t>
            </a: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flow elmélet</a:t>
            </a:r>
            <a:endParaRPr lang="hu-H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F9D4C4-5643-44AA-9D60-5C91773921C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42336" y="1173549"/>
            <a:ext cx="7062787" cy="4979987"/>
          </a:xfrm>
          <a:prstGeom prst="rect">
            <a:avLst/>
          </a:prstGeom>
          <a:gradFill rotWithShape="1">
            <a:gsLst>
              <a:gs pos="0">
                <a:schemeClr val="hlink">
                  <a:alpha val="98000"/>
                </a:schemeClr>
              </a:gs>
              <a:gs pos="100000">
                <a:schemeClr val="hlink">
                  <a:gamma/>
                  <a:tint val="5725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577850" y="685800"/>
            <a:ext cx="579437" cy="5486400"/>
            <a:chOff x="364" y="432"/>
            <a:chExt cx="365" cy="3456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16184654">
              <a:off x="-223" y="1661"/>
              <a:ext cx="15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u-HU" sz="3200" b="1" dirty="0"/>
                <a:t>KIHÍVÁSOK</a:t>
              </a:r>
              <a:endParaRPr lang="en-US" sz="3200" b="1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28" y="268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528" y="4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-5453">
            <a:off x="3396158" y="6159598"/>
            <a:ext cx="294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3200" b="1" dirty="0"/>
              <a:t>KÉSZSÉGEK</a:t>
            </a:r>
            <a:endParaRPr lang="en-US" sz="3200" b="1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rot="16209893" flipV="1">
            <a:off x="2370983" y="5298029"/>
            <a:ext cx="1" cy="2199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rot="5409893" flipH="1" flipV="1">
            <a:off x="7235983" y="5403396"/>
            <a:ext cx="8175" cy="197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261350" y="6146800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H I g h</a:t>
            </a:r>
            <a:endParaRPr lang="en-US" sz="2000" b="1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33600" y="5029200"/>
            <a:ext cx="2057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676400" y="47244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114800" y="4724400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4419600" y="3810000"/>
            <a:ext cx="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191000" y="32004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21018922" flipV="1">
            <a:off x="1969996" y="2674132"/>
            <a:ext cx="6881867" cy="186290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574146" y="1627186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114800" y="1276350"/>
            <a:ext cx="554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4343400" y="1828800"/>
            <a:ext cx="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848600" y="1276350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53200" y="1813658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FLOW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715000" y="52578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 dirty="0">
                <a:solidFill>
                  <a:srgbClr val="003300"/>
                </a:solidFill>
              </a:rPr>
              <a:t>UNALOM</a:t>
            </a:r>
            <a:endParaRPr lang="en-US" sz="2800" b="1" dirty="0">
              <a:solidFill>
                <a:srgbClr val="00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451484" y="1396354"/>
            <a:ext cx="2493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2800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/>
              <a:t>SZORONGÁS</a:t>
            </a:r>
            <a:endParaRPr lang="en-US" dirty="0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42913" y="4708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hu-HU" sz="240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17593" y="6336032"/>
            <a:ext cx="1365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b="1" dirty="0"/>
              <a:t>alacsony</a:t>
            </a:r>
            <a:endParaRPr lang="en-US" b="1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101013" y="6308725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b="1"/>
              <a:t>magas</a:t>
            </a:r>
            <a:endParaRPr lang="en-US" b="1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858930" y="463298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b="1" dirty="0"/>
              <a:t>magas</a:t>
            </a:r>
            <a:endParaRPr lang="en-US" b="1" dirty="0"/>
          </a:p>
        </p:txBody>
      </p:sp>
      <p:sp>
        <p:nvSpPr>
          <p:cNvPr id="6" name="Téglalap 5"/>
          <p:cNvSpPr/>
          <p:nvPr/>
        </p:nvSpPr>
        <p:spPr>
          <a:xfrm>
            <a:off x="8969638" y="1448780"/>
            <a:ext cx="29416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siker titka az </a:t>
            </a: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egyensúly: </a:t>
            </a:r>
            <a:r>
              <a:rPr lang="hu-H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harmónia</a:t>
            </a: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vállalatvezető </a:t>
            </a:r>
            <a:r>
              <a:rPr lang="hu-H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munkatársak viszonyában,  </a:t>
            </a: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munkatársak között, </a:t>
            </a:r>
            <a:r>
              <a:rPr lang="hu-H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magukban az emberekben.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2175728" y="951993"/>
            <a:ext cx="5212714" cy="4096207"/>
          </a:xfrm>
          <a:prstGeom prst="line">
            <a:avLst/>
          </a:prstGeom>
          <a:noFill/>
          <a:ln w="38100">
            <a:solidFill>
              <a:srgbClr val="EB0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 helye 3"/>
          <p:cNvSpPr>
            <a:spLocks noGrp="1"/>
          </p:cNvSpPr>
          <p:nvPr>
            <p:ph type="body" sz="quarter" idx="14"/>
          </p:nvPr>
        </p:nvSpPr>
        <p:spPr>
          <a:xfrm>
            <a:off x="4005101" y="505375"/>
            <a:ext cx="4271468" cy="584200"/>
          </a:xfrm>
        </p:spPr>
        <p:txBody>
          <a:bodyPr/>
          <a:lstStyle/>
          <a:p>
            <a:endParaRPr lang="hu-H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Kibillenteni a komfortzónából: óvatosság… </a:t>
            </a:r>
            <a:endParaRPr lang="hu-H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6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ad5497dfa13a55e86075dc84dd8c3278ffa1d3"/>
</p:tagLst>
</file>

<file path=ppt/theme/theme1.xml><?xml version="1.0" encoding="utf-8"?>
<a:theme xmlns:a="http://schemas.openxmlformats.org/drawingml/2006/main" name="eisberg - PowerPoint Template">
  <a:themeElements>
    <a:clrScheme name="eisberg">
      <a:dk1>
        <a:srgbClr val="282828"/>
      </a:dk1>
      <a:lt1>
        <a:sysClr val="window" lastClr="FFFFFF"/>
      </a:lt1>
      <a:dk2>
        <a:srgbClr val="D5DF42"/>
      </a:dk2>
      <a:lt2>
        <a:srgbClr val="4CA945"/>
      </a:lt2>
      <a:accent1>
        <a:srgbClr val="EB0A8B"/>
      </a:accent1>
      <a:accent2>
        <a:srgbClr val="F68121"/>
      </a:accent2>
      <a:accent3>
        <a:srgbClr val="0094DA"/>
      </a:accent3>
      <a:accent4>
        <a:srgbClr val="91D9F9"/>
      </a:accent4>
      <a:accent5>
        <a:srgbClr val="9162A9"/>
      </a:accent5>
      <a:accent6>
        <a:srgbClr val="EF413D"/>
      </a:accent6>
      <a:hlink>
        <a:srgbClr val="4CA945"/>
      </a:hlink>
      <a:folHlink>
        <a:srgbClr val="4CA945"/>
      </a:folHlink>
    </a:clrScheme>
    <a:fontScheme name="eisberg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108000" rIns="108000" bIns="108000" rtlCol="0" anchor="ctr"/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spcAft>
            <a:spcPts val="300"/>
          </a:spcAft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isberg_Style_01" id="{A850A25C-9456-43E9-982A-D69F3C468C0E}" vid="{0F35EF64-ED5A-4760-AF63-81A8E6A7680E}"/>
    </a:ext>
  </a:extLst>
</a:theme>
</file>

<file path=ppt/theme/theme2.xml><?xml version="1.0" encoding="utf-8"?>
<a:theme xmlns:a="http://schemas.openxmlformats.org/drawingml/2006/main" name="Larissa">
  <a:themeElements>
    <a:clrScheme name="eisberg">
      <a:dk1>
        <a:srgbClr val="282828"/>
      </a:dk1>
      <a:lt1>
        <a:sysClr val="window" lastClr="FFFFFF"/>
      </a:lt1>
      <a:dk2>
        <a:srgbClr val="D5DF42"/>
      </a:dk2>
      <a:lt2>
        <a:srgbClr val="4CA945"/>
      </a:lt2>
      <a:accent1>
        <a:srgbClr val="EB0A8B"/>
      </a:accent1>
      <a:accent2>
        <a:srgbClr val="F68121"/>
      </a:accent2>
      <a:accent3>
        <a:srgbClr val="0094DA"/>
      </a:accent3>
      <a:accent4>
        <a:srgbClr val="00B8F1"/>
      </a:accent4>
      <a:accent5>
        <a:srgbClr val="9162A9"/>
      </a:accent5>
      <a:accent6>
        <a:srgbClr val="EF413D"/>
      </a:accent6>
      <a:hlink>
        <a:srgbClr val="4CA945"/>
      </a:hlink>
      <a:folHlink>
        <a:srgbClr val="4CA945"/>
      </a:folHlink>
    </a:clrScheme>
    <a:fontScheme name="eisberg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200"/>
          </a:spcBef>
          <a:spcAft>
            <a:spcPts val="2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eisberg">
      <a:dk1>
        <a:srgbClr val="282828"/>
      </a:dk1>
      <a:lt1>
        <a:sysClr val="window" lastClr="FFFFFF"/>
      </a:lt1>
      <a:dk2>
        <a:srgbClr val="D5DF42"/>
      </a:dk2>
      <a:lt2>
        <a:srgbClr val="4CA945"/>
      </a:lt2>
      <a:accent1>
        <a:srgbClr val="EB0A8B"/>
      </a:accent1>
      <a:accent2>
        <a:srgbClr val="F68121"/>
      </a:accent2>
      <a:accent3>
        <a:srgbClr val="0094DA"/>
      </a:accent3>
      <a:accent4>
        <a:srgbClr val="00B8F1"/>
      </a:accent4>
      <a:accent5>
        <a:srgbClr val="9162A9"/>
      </a:accent5>
      <a:accent6>
        <a:srgbClr val="EF413D"/>
      </a:accent6>
      <a:hlink>
        <a:srgbClr val="4CA945"/>
      </a:hlink>
      <a:folHlink>
        <a:srgbClr val="4CA945"/>
      </a:folHlink>
    </a:clrScheme>
    <a:fontScheme name="eisberg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200"/>
          </a:spcBef>
          <a:spcAft>
            <a:spcPts val="2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</TotalTime>
  <Words>1185</Words>
  <Application>Microsoft Office PowerPoint</Application>
  <PresentationFormat>Szélesvásznú</PresentationFormat>
  <Paragraphs>425</Paragraphs>
  <Slides>57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71" baseType="lpstr">
      <vt:lpstr>Arial</vt:lpstr>
      <vt:lpstr>Arial Narrow Bold</vt:lpstr>
      <vt:lpstr>ArialMT</vt:lpstr>
      <vt:lpstr>Calibri</vt:lpstr>
      <vt:lpstr>Helvetica</vt:lpstr>
      <vt:lpstr>ITC Avant Garde Gothic Book</vt:lpstr>
      <vt:lpstr>Segoe</vt:lpstr>
      <vt:lpstr>Segoe UI</vt:lpstr>
      <vt:lpstr>Segoe UI Light</vt:lpstr>
      <vt:lpstr>Segoe UI Semibold</vt:lpstr>
      <vt:lpstr>Times New Roman</vt:lpstr>
      <vt:lpstr>Wingdings</vt:lpstr>
      <vt:lpstr>ヒラギノ角ゴ Pro W3</vt:lpstr>
      <vt:lpstr>eisberg - PowerPoint Template</vt:lpstr>
      <vt:lpstr>  eisberg         </vt:lpstr>
      <vt:lpstr>Az eisberg CSOPORT EURÓPÁBAN </vt:lpstr>
      <vt:lpstr>3+1 Minőségi pillér </vt:lpstr>
      <vt:lpstr>Lean: KARCSÚSÍTÁS</vt:lpstr>
      <vt:lpstr>PowerPoint bemutató</vt:lpstr>
      <vt:lpstr>PowerPoint bemutató</vt:lpstr>
      <vt:lpstr>PowerPoint bemutató</vt:lpstr>
      <vt:lpstr>ELÉGEDETTSÉGI - ELKÖTELEZETTSÉGI MÁTRIX</vt:lpstr>
      <vt:lpstr>PowerPoint bemutató</vt:lpstr>
      <vt:lpstr>PowerPoint bemutató</vt:lpstr>
      <vt:lpstr>PowerPoint bemutató</vt:lpstr>
      <vt:lpstr>PowerPoint bemutató</vt:lpstr>
      <vt:lpstr>A kaizen bevezetésének sikerességét meghatározó feltételek</vt:lpstr>
      <vt:lpstr>PowerPoint bemutató</vt:lpstr>
      <vt:lpstr>probléma II: A vezető szerepe a szervezetben</vt:lpstr>
      <vt:lpstr>probléma IV.  Emberi kapcsolatok</vt:lpstr>
      <vt:lpstr>probléma VI.  Csoportműködés</vt:lpstr>
      <vt:lpstr>Probléma:Változáshoz való viszonyulás </vt:lpstr>
      <vt:lpstr>Változáshoz való viszonyulás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lin-csi apát </vt:lpstr>
      <vt:lpstr>PowerPoint bemutató</vt:lpstr>
      <vt:lpstr>Emberi KOMMUNIKÁCIÓ MEGÉRTÉSE, fejlesztése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TANGO: Ne vezetésre törekedj, hanem azt érd el, hogy kövessenek… a környezet hatása</vt:lpstr>
      <vt:lpstr>PowerPoint bemutató</vt:lpstr>
      <vt:lpstr>A felső vezetés kulcsszerepet játszik !</vt:lpstr>
      <vt:lpstr>PowerPoint bemutató</vt:lpstr>
      <vt:lpstr>Az egyéni cselekvés jelentősége ! </vt:lpstr>
      <vt:lpstr>Hogyan tanítson a vezető?</vt:lpstr>
      <vt:lpstr>Tanácskérés </vt:lpstr>
      <vt:lpstr>finom szembesítés a gyengéinkkel</vt:lpstr>
      <vt:lpstr>PowerPoint bemutató</vt:lpstr>
      <vt:lpstr>Vezetői gondoskodás   </vt:lpstr>
      <vt:lpstr>PowerPoint bemutató</vt:lpstr>
      <vt:lpstr>A CÉG Minőségi értékeinek megjelenítése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Kraft</dc:creator>
  <cp:lastModifiedBy>Gönczöl Csaba</cp:lastModifiedBy>
  <cp:revision>673</cp:revision>
  <cp:lastPrinted>2015-11-18T09:20:40Z</cp:lastPrinted>
  <dcterms:created xsi:type="dcterms:W3CDTF">2013-07-10T09:40:09Z</dcterms:created>
  <dcterms:modified xsi:type="dcterms:W3CDTF">2015-11-18T09:21:02Z</dcterms:modified>
</cp:coreProperties>
</file>